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2" r:id="rId1"/>
    <p:sldMasterId id="2147483664" r:id="rId2"/>
  </p:sldMasterIdLst>
  <p:notesMasterIdLst>
    <p:notesMasterId r:id="rId20"/>
  </p:notesMasterIdLst>
  <p:handoutMasterIdLst>
    <p:handoutMasterId r:id="rId21"/>
  </p:handoutMasterIdLst>
  <p:sldIdLst>
    <p:sldId id="258" r:id="rId3"/>
    <p:sldId id="261" r:id="rId4"/>
    <p:sldId id="265" r:id="rId5"/>
    <p:sldId id="264" r:id="rId6"/>
    <p:sldId id="266" r:id="rId7"/>
    <p:sldId id="263" r:id="rId8"/>
    <p:sldId id="285" r:id="rId9"/>
    <p:sldId id="268" r:id="rId10"/>
    <p:sldId id="278" r:id="rId11"/>
    <p:sldId id="280" r:id="rId12"/>
    <p:sldId id="281" r:id="rId13"/>
    <p:sldId id="282" r:id="rId14"/>
    <p:sldId id="277" r:id="rId15"/>
    <p:sldId id="271" r:id="rId16"/>
    <p:sldId id="262" r:id="rId17"/>
    <p:sldId id="284" r:id="rId18"/>
    <p:sldId id="270" r:id="rId19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Virginie DECRUYENAERE" initials="3R" lastIdx="6" clrIdx="0"/>
  <p:cmAuthor id="1" name="3R" initials="3R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D408E"/>
    <a:srgbClr val="133A84"/>
    <a:srgbClr val="000000"/>
    <a:srgbClr val="95B250"/>
    <a:srgbClr val="F6A9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3" autoAdjust="0"/>
    <p:restoredTop sz="94695" autoAdjust="0"/>
  </p:normalViewPr>
  <p:slideViewPr>
    <p:cSldViewPr>
      <p:cViewPr>
        <p:scale>
          <a:sx n="70" d="100"/>
          <a:sy n="70" d="100"/>
        </p:scale>
        <p:origin x="-2814" y="-9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8" d="100"/>
          <a:sy n="78" d="100"/>
        </p:scale>
        <p:origin x="2844" y="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7334C6-8C14-40E8-A6FE-96F009547530}" type="datetimeFigureOut">
              <a:rPr lang="fr-FR" smtClean="0"/>
              <a:pPr/>
              <a:t>27/01/2016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305853-A3C0-4CA8-B272-444869E25D3E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85291990"/>
      </p:ext>
    </p:extLst>
  </p:cSld>
  <p:clrMap bg1="lt1" tx1="dk1" bg2="lt2" tx2="dk2" accent1="accent1" accent2="accent2" accent3="accent3" accent4="accent4" accent5="accent5" accent6="accent6" hlink="hlink" folHlink="folHlink"/>
  <p:hf sldNum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46FA67-A724-43F9-A197-392101AF30FB}" type="datetimeFigureOut">
              <a:rPr lang="fr-FR" smtClean="0"/>
              <a:pPr/>
              <a:t>27/01/2016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7C18E5-FF64-4046-BDD0-E610B3C3F605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81294291"/>
      </p:ext>
    </p:extLst>
  </p:cSld>
  <p:clrMap bg1="lt1" tx1="dk1" bg2="lt2" tx2="dk2" accent1="accent1" accent2="accent2" accent3="accent3" accent4="accent4" accent5="accent5" accent6="accent6" hlink="hlink" folHlink="folHlink"/>
  <p:hf sldNum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 algn="ctr">
              <a:defRPr/>
            </a:lvl1pPr>
          </a:lstStyle>
          <a:p>
            <a:r>
              <a:rPr lang="fr-BE" dirty="0" smtClean="0"/>
              <a:t>Contribution à la définition d’un programme de recherche global pour l’agriculture biologique en Wallonie : identification des priorités pour la période 2015-2020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4412704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le style des sous-titres du masque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 smtClean="0"/>
              <a:t>3 décembre 2015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2123728" y="6350023"/>
            <a:ext cx="5519766" cy="365125"/>
          </a:xfrm>
        </p:spPr>
        <p:txBody>
          <a:bodyPr/>
          <a:lstStyle/>
          <a:p>
            <a:r>
              <a:rPr lang="fr-FR" dirty="0" smtClean="0"/>
              <a:t>le titre de ma </a:t>
            </a:r>
            <a:r>
              <a:rPr lang="fr-FR" dirty="0" err="1" smtClean="0"/>
              <a:t>comm</a:t>
            </a:r>
            <a:r>
              <a:rPr lang="fr-FR" dirty="0" smtClean="0"/>
              <a:t> 3R 2015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7A8E0-64E3-446A-8FCB-EF29FB8978D1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285984" y="714356"/>
            <a:ext cx="6372212" cy="642934"/>
          </a:xfrm>
        </p:spPr>
        <p:txBody>
          <a:bodyPr>
            <a:normAutofit/>
          </a:bodyPr>
          <a:lstStyle>
            <a:lvl1pPr>
              <a:defRPr sz="2400" b="0">
                <a:solidFill>
                  <a:srgbClr val="2D408E"/>
                </a:solidFill>
                <a:latin typeface="Arial Rounded MT Bold" pitchFamily="34" charset="0"/>
              </a:defRPr>
            </a:lvl1pPr>
          </a:lstStyle>
          <a:p>
            <a:r>
              <a:rPr lang="fr-FR" dirty="0" smtClean="0"/>
              <a:t>Cliquez pour modifier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Arial Narrow" pitchFamily="34" charset="0"/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Arial Narrow" pitchFamily="34" charset="0"/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Arial Narrow" pitchFamily="34" charset="0"/>
              </a:defRPr>
            </a:lvl3pPr>
            <a:lvl4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Arial Narrow" pitchFamily="34" charset="0"/>
              </a:defRPr>
            </a:lvl4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Arial Narrow" pitchFamily="34" charset="0"/>
              </a:defRPr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1321571" y="6357958"/>
            <a:ext cx="6500858" cy="365125"/>
          </a:xfrm>
        </p:spPr>
        <p:txBody>
          <a:bodyPr/>
          <a:lstStyle>
            <a:lvl1pPr>
              <a:defRPr sz="1600" b="1">
                <a:solidFill>
                  <a:srgbClr val="2D408E"/>
                </a:solidFill>
                <a:latin typeface="Arial Rounded MT Bold" pitchFamily="34" charset="0"/>
              </a:defRPr>
            </a:lvl1pPr>
          </a:lstStyle>
          <a:p>
            <a:r>
              <a:rPr lang="fr-FR" dirty="0" smtClean="0"/>
              <a:t>le titre de ma </a:t>
            </a:r>
            <a:r>
              <a:rPr lang="fr-FR" dirty="0" err="1" smtClean="0"/>
              <a:t>comm</a:t>
            </a:r>
            <a:r>
              <a:rPr lang="fr-FR" dirty="0" smtClean="0"/>
              <a:t> 3R 2015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023575" y="6357958"/>
            <a:ext cx="614338" cy="365125"/>
          </a:xfrm>
        </p:spPr>
        <p:txBody>
          <a:bodyPr/>
          <a:lstStyle>
            <a:lvl1pPr>
              <a:defRPr sz="1200" b="1">
                <a:solidFill>
                  <a:srgbClr val="2D408E"/>
                </a:solidFill>
              </a:defRPr>
            </a:lvl1pPr>
          </a:lstStyle>
          <a:p>
            <a:fld id="{67DDDA77-4CD7-429F-A506-493838C9BDEE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400" b="0">
                <a:solidFill>
                  <a:srgbClr val="2D408E"/>
                </a:solidFill>
                <a:latin typeface="Arial Rounded MT Bold" pitchFamily="34" charset="0"/>
              </a:defRPr>
            </a:lvl1pPr>
          </a:lstStyle>
          <a:p>
            <a:r>
              <a:rPr lang="fr-FR" dirty="0" smtClean="0"/>
              <a:t>Cliquez pour modifier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>
                <a:solidFill>
                  <a:schemeClr val="tx1">
                    <a:lumMod val="65000"/>
                    <a:lumOff val="35000"/>
                  </a:schemeClr>
                </a:solidFill>
                <a:latin typeface="Arial Narrow" pitchFamily="34" charset="0"/>
              </a:defRPr>
            </a:lvl1pPr>
            <a:lvl2pPr>
              <a:defRPr sz="2400">
                <a:solidFill>
                  <a:schemeClr val="tx1">
                    <a:lumMod val="65000"/>
                    <a:lumOff val="35000"/>
                  </a:schemeClr>
                </a:solidFill>
                <a:latin typeface="Arial Narrow" pitchFamily="34" charset="0"/>
              </a:defRPr>
            </a:lvl2pPr>
            <a:lvl3pPr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Arial Narrow" pitchFamily="34" charset="0"/>
              </a:defRPr>
            </a:lvl3pPr>
            <a:lvl4pPr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Arial Narrow" pitchFamily="34" charset="0"/>
              </a:defRPr>
            </a:lvl4pPr>
            <a:lvl5pPr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Arial Narrow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>
                <a:solidFill>
                  <a:schemeClr val="tx1">
                    <a:lumMod val="65000"/>
                    <a:lumOff val="35000"/>
                  </a:schemeClr>
                </a:solidFill>
                <a:latin typeface="Arial Narrow" pitchFamily="34" charset="0"/>
              </a:defRPr>
            </a:lvl1pPr>
            <a:lvl2pPr>
              <a:defRPr sz="2400">
                <a:solidFill>
                  <a:schemeClr val="tx1">
                    <a:lumMod val="65000"/>
                    <a:lumOff val="35000"/>
                  </a:schemeClr>
                </a:solidFill>
                <a:latin typeface="Arial Narrow" pitchFamily="34" charset="0"/>
              </a:defRPr>
            </a:lvl2pPr>
            <a:lvl3pPr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Arial Narrow" pitchFamily="34" charset="0"/>
              </a:defRPr>
            </a:lvl3pPr>
            <a:lvl4pPr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Arial Narrow" pitchFamily="34" charset="0"/>
              </a:defRPr>
            </a:lvl4pPr>
            <a:lvl5pPr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Arial Narrow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1547664" y="6369114"/>
            <a:ext cx="6357982" cy="365125"/>
          </a:xfrm>
        </p:spPr>
        <p:txBody>
          <a:bodyPr/>
          <a:lstStyle>
            <a:lvl1pPr>
              <a:defRPr>
                <a:solidFill>
                  <a:srgbClr val="2D408E"/>
                </a:solidFill>
                <a:latin typeface="Arial Rounded MT Bold" pitchFamily="34" charset="0"/>
              </a:defRPr>
            </a:lvl1pPr>
          </a:lstStyle>
          <a:p>
            <a:r>
              <a:rPr lang="fr-FR" dirty="0" smtClean="0"/>
              <a:t>le titre de ma </a:t>
            </a:r>
            <a:r>
              <a:rPr lang="fr-FR" dirty="0" err="1" smtClean="0"/>
              <a:t>comm</a:t>
            </a:r>
            <a:r>
              <a:rPr lang="fr-FR" dirty="0" smtClean="0"/>
              <a:t> 3R 2015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2D408E"/>
                </a:solidFill>
              </a:defRPr>
            </a:lvl1pPr>
          </a:lstStyle>
          <a:p>
            <a:fld id="{67DDDA77-4CD7-429F-A506-493838C9BDEE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00298" y="714356"/>
            <a:ext cx="6157898" cy="571496"/>
          </a:xfrm>
        </p:spPr>
        <p:txBody>
          <a:bodyPr>
            <a:normAutofit/>
          </a:bodyPr>
          <a:lstStyle>
            <a:lvl1pPr>
              <a:defRPr sz="2400" b="0">
                <a:solidFill>
                  <a:srgbClr val="2D408E"/>
                </a:solidFill>
                <a:latin typeface="Arial Rounded MT Bold" pitchFamily="34" charset="0"/>
              </a:defRPr>
            </a:lvl1pPr>
          </a:lstStyle>
          <a:p>
            <a:r>
              <a:rPr lang="fr-FR" dirty="0" smtClean="0"/>
              <a:t>Cliquez pour modifier le style du titre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1403648" y="6356350"/>
            <a:ext cx="6715172" cy="365125"/>
          </a:xfrm>
        </p:spPr>
        <p:txBody>
          <a:bodyPr/>
          <a:lstStyle>
            <a:lvl1pPr>
              <a:defRPr sz="1600" b="1">
                <a:solidFill>
                  <a:srgbClr val="2D408E"/>
                </a:solidFill>
                <a:latin typeface="Arial Rounded MT Bold" pitchFamily="34" charset="0"/>
              </a:defRPr>
            </a:lvl1pPr>
          </a:lstStyle>
          <a:p>
            <a:r>
              <a:rPr lang="fr-FR" dirty="0" smtClean="0"/>
              <a:t>le titre de ma </a:t>
            </a:r>
            <a:r>
              <a:rPr lang="fr-FR" dirty="0" err="1" smtClean="0"/>
              <a:t>comm</a:t>
            </a:r>
            <a:r>
              <a:rPr lang="fr-FR" dirty="0" smtClean="0"/>
              <a:t> 3R 2015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8130991" y="6356349"/>
            <a:ext cx="629644" cy="365125"/>
          </a:xfrm>
        </p:spPr>
        <p:txBody>
          <a:bodyPr/>
          <a:lstStyle>
            <a:lvl1pPr>
              <a:defRPr sz="1200" b="1">
                <a:solidFill>
                  <a:srgbClr val="2D408E"/>
                </a:solidFill>
                <a:latin typeface="Arial Rounded MT Bold" pitchFamily="34" charset="0"/>
              </a:defRPr>
            </a:lvl1pPr>
          </a:lstStyle>
          <a:p>
            <a:fld id="{67DDDA77-4CD7-429F-A506-493838C9BDEE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rgbClr val="91B70F"/>
                </a:solidFill>
                <a:latin typeface="Calibri" pitchFamily="34" charset="0"/>
              </a:defRPr>
            </a:lvl1pPr>
          </a:lstStyle>
          <a:p>
            <a:r>
              <a:rPr lang="fr-FR" dirty="0" smtClean="0"/>
              <a:t>Modifiez le style du titre</a:t>
            </a:r>
            <a:endParaRPr lang="fr-BE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rgbClr val="0081C2"/>
                </a:solidFill>
                <a:latin typeface="Calibri" pitchFamily="34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dirty="0" smtClean="0"/>
              <a:t>Modifiez le style des sous-titres du masque</a:t>
            </a:r>
            <a:endParaRPr lang="fr-BE" dirty="0"/>
          </a:p>
        </p:txBody>
      </p:sp>
      <p:sp>
        <p:nvSpPr>
          <p:cNvPr id="4" name="Espace réservé du numéro de diapositive 1"/>
          <p:cNvSpPr>
            <a:spLocks noGrp="1"/>
          </p:cNvSpPr>
          <p:nvPr>
            <p:ph type="sldNum" sz="quarter" idx="10"/>
          </p:nvPr>
        </p:nvSpPr>
        <p:spPr>
          <a:xfrm>
            <a:off x="179388" y="6284913"/>
            <a:ext cx="755650" cy="365125"/>
          </a:xfrm>
        </p:spPr>
        <p:txBody>
          <a:bodyPr/>
          <a:lstStyle>
            <a:lvl1pPr algn="l">
              <a:defRPr sz="1200">
                <a:solidFill>
                  <a:schemeClr val="tx1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70032BA7-DAFA-479C-9EA8-23E8CF14E477}" type="slidenum">
              <a:rPr lang="fr-BE"/>
              <a:pPr>
                <a:defRPr/>
              </a:pPr>
              <a:t>‹N°›</a:t>
            </a:fld>
            <a:endParaRPr lang="fr-BE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jpe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35472" y="9940"/>
            <a:ext cx="9517532" cy="6797650"/>
          </a:xfrm>
          <a:prstGeom prst="rect">
            <a:avLst/>
          </a:prstGeom>
        </p:spPr>
      </p:pic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2000232" y="857232"/>
            <a:ext cx="7143768" cy="7143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r-FR" dirty="0" smtClean="0"/>
              <a:t>Cliquez pour modifier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04337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1907704" y="6350023"/>
            <a:ext cx="551976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rgbClr val="2D408E"/>
                </a:solidFill>
                <a:latin typeface="Arial Rounded MT Bold" pitchFamily="34" charset="0"/>
              </a:defRPr>
            </a:lvl1pPr>
          </a:lstStyle>
          <a:p>
            <a:r>
              <a:rPr lang="fr-FR" dirty="0" smtClean="0"/>
              <a:t>le titre de ma </a:t>
            </a:r>
            <a:r>
              <a:rPr lang="fr-FR" dirty="0" err="1" smtClean="0"/>
              <a:t>comm</a:t>
            </a:r>
            <a:r>
              <a:rPr lang="fr-FR" dirty="0" smtClean="0"/>
              <a:t> 3R 2015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948264" y="6350023"/>
            <a:ext cx="8572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rgbClr val="2D408E"/>
                </a:solidFill>
                <a:latin typeface="Arial Rounded MT Bold" pitchFamily="34" charset="0"/>
              </a:defRPr>
            </a:lvl1pPr>
          </a:lstStyle>
          <a:p>
            <a:r>
              <a:rPr lang="fr-FR" dirty="0" smtClean="0"/>
              <a:t>1</a:t>
            </a:r>
            <a:endParaRPr lang="fr-F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hf hdr="0" dt="0"/>
  <p:txStyles>
    <p:titleStyle>
      <a:lvl1pPr algn="l" defTabSz="914400" rtl="0" eaLnBrk="1" latinLnBrk="0" hangingPunct="1">
        <a:spcBef>
          <a:spcPct val="0"/>
        </a:spcBef>
        <a:buNone/>
        <a:defRPr sz="3000" b="0" kern="1200">
          <a:solidFill>
            <a:srgbClr val="2D408E"/>
          </a:solidFill>
          <a:latin typeface="Arial Rounded MT Bold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>
              <a:lumMod val="65000"/>
              <a:lumOff val="35000"/>
            </a:schemeClr>
          </a:solidFill>
          <a:latin typeface="Arial Narrow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>
              <a:lumMod val="65000"/>
              <a:lumOff val="35000"/>
            </a:schemeClr>
          </a:solidFill>
          <a:latin typeface="Arial Narrow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65000"/>
              <a:lumOff val="35000"/>
            </a:schemeClr>
          </a:solidFill>
          <a:latin typeface="Arial Narrow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>
              <a:lumMod val="65000"/>
              <a:lumOff val="35000"/>
            </a:schemeClr>
          </a:solidFill>
          <a:latin typeface="Arial Narrow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>
              <a:lumMod val="65000"/>
              <a:lumOff val="35000"/>
            </a:schemeClr>
          </a:solidFill>
          <a:latin typeface="Arial Narrow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0"/>
            <a:ext cx="9144001" cy="6857998"/>
          </a:xfrm>
          <a:prstGeom prst="rect">
            <a:avLst/>
          </a:prstGeom>
        </p:spPr>
      </p:pic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2357422" y="714356"/>
            <a:ext cx="6329378" cy="7032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Cliquez pour modifier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2214554"/>
            <a:ext cx="8229600" cy="39116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1979712" y="6369114"/>
            <a:ext cx="551976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rgbClr val="2D408E"/>
                </a:solidFill>
                <a:latin typeface="Arial Rounded MT Bold" pitchFamily="34" charset="0"/>
              </a:defRPr>
            </a:lvl1pPr>
          </a:lstStyle>
          <a:p>
            <a:r>
              <a:rPr lang="fr-FR" dirty="0" smtClean="0"/>
              <a:t>le titre de ma </a:t>
            </a:r>
            <a:r>
              <a:rPr lang="fr-FR" dirty="0" err="1" smtClean="0"/>
              <a:t>comm</a:t>
            </a:r>
            <a:r>
              <a:rPr lang="fr-FR" dirty="0" smtClean="0"/>
              <a:t> 3R 2015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7380312" y="6369115"/>
            <a:ext cx="5715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rgbClr val="2D408E"/>
                </a:solidFill>
                <a:latin typeface="Arial Rounded MT Bold" pitchFamily="34" charset="0"/>
              </a:defRPr>
            </a:lvl1pPr>
          </a:lstStyle>
          <a:p>
            <a:fld id="{67DDDA77-4CD7-429F-A506-493838C9BDEE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8" r:id="rId2"/>
    <p:sldLayoutId id="2147483670" r:id="rId3"/>
    <p:sldLayoutId id="2147483671" r:id="rId4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2400" b="0" kern="1200">
          <a:solidFill>
            <a:srgbClr val="2D408E"/>
          </a:solidFill>
          <a:latin typeface="Arial Rounded MT Bold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1700808"/>
            <a:ext cx="7772400" cy="1470025"/>
          </a:xfrm>
        </p:spPr>
        <p:txBody>
          <a:bodyPr/>
          <a:lstStyle/>
          <a:p>
            <a:r>
              <a:rPr lang="fr-BE" dirty="0" smtClean="0"/>
              <a:t>Contribution à la définition d’un programme de recherche global pour l’agriculture biologique en Wallonie : identification des priorités pour la période 2015-2020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4077072"/>
            <a:ext cx="6400800" cy="1752600"/>
          </a:xfrm>
        </p:spPr>
        <p:txBody>
          <a:bodyPr>
            <a:normAutofit fontScale="85000" lnSpcReduction="10000"/>
          </a:bodyPr>
          <a:lstStyle/>
          <a:p>
            <a:r>
              <a:rPr lang="fr-FR" u="sng" dirty="0" smtClean="0"/>
              <a:t>STILMANT D</a:t>
            </a:r>
            <a:r>
              <a:rPr lang="fr-FR" dirty="0" smtClean="0"/>
              <a:t>., VANWINDEKENS F., DECRUYENAERE V., VANKEERBERGHEN A., ABRAS M., FARINELLE A., MOERMAN M., LEFEVRE A., FROIDMONT E., VAN DAMME J.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7747192" y="6350023"/>
            <a:ext cx="857256" cy="365125"/>
          </a:xfrm>
        </p:spPr>
        <p:txBody>
          <a:bodyPr/>
          <a:lstStyle/>
          <a:p>
            <a:fld id="{22A7A8E0-64E3-446A-8FCB-EF29FB8978D1}" type="slidenum">
              <a:rPr lang="fr-FR" sz="1400" b="1" smtClean="0"/>
              <a:pPr/>
              <a:t>1</a:t>
            </a:fld>
            <a:endParaRPr lang="fr-FR" sz="1400" b="1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Définition d’un programme de recherche global en AB</a:t>
            </a:r>
            <a:endParaRPr lang="fr-FR" sz="1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83568" y="714356"/>
            <a:ext cx="7800972" cy="785818"/>
          </a:xfrm>
        </p:spPr>
        <p:txBody>
          <a:bodyPr/>
          <a:lstStyle/>
          <a:p>
            <a:r>
              <a:rPr lang="fr-FR" dirty="0" smtClean="0"/>
              <a:t>PLAN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2214555"/>
            <a:ext cx="8229600" cy="2438582"/>
          </a:xfrm>
        </p:spPr>
        <p:txBody>
          <a:bodyPr/>
          <a:lstStyle/>
          <a:p>
            <a:r>
              <a:rPr lang="fr-FR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Introduction &amp; Objectifs</a:t>
            </a:r>
          </a:p>
          <a:p>
            <a:r>
              <a:rPr lang="fr-FR" dirty="0" smtClean="0"/>
              <a:t>M &amp; M</a:t>
            </a:r>
          </a:p>
          <a:p>
            <a:r>
              <a:rPr lang="fr-FR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R</a:t>
            </a:r>
            <a:r>
              <a:rPr lang="fr-FR" dirty="0" smtClean="0"/>
              <a:t>és</a:t>
            </a:r>
            <a:r>
              <a:rPr lang="fr-FR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ultats</a:t>
            </a:r>
          </a:p>
          <a:p>
            <a:r>
              <a:rPr lang="fr-FR" dirty="0" smtClean="0"/>
              <a:t>Conclusions</a:t>
            </a:r>
            <a:endParaRPr lang="fr-FR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Définition d’un programme de recherche global en AB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7342038" y="6376243"/>
            <a:ext cx="614338" cy="365125"/>
          </a:xfrm>
        </p:spPr>
        <p:txBody>
          <a:bodyPr/>
          <a:lstStyle/>
          <a:p>
            <a:fld id="{67DDDA77-4CD7-429F-A506-493838C9BDEE}" type="slidenum">
              <a:rPr lang="fr-FR" smtClean="0">
                <a:latin typeface="Arial Rounded MT Bold" pitchFamily="34" charset="0"/>
              </a:rPr>
              <a:pPr/>
              <a:t>2</a:t>
            </a:fld>
            <a:endParaRPr lang="fr-FR" dirty="0">
              <a:latin typeface="Arial Rounded MT Bold" pitchFamily="34" charset="0"/>
            </a:endParaRPr>
          </a:p>
        </p:txBody>
      </p:sp>
      <p:pic>
        <p:nvPicPr>
          <p:cNvPr id="6" name="Picture 12" descr="bande-jaune-présentatio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54975" y="64343"/>
            <a:ext cx="1054100" cy="667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83568" y="482942"/>
            <a:ext cx="7800972" cy="785818"/>
          </a:xfrm>
        </p:spPr>
        <p:txBody>
          <a:bodyPr/>
          <a:lstStyle/>
          <a:p>
            <a:r>
              <a:rPr lang="fr-FR" dirty="0" smtClean="0"/>
              <a:t>INTRODUCTION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74848" y="1029559"/>
            <a:ext cx="8229600" cy="3911609"/>
          </a:xfrm>
        </p:spPr>
        <p:txBody>
          <a:bodyPr/>
          <a:lstStyle/>
          <a:p>
            <a:r>
              <a:rPr lang="fr-FR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En 2014, 10 % (1287) des </a:t>
            </a:r>
            <a:r>
              <a:rPr lang="fr-FR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agric</a:t>
            </a:r>
            <a:r>
              <a:rPr lang="fr-FR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. wallons étaient bio (8,6 % de la SAU) </a:t>
            </a:r>
            <a:r>
              <a:rPr lang="fr-FR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Wingdings" pitchFamily="2" charset="2"/>
              </a:rPr>
              <a:t> doublement depuis 2007</a:t>
            </a:r>
            <a:endParaRPr lang="fr-FR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fr-FR" dirty="0" smtClean="0"/>
              <a:t>Fin 2015 : les demandes de conversions à l’AB devraient accroitre ce nombre de près de 30 % !</a:t>
            </a:r>
            <a:endParaRPr lang="fr-FR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Les chiffres du Bio 2014 (% SAU bio, </a:t>
            </a:r>
            <a:r>
              <a:rPr lang="fr-FR" dirty="0" err="1" smtClean="0"/>
              <a:t>Biowallonie</a:t>
            </a:r>
            <a:r>
              <a:rPr lang="fr-FR" dirty="0" smtClean="0"/>
              <a:t>)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7342038" y="6376243"/>
            <a:ext cx="614338" cy="365125"/>
          </a:xfrm>
        </p:spPr>
        <p:txBody>
          <a:bodyPr/>
          <a:lstStyle/>
          <a:p>
            <a:fld id="{67DDDA77-4CD7-429F-A506-493838C9BDEE}" type="slidenum">
              <a:rPr lang="fr-FR" smtClean="0">
                <a:latin typeface="Arial Rounded MT Bold" pitchFamily="34" charset="0"/>
              </a:rPr>
              <a:pPr/>
              <a:t>3</a:t>
            </a:fld>
            <a:endParaRPr lang="fr-FR" dirty="0">
              <a:latin typeface="Arial Rounded MT Bold" pitchFamily="34" charset="0"/>
            </a:endParaRPr>
          </a:p>
        </p:txBody>
      </p:sp>
      <p:pic>
        <p:nvPicPr>
          <p:cNvPr id="6" name="Picture 12" descr="bande-jaune-présentatio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54975" y="64343"/>
            <a:ext cx="1054100" cy="667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71663" y="3212976"/>
            <a:ext cx="5400675" cy="3219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79512" y="1484784"/>
            <a:ext cx="8208912" cy="4536504"/>
          </a:xfrm>
        </p:spPr>
        <p:txBody>
          <a:bodyPr>
            <a:normAutofit/>
          </a:bodyPr>
          <a:lstStyle/>
          <a:p>
            <a:r>
              <a:rPr lang="fr-BE" dirty="0" smtClean="0"/>
              <a:t>Plan stratégique pour le développement de l’AB en Wallonie à l’Horizon 2020 (GW - juin 2013)</a:t>
            </a:r>
          </a:p>
          <a:p>
            <a:r>
              <a:rPr lang="fr-BE" dirty="0" smtClean="0"/>
              <a:t>30 actions </a:t>
            </a:r>
            <a:r>
              <a:rPr lang="fr-BE" dirty="0" smtClean="0">
                <a:sym typeface="Wingdings" pitchFamily="2" charset="2"/>
              </a:rPr>
              <a:t></a:t>
            </a:r>
            <a:r>
              <a:rPr lang="fr-BE" dirty="0" smtClean="0"/>
              <a:t> une = élaboration d’un plan de recherche cohérent avec les besoins du secteur</a:t>
            </a:r>
          </a:p>
          <a:p>
            <a:r>
              <a:rPr lang="fr-BE" dirty="0" smtClean="0"/>
              <a:t>Parallèlement </a:t>
            </a:r>
            <a:r>
              <a:rPr lang="fr-BE" dirty="0" smtClean="0">
                <a:sym typeface="Wingdings" pitchFamily="2" charset="2"/>
              </a:rPr>
              <a:t></a:t>
            </a:r>
            <a:r>
              <a:rPr lang="fr-BE" dirty="0" smtClean="0"/>
              <a:t> besoins de recherches pour améliorer l’autonomie protéique des systèmes agraires (</a:t>
            </a:r>
            <a:r>
              <a:rPr lang="fr-BE" dirty="0" err="1" smtClean="0"/>
              <a:t>conv</a:t>
            </a:r>
            <a:r>
              <a:rPr lang="fr-BE" dirty="0" smtClean="0"/>
              <a:t> &amp; bio confondus)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Définition d’un programme de recherche global en AB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7342038" y="6376243"/>
            <a:ext cx="614338" cy="365125"/>
          </a:xfrm>
        </p:spPr>
        <p:txBody>
          <a:bodyPr/>
          <a:lstStyle/>
          <a:p>
            <a:fld id="{67DDDA77-4CD7-429F-A506-493838C9BDEE}" type="slidenum">
              <a:rPr lang="fr-FR" smtClean="0">
                <a:latin typeface="Arial Rounded MT Bold" pitchFamily="34" charset="0"/>
              </a:rPr>
              <a:pPr/>
              <a:t>4</a:t>
            </a:fld>
            <a:endParaRPr lang="fr-FR" dirty="0">
              <a:latin typeface="Arial Rounded MT Bold" pitchFamily="34" charset="0"/>
            </a:endParaRPr>
          </a:p>
        </p:txBody>
      </p:sp>
      <p:pic>
        <p:nvPicPr>
          <p:cNvPr id="6" name="Picture 12" descr="bande-jaune-présentatio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54975" y="64343"/>
            <a:ext cx="1054100" cy="667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83568" y="548680"/>
            <a:ext cx="7800972" cy="785818"/>
          </a:xfrm>
        </p:spPr>
        <p:txBody>
          <a:bodyPr/>
          <a:lstStyle/>
          <a:p>
            <a:r>
              <a:rPr lang="fr-FR" dirty="0" smtClean="0"/>
              <a:t>OBJECTIFS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74848" y="1461607"/>
            <a:ext cx="8229600" cy="3911609"/>
          </a:xfrm>
        </p:spPr>
        <p:txBody>
          <a:bodyPr>
            <a:normAutofit/>
          </a:bodyPr>
          <a:lstStyle/>
          <a:p>
            <a:r>
              <a:rPr lang="fr-FR" dirty="0" smtClean="0"/>
              <a:t>Méthodologie mise en œuvre ;</a:t>
            </a:r>
          </a:p>
          <a:p>
            <a:r>
              <a:rPr lang="fr-FR" dirty="0" smtClean="0"/>
              <a:t>Thématiques identifiées par les agriculteurs wallons et hiérarchisation,</a:t>
            </a:r>
          </a:p>
          <a:p>
            <a:r>
              <a:rPr lang="fr-FR" dirty="0" smtClean="0"/>
              <a:t>Mise en lien avec les propositions des acteurs de la recherche et de l’encadrement</a:t>
            </a:r>
          </a:p>
          <a:p>
            <a:pPr>
              <a:buNone/>
            </a:pPr>
            <a:r>
              <a:rPr lang="fr-FR" dirty="0" smtClean="0">
                <a:sym typeface="Wingdings" pitchFamily="2" charset="2"/>
              </a:rPr>
              <a:t> Convergences / divergences..</a:t>
            </a:r>
            <a:r>
              <a:rPr lang="fr-FR" dirty="0" smtClean="0"/>
              <a:t>.</a:t>
            </a:r>
            <a:endParaRPr lang="fr-BE" dirty="0" smtClean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7342038" y="6376243"/>
            <a:ext cx="614338" cy="365125"/>
          </a:xfrm>
        </p:spPr>
        <p:txBody>
          <a:bodyPr/>
          <a:lstStyle/>
          <a:p>
            <a:fld id="{67DDDA77-4CD7-429F-A506-493838C9BDEE}" type="slidenum">
              <a:rPr lang="fr-FR" smtClean="0">
                <a:latin typeface="Arial Rounded MT Bold" pitchFamily="34" charset="0"/>
              </a:rPr>
              <a:pPr/>
              <a:t>5</a:t>
            </a:fld>
            <a:endParaRPr lang="fr-FR" dirty="0">
              <a:latin typeface="Arial Rounded MT Bold" pitchFamily="34" charset="0"/>
            </a:endParaRPr>
          </a:p>
        </p:txBody>
      </p:sp>
      <p:pic>
        <p:nvPicPr>
          <p:cNvPr id="6" name="Picture 12" descr="bande-jaune-présentatio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54975" y="64343"/>
            <a:ext cx="1054100" cy="667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1321571" y="6357958"/>
            <a:ext cx="6500858" cy="365125"/>
          </a:xfrm>
        </p:spPr>
        <p:txBody>
          <a:bodyPr/>
          <a:lstStyle/>
          <a:p>
            <a:r>
              <a:rPr lang="fr-FR" dirty="0" smtClean="0"/>
              <a:t>Définition d’un programme de recherche global en AB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83568" y="548680"/>
            <a:ext cx="7800972" cy="785818"/>
          </a:xfrm>
        </p:spPr>
        <p:txBody>
          <a:bodyPr/>
          <a:lstStyle/>
          <a:p>
            <a:r>
              <a:rPr lang="fr-FR" dirty="0" smtClean="0"/>
              <a:t>MATERIELS &amp; METHODES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30832" y="1196752"/>
            <a:ext cx="8517632" cy="5256584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fr-FR" b="1" dirty="0" smtClean="0"/>
              <a:t>Avis des agriculteurs</a:t>
            </a:r>
            <a:endParaRPr lang="fr-BE" dirty="0" smtClean="0"/>
          </a:p>
          <a:p>
            <a:r>
              <a:rPr lang="fr-FR" dirty="0" smtClean="0"/>
              <a:t>Entretiens semi-dirigés (2014) : 90 exploitants (</a:t>
            </a:r>
            <a:r>
              <a:rPr lang="fr-FR" b="1" dirty="0" smtClean="0"/>
              <a:t>PROD</a:t>
            </a:r>
            <a:r>
              <a:rPr lang="fr-FR" dirty="0" smtClean="0"/>
              <a:t>). Exploitants interrogeant leurs pratiques (2/3 bio – 1/3 autonomie protéique) </a:t>
            </a:r>
            <a:r>
              <a:rPr lang="fr-FR" dirty="0" smtClean="0">
                <a:sym typeface="Wingdings" pitchFamily="2" charset="2"/>
              </a:rPr>
              <a:t> </a:t>
            </a:r>
            <a:r>
              <a:rPr lang="fr-FR" dirty="0" smtClean="0"/>
              <a:t>27 avec atelier lait, 25 allaitants et 16 monogastriques (porc et/ou volaille)</a:t>
            </a:r>
          </a:p>
          <a:p>
            <a:r>
              <a:rPr lang="fr-FR" dirty="0" smtClean="0"/>
              <a:t>Enquête (2015) réalisée par le « Collège des producteurs » (</a:t>
            </a:r>
            <a:r>
              <a:rPr lang="fr-FR" b="1" dirty="0" smtClean="0"/>
              <a:t>SOCOPRO</a:t>
            </a:r>
            <a:r>
              <a:rPr lang="fr-FR" dirty="0" smtClean="0"/>
              <a:t>) </a:t>
            </a:r>
            <a:r>
              <a:rPr lang="fr-FR" dirty="0" smtClean="0">
                <a:sym typeface="Wingdings" pitchFamily="2" charset="2"/>
              </a:rPr>
              <a:t> </a:t>
            </a:r>
            <a:r>
              <a:rPr lang="fr-FR" dirty="0" err="1" smtClean="0">
                <a:sym typeface="Wingdings" pitchFamily="2" charset="2"/>
              </a:rPr>
              <a:t>obj</a:t>
            </a:r>
            <a:r>
              <a:rPr lang="fr-FR" dirty="0" smtClean="0">
                <a:solidFill>
                  <a:srgbClr val="FF0000"/>
                </a:solidFill>
                <a:sym typeface="Wingdings" pitchFamily="2" charset="2"/>
              </a:rPr>
              <a:t>.</a:t>
            </a:r>
            <a:r>
              <a:rPr lang="fr-FR" dirty="0" smtClean="0"/>
              <a:t> recenser, dans les ≠ secteurs de production, les contraintes limitant les performances technico-économiques des exploitations et orienter la recherche et le développement. 31 % des répondants (+ de 200 exploitants) = AB.</a:t>
            </a:r>
          </a:p>
          <a:p>
            <a:pPr>
              <a:buNone/>
            </a:pPr>
            <a:endParaRPr lang="fr-FR" b="1" dirty="0" smtClean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Définition d’un programme de recherche global en AB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7342038" y="6376243"/>
            <a:ext cx="614338" cy="365125"/>
          </a:xfrm>
        </p:spPr>
        <p:txBody>
          <a:bodyPr/>
          <a:lstStyle/>
          <a:p>
            <a:fld id="{67DDDA77-4CD7-429F-A506-493838C9BDEE}" type="slidenum">
              <a:rPr lang="fr-FR" smtClean="0">
                <a:latin typeface="Arial Rounded MT Bold" pitchFamily="34" charset="0"/>
              </a:rPr>
              <a:pPr/>
              <a:t>6</a:t>
            </a:fld>
            <a:endParaRPr lang="fr-FR" dirty="0">
              <a:latin typeface="Arial Rounded MT Bold" pitchFamily="34" charset="0"/>
            </a:endParaRPr>
          </a:p>
        </p:txBody>
      </p:sp>
      <p:pic>
        <p:nvPicPr>
          <p:cNvPr id="6" name="Picture 12" descr="bande-jaune-présentatio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54975" y="64343"/>
            <a:ext cx="1054100" cy="667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83568" y="332656"/>
            <a:ext cx="7800972" cy="785818"/>
          </a:xfrm>
        </p:spPr>
        <p:txBody>
          <a:bodyPr/>
          <a:lstStyle/>
          <a:p>
            <a:r>
              <a:rPr lang="fr-FR" dirty="0" smtClean="0"/>
              <a:t>MATERIELS &amp; METHODES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74848" y="908720"/>
            <a:ext cx="8229600" cy="5472608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fr-FR" b="1" dirty="0" smtClean="0"/>
              <a:t>Thématiques de recherche prioritaires et/ou financées, en Wallonie et en Europe, en AB</a:t>
            </a:r>
            <a:endParaRPr lang="fr-BE" dirty="0" smtClean="0"/>
          </a:p>
          <a:p>
            <a:pPr>
              <a:tabLst>
                <a:tab pos="1527175" algn="l"/>
              </a:tabLst>
            </a:pPr>
            <a:r>
              <a:rPr lang="fr-FR" dirty="0" smtClean="0"/>
              <a:t>≠ groupes de discussion de +/- 10 pers</a:t>
            </a:r>
            <a:r>
              <a:rPr lang="fr-FR" dirty="0" smtClean="0">
                <a:solidFill>
                  <a:srgbClr val="FF0000"/>
                </a:solidFill>
              </a:rPr>
              <a:t>.</a:t>
            </a:r>
            <a:r>
              <a:rPr lang="fr-FR" dirty="0" smtClean="0"/>
              <a:t> : identifier les compétences mobilisables et les thématiques explorées ou à explorer (</a:t>
            </a:r>
            <a:r>
              <a:rPr lang="fr-FR" dirty="0" err="1" smtClean="0"/>
              <a:t>prod</a:t>
            </a:r>
            <a:r>
              <a:rPr lang="fr-FR" dirty="0" smtClean="0">
                <a:solidFill>
                  <a:srgbClr val="FF0000"/>
                </a:solidFill>
              </a:rPr>
              <a:t>.</a:t>
            </a:r>
            <a:r>
              <a:rPr lang="fr-FR" dirty="0" smtClean="0"/>
              <a:t> </a:t>
            </a:r>
            <a:r>
              <a:rPr lang="fr-FR" dirty="0" err="1"/>
              <a:t>a</a:t>
            </a:r>
            <a:r>
              <a:rPr lang="fr-FR" dirty="0" err="1" smtClean="0"/>
              <a:t>nim</a:t>
            </a:r>
            <a:r>
              <a:rPr lang="fr-FR" dirty="0" smtClean="0">
                <a:solidFill>
                  <a:srgbClr val="FF0000"/>
                </a:solidFill>
              </a:rPr>
              <a:t>.</a:t>
            </a:r>
            <a:r>
              <a:rPr lang="fr-FR" dirty="0" smtClean="0"/>
              <a:t> / </a:t>
            </a:r>
            <a:r>
              <a:rPr lang="fr-FR" dirty="0" err="1" smtClean="0"/>
              <a:t>prod</a:t>
            </a:r>
            <a:r>
              <a:rPr lang="fr-FR" dirty="0" smtClean="0">
                <a:solidFill>
                  <a:srgbClr val="FF0000"/>
                </a:solidFill>
              </a:rPr>
              <a:t>.</a:t>
            </a:r>
            <a:r>
              <a:rPr lang="fr-FR" dirty="0" smtClean="0"/>
              <a:t> </a:t>
            </a:r>
            <a:r>
              <a:rPr lang="fr-FR" dirty="0" err="1" smtClean="0"/>
              <a:t>végé</a:t>
            </a:r>
            <a:r>
              <a:rPr lang="fr-FR" dirty="0">
                <a:solidFill>
                  <a:srgbClr val="FF0000"/>
                </a:solidFill>
              </a:rPr>
              <a:t>.</a:t>
            </a:r>
            <a:r>
              <a:rPr lang="fr-FR" dirty="0" smtClean="0"/>
              <a:t> / </a:t>
            </a:r>
            <a:r>
              <a:rPr lang="fr-FR" dirty="0" err="1" smtClean="0"/>
              <a:t>syst</a:t>
            </a:r>
            <a:r>
              <a:rPr lang="fr-FR" dirty="0">
                <a:solidFill>
                  <a:srgbClr val="FF0000"/>
                </a:solidFill>
              </a:rPr>
              <a:t>.</a:t>
            </a:r>
            <a:r>
              <a:rPr lang="fr-FR" dirty="0" smtClean="0"/>
              <a:t> / fil</a:t>
            </a:r>
            <a:r>
              <a:rPr lang="fr-FR" dirty="0" smtClean="0">
                <a:solidFill>
                  <a:srgbClr val="FF0000"/>
                </a:solidFill>
              </a:rPr>
              <a:t>.</a:t>
            </a:r>
            <a:r>
              <a:rPr lang="fr-FR" dirty="0" smtClean="0"/>
              <a:t>) </a:t>
            </a:r>
          </a:p>
          <a:p>
            <a:pPr lvl="1"/>
            <a:r>
              <a:rPr lang="fr-FR" dirty="0" smtClean="0"/>
              <a:t>services d’encadrement, filières, administration et syndicats  (2 groupes - </a:t>
            </a:r>
            <a:r>
              <a:rPr lang="fr-FR" b="1" dirty="0" smtClean="0"/>
              <a:t>ENCADR</a:t>
            </a:r>
            <a:r>
              <a:rPr lang="fr-FR" dirty="0" smtClean="0"/>
              <a:t>), </a:t>
            </a:r>
          </a:p>
          <a:p>
            <a:pPr lvl="1"/>
            <a:r>
              <a:rPr lang="fr-FR" dirty="0" smtClean="0"/>
              <a:t>universités et institutions de recherche (4 groupes – </a:t>
            </a:r>
            <a:r>
              <a:rPr lang="fr-FR" b="1" dirty="0" smtClean="0"/>
              <a:t>UNIFCR</a:t>
            </a:r>
            <a:r>
              <a:rPr lang="fr-FR" dirty="0" smtClean="0"/>
              <a:t>). </a:t>
            </a:r>
            <a:endParaRPr lang="fr-BE" dirty="0" smtClean="0"/>
          </a:p>
          <a:p>
            <a:r>
              <a:rPr lang="fr-FR" dirty="0" smtClean="0"/>
              <a:t>Wallonie: fonds investis dans la recherche en AB / 10 </a:t>
            </a:r>
            <a:r>
              <a:rPr lang="fr-FR" dirty="0" err="1" smtClean="0"/>
              <a:t>dern</a:t>
            </a:r>
            <a:r>
              <a:rPr lang="fr-FR" dirty="0" smtClean="0"/>
              <a:t>. années (</a:t>
            </a:r>
            <a:r>
              <a:rPr lang="fr-FR" b="1" dirty="0" smtClean="0"/>
              <a:t>RECHWALL</a:t>
            </a:r>
            <a:r>
              <a:rPr lang="fr-FR" dirty="0" smtClean="0"/>
              <a:t>).</a:t>
            </a:r>
            <a:endParaRPr lang="fr-BE" dirty="0" smtClean="0"/>
          </a:p>
          <a:p>
            <a:r>
              <a:rPr lang="fr-FR" dirty="0" smtClean="0"/>
              <a:t>Europe, différents documents ont été consultés :</a:t>
            </a:r>
          </a:p>
          <a:p>
            <a:pPr lvl="1"/>
            <a:r>
              <a:rPr lang="fr-FR" dirty="0" smtClean="0"/>
              <a:t>Recueil des priorités identifiées par </a:t>
            </a:r>
            <a:r>
              <a:rPr lang="fr-FR" dirty="0" err="1" smtClean="0"/>
              <a:t>TPOrganics</a:t>
            </a:r>
            <a:r>
              <a:rPr lang="fr-FR" dirty="0" smtClean="0"/>
              <a:t> </a:t>
            </a:r>
            <a:endParaRPr lang="fr-BE" dirty="0" smtClean="0"/>
          </a:p>
          <a:p>
            <a:pPr lvl="1"/>
            <a:r>
              <a:rPr lang="fr-BE" dirty="0" smtClean="0"/>
              <a:t>Priorités du dernier appel CORE-</a:t>
            </a:r>
            <a:r>
              <a:rPr lang="fr-BE" dirty="0" err="1" smtClean="0"/>
              <a:t>Organic</a:t>
            </a:r>
            <a:endParaRPr lang="fr-BE" dirty="0" smtClean="0"/>
          </a:p>
          <a:p>
            <a:pPr lvl="1"/>
            <a:r>
              <a:rPr lang="fr-BE" dirty="0" smtClean="0"/>
              <a:t>Rapport final - focus groupe PEI AB		</a:t>
            </a:r>
            <a:r>
              <a:rPr lang="fr-BE" dirty="0" smtClean="0">
                <a:sym typeface="Wingdings" pitchFamily="2" charset="2"/>
              </a:rPr>
              <a:t> </a:t>
            </a:r>
            <a:r>
              <a:rPr lang="fr-BE" b="1" dirty="0" smtClean="0"/>
              <a:t>PREPROEUR</a:t>
            </a:r>
            <a:r>
              <a:rPr lang="fr-BE" dirty="0" smtClean="0"/>
              <a:t>.</a:t>
            </a:r>
          </a:p>
          <a:p>
            <a:pPr lvl="1"/>
            <a:r>
              <a:rPr lang="fr-BE" dirty="0" smtClean="0"/>
              <a:t>Projets retenus et financés / appels antérieurs CORE-</a:t>
            </a:r>
            <a:r>
              <a:rPr lang="fr-BE" dirty="0" err="1" smtClean="0"/>
              <a:t>Organic</a:t>
            </a:r>
            <a:endParaRPr lang="fr-BE" dirty="0" smtClean="0"/>
          </a:p>
          <a:p>
            <a:pPr lvl="1"/>
            <a:r>
              <a:rPr lang="fr-BE" dirty="0" smtClean="0"/>
              <a:t>Recherches menées de 2000 à 2012 / </a:t>
            </a:r>
            <a:r>
              <a:rPr lang="fr-BE" dirty="0" err="1" smtClean="0"/>
              <a:t>low</a:t>
            </a:r>
            <a:r>
              <a:rPr lang="fr-BE" dirty="0" smtClean="0"/>
              <a:t> inputs &amp; AB   </a:t>
            </a:r>
            <a:r>
              <a:rPr lang="fr-BE" dirty="0" smtClean="0">
                <a:sym typeface="Wingdings" pitchFamily="2" charset="2"/>
              </a:rPr>
              <a:t> </a:t>
            </a:r>
            <a:r>
              <a:rPr lang="fr-BE" b="1" dirty="0" smtClean="0">
                <a:sym typeface="Wingdings" pitchFamily="2" charset="2"/>
              </a:rPr>
              <a:t>RECHEUR</a:t>
            </a:r>
            <a:endParaRPr lang="fr-FR" b="1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Définition d’un programme de recherche global en AB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7342038" y="6376243"/>
            <a:ext cx="614338" cy="365125"/>
          </a:xfrm>
        </p:spPr>
        <p:txBody>
          <a:bodyPr/>
          <a:lstStyle/>
          <a:p>
            <a:fld id="{67DDDA77-4CD7-429F-A506-493838C9BDEE}" type="slidenum">
              <a:rPr lang="fr-FR" smtClean="0">
                <a:latin typeface="Arial Rounded MT Bold" pitchFamily="34" charset="0"/>
              </a:rPr>
              <a:pPr/>
              <a:t>7</a:t>
            </a:fld>
            <a:endParaRPr lang="fr-FR" dirty="0">
              <a:latin typeface="Arial Rounded MT Bold" pitchFamily="34" charset="0"/>
            </a:endParaRPr>
          </a:p>
        </p:txBody>
      </p:sp>
      <p:pic>
        <p:nvPicPr>
          <p:cNvPr id="6" name="Picture 12" descr="bande-jaune-présentatio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54975" y="64343"/>
            <a:ext cx="1054100" cy="667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74848" y="1461607"/>
            <a:ext cx="8229600" cy="4415665"/>
          </a:xfrm>
        </p:spPr>
        <p:txBody>
          <a:bodyPr>
            <a:normAutofit fontScale="85000" lnSpcReduction="10000"/>
          </a:bodyPr>
          <a:lstStyle/>
          <a:p>
            <a:r>
              <a:rPr lang="fr-FR" dirty="0" smtClean="0"/>
              <a:t>Tableau recensant les demandes des producteurs et l’occurrence de leur prise en compte dans les ≠ programmes</a:t>
            </a:r>
          </a:p>
          <a:p>
            <a:pPr>
              <a:buNone/>
            </a:pPr>
            <a:endParaRPr lang="fr-FR" dirty="0" smtClean="0"/>
          </a:p>
          <a:p>
            <a:r>
              <a:rPr lang="fr-FR" dirty="0" smtClean="0"/>
              <a:t>Indices de dis-similarité entre les différentes bases</a:t>
            </a:r>
          </a:p>
          <a:p>
            <a:pPr lvl="1">
              <a:buNone/>
            </a:pPr>
            <a:r>
              <a:rPr lang="fr-FR" dirty="0" smtClean="0"/>
              <a:t>1- ([∑(doubles présences) et  (doubles absences)]/</a:t>
            </a:r>
            <a:r>
              <a:rPr lang="fr-FR" dirty="0" err="1" smtClean="0"/>
              <a:t>nbr</a:t>
            </a:r>
            <a:r>
              <a:rPr lang="fr-FR" dirty="0" smtClean="0"/>
              <a:t> thématiques)</a:t>
            </a:r>
          </a:p>
          <a:p>
            <a:pPr>
              <a:buNone/>
            </a:pPr>
            <a:r>
              <a:rPr lang="fr-FR" dirty="0" smtClean="0">
                <a:sym typeface="Wingdings" pitchFamily="2" charset="2"/>
              </a:rPr>
              <a:t> </a:t>
            </a:r>
            <a:r>
              <a:rPr lang="fr-FR" dirty="0" err="1" smtClean="0"/>
              <a:t>Clustering</a:t>
            </a:r>
            <a:r>
              <a:rPr lang="fr-FR" dirty="0" smtClean="0"/>
              <a:t> sur base de ces indices</a:t>
            </a:r>
          </a:p>
          <a:p>
            <a:endParaRPr lang="fr-FR" dirty="0" smtClean="0"/>
          </a:p>
          <a:p>
            <a:r>
              <a:rPr lang="fr-FR" dirty="0" smtClean="0"/>
              <a:t>Chi-carré / occurrences enregistrées au </a:t>
            </a:r>
            <a:r>
              <a:rPr lang="fr-FR" dirty="0" err="1" smtClean="0"/>
              <a:t>nv</a:t>
            </a:r>
            <a:r>
              <a:rPr lang="fr-FR" dirty="0" smtClean="0"/>
              <a:t>  des thématiques globalisées (Exception faite de la SOCOPRO pour laquelle seule une note de présence-absence était possible)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7342038" y="6376243"/>
            <a:ext cx="614338" cy="365125"/>
          </a:xfrm>
        </p:spPr>
        <p:txBody>
          <a:bodyPr/>
          <a:lstStyle/>
          <a:p>
            <a:fld id="{67DDDA77-4CD7-429F-A506-493838C9BDEE}" type="slidenum">
              <a:rPr lang="fr-FR" smtClean="0">
                <a:latin typeface="Arial Rounded MT Bold" pitchFamily="34" charset="0"/>
              </a:rPr>
              <a:pPr/>
              <a:t>8</a:t>
            </a:fld>
            <a:endParaRPr lang="fr-FR" dirty="0">
              <a:latin typeface="Arial Rounded MT Bold" pitchFamily="34" charset="0"/>
            </a:endParaRPr>
          </a:p>
        </p:txBody>
      </p:sp>
      <p:pic>
        <p:nvPicPr>
          <p:cNvPr id="6" name="Picture 12" descr="bande-jaune-présentatio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54975" y="64343"/>
            <a:ext cx="1054100" cy="667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1321571" y="6357958"/>
            <a:ext cx="6500858" cy="365125"/>
          </a:xfrm>
        </p:spPr>
        <p:txBody>
          <a:bodyPr/>
          <a:lstStyle/>
          <a:p>
            <a:r>
              <a:rPr lang="fr-FR" dirty="0" smtClean="0"/>
              <a:t>Définition d’un programme de recherche global en AB</a:t>
            </a:r>
            <a:endParaRPr lang="fr-FR" dirty="0"/>
          </a:p>
        </p:txBody>
      </p:sp>
      <p:sp>
        <p:nvSpPr>
          <p:cNvPr id="9" name="Titre 1"/>
          <p:cNvSpPr txBox="1">
            <a:spLocks/>
          </p:cNvSpPr>
          <p:nvPr/>
        </p:nvSpPr>
        <p:spPr>
          <a:xfrm>
            <a:off x="683568" y="548680"/>
            <a:ext cx="7800972" cy="7858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2D408E"/>
                </a:solidFill>
                <a:effectLst/>
                <a:uLnTx/>
                <a:uFillTx/>
                <a:latin typeface="Arial Rounded MT Bold" pitchFamily="34" charset="0"/>
                <a:ea typeface="+mj-ea"/>
                <a:cs typeface="+mj-cs"/>
              </a:rPr>
              <a:t>MATERIELS &amp; METHODES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2D408E"/>
              </a:solidFill>
              <a:effectLst/>
              <a:uLnTx/>
              <a:uFillTx/>
              <a:latin typeface="Arial Rounded MT Bold" pitchFamily="34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re 1"/>
          <p:cNvSpPr txBox="1">
            <a:spLocks/>
          </p:cNvSpPr>
          <p:nvPr/>
        </p:nvSpPr>
        <p:spPr>
          <a:xfrm>
            <a:off x="683568" y="626958"/>
            <a:ext cx="7800972" cy="7858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2D408E"/>
                </a:solidFill>
                <a:effectLst/>
                <a:uLnTx/>
                <a:uFillTx/>
                <a:latin typeface="Arial Rounded MT Bold" pitchFamily="34" charset="0"/>
                <a:ea typeface="+mj-ea"/>
                <a:cs typeface="+mj-cs"/>
              </a:rPr>
              <a:t>RESULTATS  &amp; DISCUSSIONS :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dirty="0" smtClean="0">
                <a:solidFill>
                  <a:srgbClr val="2D408E"/>
                </a:solidFill>
                <a:latin typeface="Arial Rounded MT Bold" pitchFamily="34" charset="0"/>
                <a:ea typeface="+mj-ea"/>
                <a:cs typeface="+mj-cs"/>
              </a:rPr>
              <a:t>359 demandes identifiées lors des entretiens semis dirigés</a:t>
            </a:r>
            <a:endParaRPr kumimoji="0" lang="fr-FR" sz="2400" b="0" i="0" u="none" strike="noStrike" kern="1200" cap="none" spc="0" normalizeH="0" baseline="0" noProof="0" dirty="0" smtClean="0">
              <a:ln>
                <a:noFill/>
              </a:ln>
              <a:solidFill>
                <a:srgbClr val="2D408E"/>
              </a:solidFill>
              <a:effectLst/>
              <a:uLnTx/>
              <a:uFillTx/>
              <a:latin typeface="Arial Rounded MT Bold" pitchFamily="34" charset="0"/>
              <a:ea typeface="+mj-ea"/>
              <a:cs typeface="+mj-cs"/>
            </a:endParaRPr>
          </a:p>
        </p:txBody>
      </p:sp>
      <p:sp>
        <p:nvSpPr>
          <p:cNvPr id="31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7342038" y="6376243"/>
            <a:ext cx="614338" cy="365125"/>
          </a:xfrm>
        </p:spPr>
        <p:txBody>
          <a:bodyPr/>
          <a:lstStyle/>
          <a:p>
            <a:fld id="{67DDDA77-4CD7-429F-A506-493838C9BDEE}" type="slidenum">
              <a:rPr lang="fr-FR" smtClean="0">
                <a:latin typeface="Arial Rounded MT Bold" pitchFamily="34" charset="0"/>
              </a:rPr>
              <a:pPr/>
              <a:t>9</a:t>
            </a:fld>
            <a:endParaRPr lang="fr-FR" dirty="0">
              <a:latin typeface="Arial Rounded MT Bold" pitchFamily="34" charset="0"/>
            </a:endParaRPr>
          </a:p>
        </p:txBody>
      </p:sp>
      <p:sp>
        <p:nvSpPr>
          <p:cNvPr id="33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1321571" y="6357958"/>
            <a:ext cx="6500858" cy="365125"/>
          </a:xfrm>
        </p:spPr>
        <p:txBody>
          <a:bodyPr/>
          <a:lstStyle/>
          <a:p>
            <a:r>
              <a:rPr lang="fr-FR" dirty="0" smtClean="0"/>
              <a:t>Définition d’un programme de recherche global en AB</a:t>
            </a:r>
            <a:endParaRPr lang="fr-FR" dirty="0"/>
          </a:p>
        </p:txBody>
      </p:sp>
      <p:pic>
        <p:nvPicPr>
          <p:cNvPr id="34" name="Image 3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1772816"/>
            <a:ext cx="6264696" cy="3744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" name="Picture 12" descr="bande-jaune-présentatio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28384" y="116632"/>
            <a:ext cx="1054100" cy="667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ZoneTexte 26"/>
          <p:cNvSpPr txBox="1"/>
          <p:nvPr/>
        </p:nvSpPr>
        <p:spPr>
          <a:xfrm>
            <a:off x="2735783" y="2862942"/>
            <a:ext cx="1943100" cy="5842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fr-BE" sz="1600"/>
              <a:t>Perf socio-économiques</a:t>
            </a:r>
          </a:p>
        </p:txBody>
      </p:sp>
      <p:sp>
        <p:nvSpPr>
          <p:cNvPr id="28" name="ZoneTexte 27"/>
          <p:cNvSpPr txBox="1"/>
          <p:nvPr/>
        </p:nvSpPr>
        <p:spPr>
          <a:xfrm>
            <a:off x="5328170" y="2431142"/>
            <a:ext cx="1597025" cy="33813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fr-BE" sz="1600"/>
              <a:t>Charge de travail</a:t>
            </a:r>
          </a:p>
        </p:txBody>
      </p:sp>
      <p:sp>
        <p:nvSpPr>
          <p:cNvPr id="29" name="ZoneTexte 28"/>
          <p:cNvSpPr txBox="1"/>
          <p:nvPr/>
        </p:nvSpPr>
        <p:spPr>
          <a:xfrm>
            <a:off x="5328170" y="2859767"/>
            <a:ext cx="2411413" cy="33813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fr-BE" sz="1600"/>
              <a:t>Perf Economique</a:t>
            </a:r>
          </a:p>
        </p:txBody>
      </p:sp>
      <p:sp>
        <p:nvSpPr>
          <p:cNvPr id="30" name="ZoneTexte 29"/>
          <p:cNvSpPr txBox="1"/>
          <p:nvPr/>
        </p:nvSpPr>
        <p:spPr>
          <a:xfrm>
            <a:off x="5328170" y="3291567"/>
            <a:ext cx="2087563" cy="33813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fr-BE" sz="1600"/>
              <a:t>Sensibilité à la PAC</a:t>
            </a:r>
          </a:p>
        </p:txBody>
      </p:sp>
      <p:cxnSp>
        <p:nvCxnSpPr>
          <p:cNvPr id="31" name="Connecteur en angle 30"/>
          <p:cNvCxnSpPr>
            <a:stCxn id="27" idx="3"/>
            <a:endCxn id="28" idx="1"/>
          </p:cNvCxnSpPr>
          <p:nvPr/>
        </p:nvCxnSpPr>
        <p:spPr>
          <a:xfrm flipV="1">
            <a:off x="4678883" y="2599417"/>
            <a:ext cx="649287" cy="555625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en angle 31"/>
          <p:cNvCxnSpPr>
            <a:stCxn id="27" idx="3"/>
            <a:endCxn id="30" idx="1"/>
          </p:cNvCxnSpPr>
          <p:nvPr/>
        </p:nvCxnSpPr>
        <p:spPr>
          <a:xfrm>
            <a:off x="4678883" y="3155042"/>
            <a:ext cx="649287" cy="306387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en angle 32"/>
          <p:cNvCxnSpPr>
            <a:stCxn id="27" idx="3"/>
            <a:endCxn id="29" idx="1"/>
          </p:cNvCxnSpPr>
          <p:nvPr/>
        </p:nvCxnSpPr>
        <p:spPr>
          <a:xfrm flipV="1">
            <a:off x="4678883" y="3029629"/>
            <a:ext cx="649287" cy="125413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ZoneTexte 33"/>
          <p:cNvSpPr txBox="1"/>
          <p:nvPr/>
        </p:nvSpPr>
        <p:spPr>
          <a:xfrm>
            <a:off x="106883" y="2862942"/>
            <a:ext cx="1368425" cy="584200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fr-BE" sz="1600" b="1" dirty="0">
                <a:solidFill>
                  <a:schemeClr val="bg1"/>
                </a:solidFill>
              </a:rPr>
              <a:t>Approches </a:t>
            </a:r>
            <a:r>
              <a:rPr lang="fr-BE" sz="1600" b="1" dirty="0" smtClean="0">
                <a:solidFill>
                  <a:schemeClr val="bg1"/>
                </a:solidFill>
              </a:rPr>
              <a:t>systèmes </a:t>
            </a:r>
            <a:r>
              <a:rPr lang="fr-BE" sz="1600" dirty="0" smtClean="0">
                <a:solidFill>
                  <a:schemeClr val="bg1"/>
                </a:solidFill>
              </a:rPr>
              <a:t> </a:t>
            </a:r>
            <a:endParaRPr lang="fr-BE" sz="1600" dirty="0">
              <a:solidFill>
                <a:schemeClr val="bg1"/>
              </a:solidFill>
            </a:endParaRPr>
          </a:p>
        </p:txBody>
      </p:sp>
      <p:cxnSp>
        <p:nvCxnSpPr>
          <p:cNvPr id="35" name="Connecteur en angle 34"/>
          <p:cNvCxnSpPr>
            <a:stCxn id="34" idx="3"/>
            <a:endCxn id="27" idx="1"/>
          </p:cNvCxnSpPr>
          <p:nvPr/>
        </p:nvCxnSpPr>
        <p:spPr>
          <a:xfrm>
            <a:off x="1475308" y="3155042"/>
            <a:ext cx="1260475" cy="12700"/>
          </a:xfrm>
          <a:prstGeom prst="bentConnector3">
            <a:avLst>
              <a:gd name="adj1" fmla="val 50000"/>
            </a:avLst>
          </a:prstGeom>
          <a:ln w="635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ZoneTexte 35"/>
          <p:cNvSpPr txBox="1"/>
          <p:nvPr/>
        </p:nvSpPr>
        <p:spPr>
          <a:xfrm>
            <a:off x="2735783" y="3655103"/>
            <a:ext cx="1943100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fr-BE" sz="1600" dirty="0" smtClean="0"/>
              <a:t>Conduite des systèmes</a:t>
            </a:r>
            <a:endParaRPr lang="fr-BE" sz="1600" dirty="0"/>
          </a:p>
        </p:txBody>
      </p:sp>
      <p:sp>
        <p:nvSpPr>
          <p:cNvPr id="37" name="ZoneTexte 36"/>
          <p:cNvSpPr txBox="1"/>
          <p:nvPr/>
        </p:nvSpPr>
        <p:spPr>
          <a:xfrm>
            <a:off x="5039245" y="4158342"/>
            <a:ext cx="3024188" cy="107791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fr-BE" sz="1600"/>
              <a:t>Optimisation du cycle NPK : efficience de l’utilisation des nutriments, transfert de l’animal vers la plante</a:t>
            </a:r>
          </a:p>
        </p:txBody>
      </p:sp>
      <p:sp>
        <p:nvSpPr>
          <p:cNvPr id="38" name="ZoneTexte 37"/>
          <p:cNvSpPr txBox="1"/>
          <p:nvPr/>
        </p:nvSpPr>
        <p:spPr>
          <a:xfrm>
            <a:off x="5328170" y="3726542"/>
            <a:ext cx="2916238" cy="33813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fr-BE" sz="1600" dirty="0"/>
              <a:t>Transmissibilité de l’outil</a:t>
            </a:r>
          </a:p>
        </p:txBody>
      </p:sp>
      <p:cxnSp>
        <p:nvCxnSpPr>
          <p:cNvPr id="39" name="Connecteur en angle 38"/>
          <p:cNvCxnSpPr>
            <a:stCxn id="27" idx="3"/>
            <a:endCxn id="38" idx="1"/>
          </p:cNvCxnSpPr>
          <p:nvPr/>
        </p:nvCxnSpPr>
        <p:spPr>
          <a:xfrm>
            <a:off x="4678883" y="3155042"/>
            <a:ext cx="649287" cy="741362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ZoneTexte 40"/>
          <p:cNvSpPr txBox="1"/>
          <p:nvPr/>
        </p:nvSpPr>
        <p:spPr>
          <a:xfrm>
            <a:off x="5039493" y="5344031"/>
            <a:ext cx="3024336" cy="58578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fr-BE" sz="1600"/>
              <a:t>Agro-foresterie et parcours (porc et volaille) </a:t>
            </a:r>
          </a:p>
        </p:txBody>
      </p:sp>
      <p:cxnSp>
        <p:nvCxnSpPr>
          <p:cNvPr id="43" name="Connecteur en angle 42"/>
          <p:cNvCxnSpPr>
            <a:stCxn id="34" idx="3"/>
            <a:endCxn id="36" idx="1"/>
          </p:cNvCxnSpPr>
          <p:nvPr/>
        </p:nvCxnSpPr>
        <p:spPr>
          <a:xfrm>
            <a:off x="1475308" y="3155042"/>
            <a:ext cx="1260475" cy="792449"/>
          </a:xfrm>
          <a:prstGeom prst="bentConnector3">
            <a:avLst>
              <a:gd name="adj1" fmla="val 50000"/>
            </a:avLst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necteur en angle 43"/>
          <p:cNvCxnSpPr>
            <a:stCxn id="36" idx="3"/>
            <a:endCxn id="37" idx="1"/>
          </p:cNvCxnSpPr>
          <p:nvPr/>
        </p:nvCxnSpPr>
        <p:spPr>
          <a:xfrm>
            <a:off x="4678883" y="3947491"/>
            <a:ext cx="360362" cy="749807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Connecteur en angle 45"/>
          <p:cNvCxnSpPr>
            <a:stCxn id="36" idx="3"/>
            <a:endCxn id="41" idx="1"/>
          </p:cNvCxnSpPr>
          <p:nvPr/>
        </p:nvCxnSpPr>
        <p:spPr>
          <a:xfrm>
            <a:off x="4678883" y="3947491"/>
            <a:ext cx="360610" cy="1689434"/>
          </a:xfrm>
          <a:prstGeom prst="bentConnector3">
            <a:avLst>
              <a:gd name="adj1" fmla="val 50000"/>
            </a:avLst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ZoneTexte 69"/>
          <p:cNvSpPr txBox="1"/>
          <p:nvPr/>
        </p:nvSpPr>
        <p:spPr>
          <a:xfrm>
            <a:off x="5039493" y="5982379"/>
            <a:ext cx="3024336" cy="83099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fr-BE" sz="1600" dirty="0" smtClean="0"/>
              <a:t>Conduite pour optimiser la finition du bétail viandeux en lien avec  les limites en concentrés</a:t>
            </a:r>
            <a:endParaRPr lang="fr-BE" sz="1600" dirty="0"/>
          </a:p>
        </p:txBody>
      </p:sp>
      <p:cxnSp>
        <p:nvCxnSpPr>
          <p:cNvPr id="85" name="Connecteur en angle 84"/>
          <p:cNvCxnSpPr>
            <a:stCxn id="36" idx="3"/>
            <a:endCxn id="70" idx="1"/>
          </p:cNvCxnSpPr>
          <p:nvPr/>
        </p:nvCxnSpPr>
        <p:spPr>
          <a:xfrm>
            <a:off x="4678883" y="3947491"/>
            <a:ext cx="360610" cy="2450387"/>
          </a:xfrm>
          <a:prstGeom prst="bentConnector3">
            <a:avLst>
              <a:gd name="adj1" fmla="val 50000"/>
            </a:avLst>
          </a:prstGeom>
          <a:ln w="9525"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6" name="Picture 12" descr="bande-jaune-présentatio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54975" y="64343"/>
            <a:ext cx="1054100" cy="667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" name="ZoneTexte 39"/>
          <p:cNvSpPr txBox="1"/>
          <p:nvPr/>
        </p:nvSpPr>
        <p:spPr bwMode="auto">
          <a:xfrm>
            <a:off x="2050754" y="1227212"/>
            <a:ext cx="1296664" cy="33855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fr-BE" sz="1600" dirty="0"/>
              <a:t>Verrouillages</a:t>
            </a:r>
          </a:p>
        </p:txBody>
      </p:sp>
      <p:sp>
        <p:nvSpPr>
          <p:cNvPr id="42" name="ZoneTexte 41"/>
          <p:cNvSpPr txBox="1"/>
          <p:nvPr/>
        </p:nvSpPr>
        <p:spPr bwMode="auto">
          <a:xfrm>
            <a:off x="3491880" y="556270"/>
            <a:ext cx="1943100" cy="107721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fr-BE" sz="1600" dirty="0" smtClean="0"/>
              <a:t>Différentiation &gt;&lt; Standardisation </a:t>
            </a:r>
            <a:r>
              <a:rPr lang="fr-BE" sz="1600" dirty="0"/>
              <a:t>du </a:t>
            </a:r>
            <a:r>
              <a:rPr lang="fr-BE" sz="1600" dirty="0" smtClean="0"/>
              <a:t>produit (bœuf) </a:t>
            </a:r>
            <a:r>
              <a:rPr lang="fr-BE" sz="1600" dirty="0"/>
              <a:t>(</a:t>
            </a:r>
            <a:r>
              <a:rPr lang="fr-BE" sz="1600" dirty="0" err="1"/>
              <a:t>conventionalisation</a:t>
            </a:r>
            <a:r>
              <a:rPr lang="fr-BE" sz="1600" dirty="0" smtClean="0"/>
              <a:t>) </a:t>
            </a:r>
            <a:endParaRPr lang="fr-BE" sz="1600" dirty="0"/>
          </a:p>
        </p:txBody>
      </p:sp>
      <p:sp>
        <p:nvSpPr>
          <p:cNvPr id="45" name="ZoneTexte 44"/>
          <p:cNvSpPr txBox="1"/>
          <p:nvPr/>
        </p:nvSpPr>
        <p:spPr bwMode="auto">
          <a:xfrm>
            <a:off x="6084442" y="1011312"/>
            <a:ext cx="593725" cy="33813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fr-BE" sz="1600" dirty="0"/>
              <a:t>Race</a:t>
            </a:r>
          </a:p>
        </p:txBody>
      </p:sp>
      <p:sp>
        <p:nvSpPr>
          <p:cNvPr id="47" name="ZoneTexte 46"/>
          <p:cNvSpPr txBox="1"/>
          <p:nvPr/>
        </p:nvSpPr>
        <p:spPr bwMode="auto">
          <a:xfrm>
            <a:off x="6084442" y="1484784"/>
            <a:ext cx="1511448" cy="33855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fr-BE" sz="1600" dirty="0"/>
              <a:t>Engraissement</a:t>
            </a:r>
          </a:p>
        </p:txBody>
      </p:sp>
      <p:sp>
        <p:nvSpPr>
          <p:cNvPr id="48" name="ZoneTexte 47"/>
          <p:cNvSpPr txBox="1"/>
          <p:nvPr/>
        </p:nvSpPr>
        <p:spPr bwMode="auto">
          <a:xfrm>
            <a:off x="6084442" y="1988840"/>
            <a:ext cx="1150937" cy="33813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fr-BE" sz="1600" dirty="0"/>
              <a:t>Maturation </a:t>
            </a:r>
          </a:p>
        </p:txBody>
      </p:sp>
      <p:cxnSp>
        <p:nvCxnSpPr>
          <p:cNvPr id="49" name="Connecteur en angle 48"/>
          <p:cNvCxnSpPr>
            <a:stCxn id="42" idx="3"/>
            <a:endCxn id="45" idx="1"/>
          </p:cNvCxnSpPr>
          <p:nvPr/>
        </p:nvCxnSpPr>
        <p:spPr bwMode="auto">
          <a:xfrm>
            <a:off x="5434980" y="1094879"/>
            <a:ext cx="649462" cy="85502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Connecteur en angle 49"/>
          <p:cNvCxnSpPr>
            <a:stCxn id="42" idx="3"/>
            <a:endCxn id="48" idx="1"/>
          </p:cNvCxnSpPr>
          <p:nvPr/>
        </p:nvCxnSpPr>
        <p:spPr bwMode="auto">
          <a:xfrm>
            <a:off x="5434980" y="1094879"/>
            <a:ext cx="649462" cy="1063030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Connecteur en angle 50"/>
          <p:cNvCxnSpPr>
            <a:stCxn id="42" idx="3"/>
            <a:endCxn id="47" idx="1"/>
          </p:cNvCxnSpPr>
          <p:nvPr/>
        </p:nvCxnSpPr>
        <p:spPr bwMode="auto">
          <a:xfrm>
            <a:off x="5434980" y="1094879"/>
            <a:ext cx="649462" cy="559182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ZoneTexte 51"/>
          <p:cNvSpPr txBox="1"/>
          <p:nvPr/>
        </p:nvSpPr>
        <p:spPr bwMode="auto">
          <a:xfrm>
            <a:off x="107504" y="1351037"/>
            <a:ext cx="1511300" cy="338554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fr-BE" sz="1600" b="1" dirty="0">
                <a:solidFill>
                  <a:schemeClr val="bg1"/>
                </a:solidFill>
              </a:rPr>
              <a:t>Filière </a:t>
            </a:r>
            <a:r>
              <a:rPr lang="fr-BE" sz="1600" b="1" dirty="0" err="1">
                <a:solidFill>
                  <a:schemeClr val="bg1"/>
                </a:solidFill>
              </a:rPr>
              <a:t>Anim</a:t>
            </a:r>
            <a:r>
              <a:rPr lang="fr-BE" sz="1600" dirty="0">
                <a:solidFill>
                  <a:schemeClr val="bg1"/>
                </a:solidFill>
              </a:rPr>
              <a:t>– </a:t>
            </a:r>
          </a:p>
        </p:txBody>
      </p:sp>
      <p:cxnSp>
        <p:nvCxnSpPr>
          <p:cNvPr id="53" name="Connecteur droit avec flèche 52"/>
          <p:cNvCxnSpPr>
            <a:stCxn id="52" idx="3"/>
            <a:endCxn id="40" idx="1"/>
          </p:cNvCxnSpPr>
          <p:nvPr/>
        </p:nvCxnSpPr>
        <p:spPr bwMode="auto">
          <a:xfrm flipV="1">
            <a:off x="1618804" y="1396489"/>
            <a:ext cx="431950" cy="123825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ZoneTexte 53"/>
          <p:cNvSpPr txBox="1"/>
          <p:nvPr/>
        </p:nvSpPr>
        <p:spPr bwMode="auto">
          <a:xfrm>
            <a:off x="3492178" y="1733054"/>
            <a:ext cx="1439862" cy="58477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fr-BE" sz="1600" dirty="0"/>
              <a:t>Economie (porc</a:t>
            </a:r>
            <a:r>
              <a:rPr lang="fr-BE" sz="1600" dirty="0" smtClean="0"/>
              <a:t>)</a:t>
            </a:r>
            <a:endParaRPr lang="fr-BE" sz="1600" dirty="0"/>
          </a:p>
        </p:txBody>
      </p:sp>
      <p:cxnSp>
        <p:nvCxnSpPr>
          <p:cNvPr id="62" name="Connecteur en angle 61"/>
          <p:cNvCxnSpPr>
            <a:stCxn id="40" idx="3"/>
            <a:endCxn id="42" idx="1"/>
          </p:cNvCxnSpPr>
          <p:nvPr/>
        </p:nvCxnSpPr>
        <p:spPr>
          <a:xfrm flipV="1">
            <a:off x="3347418" y="1094879"/>
            <a:ext cx="144462" cy="301610"/>
          </a:xfrm>
          <a:prstGeom prst="bentConnector3">
            <a:avLst>
              <a:gd name="adj1" fmla="val 50000"/>
            </a:avLst>
          </a:prstGeom>
          <a:ln w="12700"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Connecteur en angle 62"/>
          <p:cNvCxnSpPr>
            <a:stCxn id="40" idx="3"/>
            <a:endCxn id="54" idx="1"/>
          </p:cNvCxnSpPr>
          <p:nvPr/>
        </p:nvCxnSpPr>
        <p:spPr>
          <a:xfrm>
            <a:off x="3347418" y="1396489"/>
            <a:ext cx="144760" cy="628953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/>
          <p:cNvSpPr txBox="1"/>
          <p:nvPr/>
        </p:nvSpPr>
        <p:spPr>
          <a:xfrm>
            <a:off x="3438525" y="2784723"/>
            <a:ext cx="1619250" cy="1076325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fr-BE" sz="1600" b="1" dirty="0">
                <a:solidFill>
                  <a:schemeClr val="bg1"/>
                </a:solidFill>
              </a:rPr>
              <a:t>Production animale – production des </a:t>
            </a:r>
            <a:r>
              <a:rPr lang="fr-BE" sz="1600" b="1" dirty="0" smtClean="0">
                <a:solidFill>
                  <a:schemeClr val="bg1"/>
                </a:solidFill>
              </a:rPr>
              <a:t>fourrages</a:t>
            </a:r>
            <a:endParaRPr lang="fr-BE" sz="1600" dirty="0">
              <a:solidFill>
                <a:schemeClr val="bg1"/>
              </a:solidFill>
            </a:endParaRPr>
          </a:p>
        </p:txBody>
      </p:sp>
      <p:sp>
        <p:nvSpPr>
          <p:cNvPr id="17414" name="ZoneTexte 6"/>
          <p:cNvSpPr txBox="1">
            <a:spLocks noChangeArrowheads="1"/>
          </p:cNvSpPr>
          <p:nvPr/>
        </p:nvSpPr>
        <p:spPr bwMode="auto">
          <a:xfrm>
            <a:off x="5508625" y="2484760"/>
            <a:ext cx="1755775" cy="5842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BE" sz="1600"/>
              <a:t>Protéagineux en association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7496175" y="188913"/>
            <a:ext cx="1584325" cy="5842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fr-BE" sz="1600" dirty="0"/>
              <a:t>Espèces et variétés</a:t>
            </a:r>
          </a:p>
        </p:txBody>
      </p:sp>
      <p:cxnSp>
        <p:nvCxnSpPr>
          <p:cNvPr id="9" name="Connecteur droit avec flèche 8"/>
          <p:cNvCxnSpPr>
            <a:stCxn id="6" idx="3"/>
            <a:endCxn id="17414" idx="1"/>
          </p:cNvCxnSpPr>
          <p:nvPr/>
        </p:nvCxnSpPr>
        <p:spPr>
          <a:xfrm flipV="1">
            <a:off x="5057775" y="2776860"/>
            <a:ext cx="450850" cy="546026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417" name="ZoneTexte 9"/>
          <p:cNvSpPr txBox="1">
            <a:spLocks noChangeArrowheads="1"/>
          </p:cNvSpPr>
          <p:nvPr/>
        </p:nvSpPr>
        <p:spPr bwMode="auto">
          <a:xfrm>
            <a:off x="5724525" y="4919663"/>
            <a:ext cx="1008063" cy="33972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BE" sz="1600"/>
              <a:t>P. fauche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7272338" y="3213100"/>
            <a:ext cx="1836737" cy="157003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fr-BE" sz="1600" dirty="0"/>
              <a:t>Mélange avec légumineuses : composition, variétés, persistance, performances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7092950" y="5580063"/>
            <a:ext cx="1836738" cy="33972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fr-BE" sz="1600" dirty="0"/>
              <a:t>Impact / fertilité</a:t>
            </a:r>
          </a:p>
        </p:txBody>
      </p:sp>
      <p:cxnSp>
        <p:nvCxnSpPr>
          <p:cNvPr id="13" name="Connecteur droit avec flèche 12"/>
          <p:cNvCxnSpPr>
            <a:stCxn id="6" idx="3"/>
            <a:endCxn id="17417" idx="1"/>
          </p:cNvCxnSpPr>
          <p:nvPr/>
        </p:nvCxnSpPr>
        <p:spPr>
          <a:xfrm>
            <a:off x="5057775" y="3322886"/>
            <a:ext cx="666750" cy="1766640"/>
          </a:xfrm>
          <a:prstGeom prst="straightConnector1">
            <a:avLst/>
          </a:prstGeom>
          <a:ln w="152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421" name="ZoneTexte 13"/>
          <p:cNvSpPr txBox="1">
            <a:spLocks noChangeArrowheads="1"/>
          </p:cNvSpPr>
          <p:nvPr/>
        </p:nvSpPr>
        <p:spPr bwMode="auto">
          <a:xfrm>
            <a:off x="1691681" y="4293096"/>
            <a:ext cx="2124075" cy="33813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BE" sz="1600"/>
              <a:t>Gestion des adventices</a:t>
            </a:r>
          </a:p>
        </p:txBody>
      </p:sp>
      <p:cxnSp>
        <p:nvCxnSpPr>
          <p:cNvPr id="15" name="Connecteur droit avec flèche 14"/>
          <p:cNvCxnSpPr>
            <a:stCxn id="6" idx="2"/>
            <a:endCxn id="17421" idx="0"/>
          </p:cNvCxnSpPr>
          <p:nvPr/>
        </p:nvCxnSpPr>
        <p:spPr>
          <a:xfrm flipH="1">
            <a:off x="2753719" y="3861048"/>
            <a:ext cx="1494431" cy="43204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ZoneTexte 15"/>
          <p:cNvSpPr txBox="1"/>
          <p:nvPr/>
        </p:nvSpPr>
        <p:spPr>
          <a:xfrm>
            <a:off x="1763119" y="4869358"/>
            <a:ext cx="1800225" cy="33813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fr-BE" sz="1600" dirty="0"/>
              <a:t>Rumex (prairies)</a:t>
            </a:r>
          </a:p>
        </p:txBody>
      </p:sp>
      <p:sp>
        <p:nvSpPr>
          <p:cNvPr id="18" name="ZoneTexte 17"/>
          <p:cNvSpPr txBox="1"/>
          <p:nvPr/>
        </p:nvSpPr>
        <p:spPr>
          <a:xfrm>
            <a:off x="323528" y="2492896"/>
            <a:ext cx="2447925" cy="58578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fr-BE" sz="1600" dirty="0"/>
              <a:t>Production et valorisation des inter-cultures</a:t>
            </a:r>
          </a:p>
        </p:txBody>
      </p:sp>
      <p:sp>
        <p:nvSpPr>
          <p:cNvPr id="21" name="ZoneTexte 20"/>
          <p:cNvSpPr txBox="1"/>
          <p:nvPr/>
        </p:nvSpPr>
        <p:spPr>
          <a:xfrm>
            <a:off x="7496175" y="828675"/>
            <a:ext cx="1584325" cy="33813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fr-BE" sz="1600" dirty="0"/>
              <a:t>Proportions</a:t>
            </a:r>
          </a:p>
        </p:txBody>
      </p:sp>
      <p:sp>
        <p:nvSpPr>
          <p:cNvPr id="22" name="ZoneTexte 21"/>
          <p:cNvSpPr txBox="1"/>
          <p:nvPr/>
        </p:nvSpPr>
        <p:spPr>
          <a:xfrm>
            <a:off x="7496175" y="1476375"/>
            <a:ext cx="1584325" cy="5842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fr-BE" sz="1600" dirty="0"/>
              <a:t>Place dans la rotation</a:t>
            </a:r>
          </a:p>
        </p:txBody>
      </p:sp>
      <p:sp>
        <p:nvSpPr>
          <p:cNvPr id="23" name="ZoneTexte 22"/>
          <p:cNvSpPr txBox="1"/>
          <p:nvPr/>
        </p:nvSpPr>
        <p:spPr>
          <a:xfrm>
            <a:off x="7496175" y="2195513"/>
            <a:ext cx="1584325" cy="83185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fr-BE" sz="1600" dirty="0"/>
              <a:t>Dynamique des maladies et parasites</a:t>
            </a:r>
          </a:p>
        </p:txBody>
      </p:sp>
      <p:cxnSp>
        <p:nvCxnSpPr>
          <p:cNvPr id="24" name="Connecteur en angle 23"/>
          <p:cNvCxnSpPr>
            <a:stCxn id="17414" idx="3"/>
            <a:endCxn id="8" idx="1"/>
          </p:cNvCxnSpPr>
          <p:nvPr/>
        </p:nvCxnSpPr>
        <p:spPr>
          <a:xfrm flipV="1">
            <a:off x="7264400" y="481013"/>
            <a:ext cx="231775" cy="2295847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en angle 24"/>
          <p:cNvCxnSpPr>
            <a:stCxn id="17414" idx="3"/>
            <a:endCxn id="21" idx="1"/>
          </p:cNvCxnSpPr>
          <p:nvPr/>
        </p:nvCxnSpPr>
        <p:spPr>
          <a:xfrm flipV="1">
            <a:off x="7264400" y="997744"/>
            <a:ext cx="231775" cy="1779116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en angle 25"/>
          <p:cNvCxnSpPr>
            <a:stCxn id="17414" idx="3"/>
            <a:endCxn id="22" idx="1"/>
          </p:cNvCxnSpPr>
          <p:nvPr/>
        </p:nvCxnSpPr>
        <p:spPr>
          <a:xfrm flipV="1">
            <a:off x="7264400" y="1768475"/>
            <a:ext cx="231775" cy="1008385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en angle 26"/>
          <p:cNvCxnSpPr>
            <a:stCxn id="17414" idx="3"/>
            <a:endCxn id="23" idx="1"/>
          </p:cNvCxnSpPr>
          <p:nvPr/>
        </p:nvCxnSpPr>
        <p:spPr>
          <a:xfrm flipV="1">
            <a:off x="7264400" y="2611438"/>
            <a:ext cx="231775" cy="165422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ZoneTexte 27"/>
          <p:cNvSpPr txBox="1"/>
          <p:nvPr/>
        </p:nvSpPr>
        <p:spPr>
          <a:xfrm>
            <a:off x="1763119" y="5509121"/>
            <a:ext cx="1944687" cy="33813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fr-BE" sz="1600" dirty="0"/>
              <a:t>Adventices/cultures</a:t>
            </a:r>
          </a:p>
        </p:txBody>
      </p:sp>
      <p:cxnSp>
        <p:nvCxnSpPr>
          <p:cNvPr id="29" name="Connecteur en angle 28"/>
          <p:cNvCxnSpPr>
            <a:stCxn id="17421" idx="1"/>
            <a:endCxn id="16" idx="1"/>
          </p:cNvCxnSpPr>
          <p:nvPr/>
        </p:nvCxnSpPr>
        <p:spPr>
          <a:xfrm rot="10800000" flipH="1" flipV="1">
            <a:off x="1691681" y="4462958"/>
            <a:ext cx="71438" cy="576263"/>
          </a:xfrm>
          <a:prstGeom prst="bentConnector3">
            <a:avLst>
              <a:gd name="adj1" fmla="val -317465"/>
            </a:avLst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en angle 29"/>
          <p:cNvCxnSpPr>
            <a:stCxn id="17421" idx="1"/>
            <a:endCxn id="28" idx="1"/>
          </p:cNvCxnSpPr>
          <p:nvPr/>
        </p:nvCxnSpPr>
        <p:spPr>
          <a:xfrm rot="10800000" flipH="1" flipV="1">
            <a:off x="1691681" y="4462958"/>
            <a:ext cx="71438" cy="1214438"/>
          </a:xfrm>
          <a:prstGeom prst="bentConnector3">
            <a:avLst>
              <a:gd name="adj1" fmla="val -317465"/>
            </a:avLst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437" name="ZoneTexte 30"/>
          <p:cNvSpPr txBox="1">
            <a:spLocks noChangeArrowheads="1"/>
          </p:cNvSpPr>
          <p:nvPr/>
        </p:nvSpPr>
        <p:spPr bwMode="auto">
          <a:xfrm>
            <a:off x="2484438" y="1014561"/>
            <a:ext cx="1755775" cy="83026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BE" sz="1600"/>
              <a:t>Cultures énergétiques et céréales</a:t>
            </a:r>
          </a:p>
        </p:txBody>
      </p:sp>
      <p:sp>
        <p:nvSpPr>
          <p:cNvPr id="32" name="ZoneTexte 31"/>
          <p:cNvSpPr txBox="1"/>
          <p:nvPr/>
        </p:nvSpPr>
        <p:spPr>
          <a:xfrm>
            <a:off x="4427984" y="631628"/>
            <a:ext cx="1873250" cy="5847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fr-BE" sz="1600" dirty="0"/>
              <a:t>Gestion sous</a:t>
            </a:r>
          </a:p>
          <a:p>
            <a:pPr>
              <a:defRPr/>
            </a:pPr>
            <a:r>
              <a:rPr lang="fr-BE" sz="1600" dirty="0"/>
              <a:t>faibles intrants</a:t>
            </a:r>
          </a:p>
        </p:txBody>
      </p:sp>
      <p:sp>
        <p:nvSpPr>
          <p:cNvPr id="33" name="ZoneTexte 32"/>
          <p:cNvSpPr txBox="1"/>
          <p:nvPr/>
        </p:nvSpPr>
        <p:spPr>
          <a:xfrm>
            <a:off x="4427538" y="1228006"/>
            <a:ext cx="1584325" cy="33972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fr-BE" sz="1600" dirty="0"/>
              <a:t>Choix variétal</a:t>
            </a:r>
          </a:p>
        </p:txBody>
      </p:sp>
      <p:sp>
        <p:nvSpPr>
          <p:cNvPr id="34" name="ZoneTexte 33"/>
          <p:cNvSpPr txBox="1"/>
          <p:nvPr/>
        </p:nvSpPr>
        <p:spPr>
          <a:xfrm>
            <a:off x="4427538" y="1589038"/>
            <a:ext cx="1584325" cy="83185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fr-BE" sz="1600" dirty="0"/>
              <a:t>Production de semences et disponibilité</a:t>
            </a:r>
          </a:p>
        </p:txBody>
      </p:sp>
      <p:cxnSp>
        <p:nvCxnSpPr>
          <p:cNvPr id="35" name="Forme 34"/>
          <p:cNvCxnSpPr>
            <a:stCxn id="6" idx="0"/>
            <a:endCxn id="17437" idx="1"/>
          </p:cNvCxnSpPr>
          <p:nvPr/>
        </p:nvCxnSpPr>
        <p:spPr>
          <a:xfrm rot="16200000" flipV="1">
            <a:off x="2688779" y="1225352"/>
            <a:ext cx="1355030" cy="1763712"/>
          </a:xfrm>
          <a:prstGeom prst="bentConnector4">
            <a:avLst>
              <a:gd name="adj1" fmla="val 34682"/>
              <a:gd name="adj2" fmla="val 112961"/>
            </a:avLst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necteur en angle 35"/>
          <p:cNvCxnSpPr>
            <a:endCxn id="32" idx="1"/>
          </p:cNvCxnSpPr>
          <p:nvPr/>
        </p:nvCxnSpPr>
        <p:spPr>
          <a:xfrm flipV="1">
            <a:off x="4240213" y="924016"/>
            <a:ext cx="187771" cy="483254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en angle 36"/>
          <p:cNvCxnSpPr>
            <a:endCxn id="33" idx="1"/>
          </p:cNvCxnSpPr>
          <p:nvPr/>
        </p:nvCxnSpPr>
        <p:spPr>
          <a:xfrm flipV="1">
            <a:off x="4240213" y="1397869"/>
            <a:ext cx="187325" cy="9401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necteur en angle 37"/>
          <p:cNvCxnSpPr>
            <a:endCxn id="34" idx="1"/>
          </p:cNvCxnSpPr>
          <p:nvPr/>
        </p:nvCxnSpPr>
        <p:spPr>
          <a:xfrm>
            <a:off x="4240213" y="1406476"/>
            <a:ext cx="187325" cy="598487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ZoneTexte 38"/>
          <p:cNvSpPr txBox="1"/>
          <p:nvPr/>
        </p:nvSpPr>
        <p:spPr>
          <a:xfrm>
            <a:off x="7092950" y="5984875"/>
            <a:ext cx="1835150" cy="83185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fr-BE" sz="1600" dirty="0"/>
              <a:t>Production de semences et disponibilité</a:t>
            </a:r>
          </a:p>
        </p:txBody>
      </p:sp>
      <p:cxnSp>
        <p:nvCxnSpPr>
          <p:cNvPr id="40" name="Connecteur en angle 39"/>
          <p:cNvCxnSpPr>
            <a:stCxn id="17417" idx="3"/>
            <a:endCxn id="11" idx="1"/>
          </p:cNvCxnSpPr>
          <p:nvPr/>
        </p:nvCxnSpPr>
        <p:spPr>
          <a:xfrm flipV="1">
            <a:off x="6732588" y="3997325"/>
            <a:ext cx="539750" cy="1092200"/>
          </a:xfrm>
          <a:prstGeom prst="bentConnector3">
            <a:avLst>
              <a:gd name="adj1" fmla="val 50000"/>
            </a:avLst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necteur en angle 40"/>
          <p:cNvCxnSpPr>
            <a:stCxn id="17417" idx="3"/>
            <a:endCxn id="12" idx="1"/>
          </p:cNvCxnSpPr>
          <p:nvPr/>
        </p:nvCxnSpPr>
        <p:spPr>
          <a:xfrm>
            <a:off x="6732588" y="5089525"/>
            <a:ext cx="360362" cy="660400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necteur en angle 41"/>
          <p:cNvCxnSpPr>
            <a:stCxn id="17417" idx="3"/>
            <a:endCxn id="39" idx="1"/>
          </p:cNvCxnSpPr>
          <p:nvPr/>
        </p:nvCxnSpPr>
        <p:spPr>
          <a:xfrm>
            <a:off x="6732588" y="5089525"/>
            <a:ext cx="360362" cy="1311275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ZoneTexte 47"/>
          <p:cNvSpPr txBox="1"/>
          <p:nvPr/>
        </p:nvSpPr>
        <p:spPr>
          <a:xfrm>
            <a:off x="7272338" y="4797425"/>
            <a:ext cx="1836737" cy="5842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fr-BE" sz="1600" dirty="0"/>
              <a:t>Rénovation et sur-semis</a:t>
            </a:r>
          </a:p>
        </p:txBody>
      </p:sp>
      <p:cxnSp>
        <p:nvCxnSpPr>
          <p:cNvPr id="49" name="Connecteur en angle 48"/>
          <p:cNvCxnSpPr>
            <a:endCxn id="48" idx="1"/>
          </p:cNvCxnSpPr>
          <p:nvPr/>
        </p:nvCxnSpPr>
        <p:spPr>
          <a:xfrm flipV="1">
            <a:off x="6911975" y="5089525"/>
            <a:ext cx="360363" cy="11113"/>
          </a:xfrm>
          <a:prstGeom prst="bentConnector3">
            <a:avLst>
              <a:gd name="adj1" fmla="val 50000"/>
            </a:avLst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1187624" y="6448251"/>
            <a:ext cx="6500858" cy="365125"/>
          </a:xfrm>
        </p:spPr>
        <p:txBody>
          <a:bodyPr/>
          <a:lstStyle/>
          <a:p>
            <a:r>
              <a:rPr lang="fr-FR" dirty="0" smtClean="0"/>
              <a:t>Définition d’un programme de recherche global en AB</a:t>
            </a:r>
            <a:endParaRPr lang="fr-FR" dirty="0"/>
          </a:p>
        </p:txBody>
      </p:sp>
      <p:cxnSp>
        <p:nvCxnSpPr>
          <p:cNvPr id="67" name="Connecteur droit avec flèche 66"/>
          <p:cNvCxnSpPr>
            <a:stCxn id="6" idx="1"/>
            <a:endCxn id="18" idx="3"/>
          </p:cNvCxnSpPr>
          <p:nvPr/>
        </p:nvCxnSpPr>
        <p:spPr>
          <a:xfrm flipH="1" flipV="1">
            <a:off x="2771453" y="2785790"/>
            <a:ext cx="667072" cy="537096"/>
          </a:xfrm>
          <a:prstGeom prst="straightConnector1">
            <a:avLst/>
          </a:prstGeom>
          <a:ln w="28575"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>
          <a:xfrm>
            <a:off x="3438525" y="1700213"/>
            <a:ext cx="1619250" cy="1077912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fr-BE" sz="1600" b="1" dirty="0">
                <a:solidFill>
                  <a:schemeClr val="bg1"/>
                </a:solidFill>
              </a:rPr>
              <a:t>Production animale – valorisation des </a:t>
            </a:r>
            <a:r>
              <a:rPr lang="fr-BE" sz="1600" b="1" dirty="0" smtClean="0">
                <a:solidFill>
                  <a:schemeClr val="bg1"/>
                </a:solidFill>
              </a:rPr>
              <a:t>ressources</a:t>
            </a:r>
            <a:r>
              <a:rPr lang="fr-BE" sz="1600" dirty="0" smtClean="0">
                <a:solidFill>
                  <a:schemeClr val="bg1"/>
                </a:solidFill>
              </a:rPr>
              <a:t>   </a:t>
            </a:r>
            <a:endParaRPr lang="fr-BE" sz="1600" dirty="0">
              <a:solidFill>
                <a:schemeClr val="bg1"/>
              </a:solidFill>
            </a:endParaRPr>
          </a:p>
        </p:txBody>
      </p:sp>
      <p:sp>
        <p:nvSpPr>
          <p:cNvPr id="18437" name="ZoneTexte 5"/>
          <p:cNvSpPr txBox="1">
            <a:spLocks noChangeArrowheads="1"/>
          </p:cNvSpPr>
          <p:nvPr/>
        </p:nvSpPr>
        <p:spPr bwMode="auto">
          <a:xfrm>
            <a:off x="5985024" y="510506"/>
            <a:ext cx="1611312" cy="83026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BE" sz="1600"/>
              <a:t>Protéagineux : place dans la ration</a:t>
            </a:r>
          </a:p>
        </p:txBody>
      </p:sp>
      <p:cxnSp>
        <p:nvCxnSpPr>
          <p:cNvPr id="8" name="Connecteur droit avec flèche 7"/>
          <p:cNvCxnSpPr>
            <a:stCxn id="5" idx="3"/>
            <a:endCxn id="18437" idx="1"/>
          </p:cNvCxnSpPr>
          <p:nvPr/>
        </p:nvCxnSpPr>
        <p:spPr>
          <a:xfrm flipV="1">
            <a:off x="5057775" y="925637"/>
            <a:ext cx="927249" cy="1313532"/>
          </a:xfrm>
          <a:prstGeom prst="straightConnector1">
            <a:avLst/>
          </a:prstGeom>
          <a:ln w="1016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439" name="ZoneTexte 10"/>
          <p:cNvSpPr txBox="1">
            <a:spLocks noChangeArrowheads="1"/>
          </p:cNvSpPr>
          <p:nvPr/>
        </p:nvSpPr>
        <p:spPr bwMode="auto">
          <a:xfrm>
            <a:off x="5580063" y="2814638"/>
            <a:ext cx="1512887" cy="83026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BE" sz="1600"/>
              <a:t>Valorisation de l’herbe conservée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7451725" y="2924175"/>
            <a:ext cx="1368425" cy="58578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fr-BE" sz="1600" dirty="0"/>
              <a:t>Conservation de la qualité</a:t>
            </a:r>
          </a:p>
        </p:txBody>
      </p:sp>
      <p:cxnSp>
        <p:nvCxnSpPr>
          <p:cNvPr id="14" name="Connecteur droit avec flèche 13"/>
          <p:cNvCxnSpPr>
            <a:stCxn id="5" idx="3"/>
            <a:endCxn id="18439" idx="1"/>
          </p:cNvCxnSpPr>
          <p:nvPr/>
        </p:nvCxnSpPr>
        <p:spPr>
          <a:xfrm>
            <a:off x="5057775" y="2239963"/>
            <a:ext cx="522288" cy="989012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avec flèche 14"/>
          <p:cNvCxnSpPr>
            <a:stCxn id="18439" idx="3"/>
            <a:endCxn id="12" idx="1"/>
          </p:cNvCxnSpPr>
          <p:nvPr/>
        </p:nvCxnSpPr>
        <p:spPr>
          <a:xfrm flipV="1">
            <a:off x="7092950" y="3217863"/>
            <a:ext cx="358775" cy="11112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443" name="ZoneTexte 15"/>
          <p:cNvSpPr txBox="1">
            <a:spLocks noChangeArrowheads="1"/>
          </p:cNvSpPr>
          <p:nvPr/>
        </p:nvSpPr>
        <p:spPr bwMode="auto">
          <a:xfrm>
            <a:off x="5292725" y="4440238"/>
            <a:ext cx="1800225" cy="5842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BE" sz="1600"/>
              <a:t>Valorisation des prairies pâturées</a:t>
            </a:r>
          </a:p>
        </p:txBody>
      </p:sp>
      <p:cxnSp>
        <p:nvCxnSpPr>
          <p:cNvPr id="17" name="Connecteur droit avec flèche 16"/>
          <p:cNvCxnSpPr>
            <a:stCxn id="5" idx="2"/>
            <a:endCxn id="18443" idx="1"/>
          </p:cNvCxnSpPr>
          <p:nvPr/>
        </p:nvCxnSpPr>
        <p:spPr>
          <a:xfrm>
            <a:off x="4248150" y="2778125"/>
            <a:ext cx="1044575" cy="1954213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ZoneTexte 17"/>
          <p:cNvSpPr txBox="1"/>
          <p:nvPr/>
        </p:nvSpPr>
        <p:spPr>
          <a:xfrm>
            <a:off x="5292725" y="5016500"/>
            <a:ext cx="1800225" cy="107632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fr-BE" sz="1600" dirty="0"/>
              <a:t>Lien entre gestion du pâturage et les performances animales</a:t>
            </a:r>
          </a:p>
        </p:txBody>
      </p:sp>
      <p:sp>
        <p:nvSpPr>
          <p:cNvPr id="18446" name="ZoneTexte 18"/>
          <p:cNvSpPr txBox="1">
            <a:spLocks noChangeArrowheads="1"/>
          </p:cNvSpPr>
          <p:nvPr/>
        </p:nvSpPr>
        <p:spPr bwMode="auto">
          <a:xfrm>
            <a:off x="395288" y="3141663"/>
            <a:ext cx="2447925" cy="83026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BE" sz="1600"/>
              <a:t>SAD pour optimiser la constitution des rations (lait et monogastriques)</a:t>
            </a:r>
          </a:p>
        </p:txBody>
      </p:sp>
      <p:cxnSp>
        <p:nvCxnSpPr>
          <p:cNvPr id="20" name="Connecteur droit avec flèche 19"/>
          <p:cNvCxnSpPr>
            <a:stCxn id="5" idx="1"/>
            <a:endCxn id="18446" idx="3"/>
          </p:cNvCxnSpPr>
          <p:nvPr/>
        </p:nvCxnSpPr>
        <p:spPr>
          <a:xfrm flipH="1">
            <a:off x="2843213" y="2239963"/>
            <a:ext cx="595312" cy="1316037"/>
          </a:xfrm>
          <a:prstGeom prst="straightConnector1">
            <a:avLst/>
          </a:prstGeom>
          <a:ln w="635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ZoneTexte 20"/>
          <p:cNvSpPr txBox="1"/>
          <p:nvPr/>
        </p:nvSpPr>
        <p:spPr>
          <a:xfrm>
            <a:off x="539750" y="4076700"/>
            <a:ext cx="2447925" cy="83185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fr-BE" sz="1600"/>
              <a:t>Concentrés maison (formulation, production, conservation, …)</a:t>
            </a:r>
          </a:p>
        </p:txBody>
      </p:sp>
      <p:sp>
        <p:nvSpPr>
          <p:cNvPr id="22" name="ZoneTexte 21"/>
          <p:cNvSpPr txBox="1"/>
          <p:nvPr/>
        </p:nvSpPr>
        <p:spPr>
          <a:xfrm>
            <a:off x="539750" y="5013325"/>
            <a:ext cx="2447925" cy="107632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fr-BE" sz="1600"/>
              <a:t>Calibrations IR pour des ressources alternatives (associations, céréales immatures, …)</a:t>
            </a:r>
          </a:p>
        </p:txBody>
      </p:sp>
      <p:cxnSp>
        <p:nvCxnSpPr>
          <p:cNvPr id="23" name="Connecteur en angle 22"/>
          <p:cNvCxnSpPr>
            <a:stCxn id="18446" idx="1"/>
            <a:endCxn id="21" idx="1"/>
          </p:cNvCxnSpPr>
          <p:nvPr/>
        </p:nvCxnSpPr>
        <p:spPr>
          <a:xfrm rot="10800000" flipH="1" flipV="1">
            <a:off x="395288" y="3556000"/>
            <a:ext cx="144462" cy="936625"/>
          </a:xfrm>
          <a:prstGeom prst="bentConnector3">
            <a:avLst>
              <a:gd name="adj1" fmla="val -158732"/>
            </a:avLst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en angle 23"/>
          <p:cNvCxnSpPr>
            <a:stCxn id="18446" idx="1"/>
            <a:endCxn id="22" idx="1"/>
          </p:cNvCxnSpPr>
          <p:nvPr/>
        </p:nvCxnSpPr>
        <p:spPr>
          <a:xfrm rot="10800000" flipH="1" flipV="1">
            <a:off x="395288" y="3556000"/>
            <a:ext cx="144462" cy="1995488"/>
          </a:xfrm>
          <a:prstGeom prst="bentConnector3">
            <a:avLst>
              <a:gd name="adj1" fmla="val -158732"/>
            </a:avLst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452" name="ZoneTexte 24"/>
          <p:cNvSpPr txBox="1">
            <a:spLocks noChangeArrowheads="1"/>
          </p:cNvSpPr>
          <p:nvPr/>
        </p:nvSpPr>
        <p:spPr bwMode="auto">
          <a:xfrm>
            <a:off x="250825" y="1700213"/>
            <a:ext cx="2736850" cy="83185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BE" sz="1600" dirty="0"/>
              <a:t>Intérêt pour les minéraux et additifs (tanins, alternatives aux acides aminés,..)</a:t>
            </a:r>
          </a:p>
        </p:txBody>
      </p:sp>
      <p:cxnSp>
        <p:nvCxnSpPr>
          <p:cNvPr id="26" name="Connecteur droit avec flèche 25"/>
          <p:cNvCxnSpPr>
            <a:stCxn id="5" idx="1"/>
            <a:endCxn id="18452" idx="3"/>
          </p:cNvCxnSpPr>
          <p:nvPr/>
        </p:nvCxnSpPr>
        <p:spPr>
          <a:xfrm flipH="1" flipV="1">
            <a:off x="2987675" y="2116138"/>
            <a:ext cx="450850" cy="12382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454" name="ZoneTexte 26"/>
          <p:cNvSpPr txBox="1">
            <a:spLocks noChangeArrowheads="1"/>
          </p:cNvSpPr>
          <p:nvPr/>
        </p:nvSpPr>
        <p:spPr bwMode="auto">
          <a:xfrm>
            <a:off x="5364163" y="2010742"/>
            <a:ext cx="1814512" cy="33813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BE" sz="1600"/>
              <a:t>Céréales immatures</a:t>
            </a:r>
          </a:p>
        </p:txBody>
      </p:sp>
      <p:sp>
        <p:nvSpPr>
          <p:cNvPr id="28" name="ZoneTexte 27"/>
          <p:cNvSpPr txBox="1"/>
          <p:nvPr/>
        </p:nvSpPr>
        <p:spPr>
          <a:xfrm>
            <a:off x="7308850" y="1907109"/>
            <a:ext cx="1835150" cy="58578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fr-BE" sz="1600" dirty="0"/>
              <a:t>Lien entre stade de récolte et qualité</a:t>
            </a:r>
          </a:p>
        </p:txBody>
      </p:sp>
      <p:cxnSp>
        <p:nvCxnSpPr>
          <p:cNvPr id="29" name="Connecteur droit avec flèche 28"/>
          <p:cNvCxnSpPr/>
          <p:nvPr/>
        </p:nvCxnSpPr>
        <p:spPr>
          <a:xfrm>
            <a:off x="7164288" y="2132856"/>
            <a:ext cx="160338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avec flèche 29"/>
          <p:cNvCxnSpPr>
            <a:stCxn id="5" idx="3"/>
            <a:endCxn id="18454" idx="1"/>
          </p:cNvCxnSpPr>
          <p:nvPr/>
        </p:nvCxnSpPr>
        <p:spPr>
          <a:xfrm flipV="1">
            <a:off x="5057775" y="2179811"/>
            <a:ext cx="306388" cy="59358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Espace réservé du pied de page 3"/>
          <p:cNvSpPr txBox="1">
            <a:spLocks/>
          </p:cNvSpPr>
          <p:nvPr/>
        </p:nvSpPr>
        <p:spPr>
          <a:xfrm>
            <a:off x="1959574" y="6448251"/>
            <a:ext cx="6500858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Définition d’un programme de recherche global en AB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5" name="Espace réservé du numéro de diapositive 4"/>
          <p:cNvSpPr>
            <a:spLocks noGrp="1"/>
          </p:cNvSpPr>
          <p:nvPr>
            <p:ph type="sldNum" sz="quarter" idx="4294967295"/>
          </p:nvPr>
        </p:nvSpPr>
        <p:spPr>
          <a:xfrm>
            <a:off x="7342038" y="6376243"/>
            <a:ext cx="614338" cy="365125"/>
          </a:xfrm>
          <a:prstGeom prst="rect">
            <a:avLst/>
          </a:prstGeom>
        </p:spPr>
        <p:txBody>
          <a:bodyPr/>
          <a:lstStyle/>
          <a:p>
            <a:fld id="{67DDDA77-4CD7-429F-A506-493838C9BDEE}" type="slidenum">
              <a:rPr lang="fr-FR" smtClean="0">
                <a:latin typeface="Arial Rounded MT Bold" pitchFamily="34" charset="0"/>
              </a:rPr>
              <a:pPr/>
              <a:t>12</a:t>
            </a:fld>
            <a:endParaRPr lang="fr-FR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ZoneTexte 67"/>
          <p:cNvSpPr txBox="1"/>
          <p:nvPr/>
        </p:nvSpPr>
        <p:spPr>
          <a:xfrm>
            <a:off x="2771800" y="1929026"/>
            <a:ext cx="2232248" cy="584775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1600" smtClean="0"/>
              <a:t>Races adaptées à une conduite en AB</a:t>
            </a:r>
            <a:endParaRPr lang="fr-BE" sz="1600"/>
          </a:p>
        </p:txBody>
      </p:sp>
      <p:sp>
        <p:nvSpPr>
          <p:cNvPr id="69" name="ZoneTexte 68"/>
          <p:cNvSpPr txBox="1"/>
          <p:nvPr/>
        </p:nvSpPr>
        <p:spPr>
          <a:xfrm>
            <a:off x="395536" y="1941220"/>
            <a:ext cx="1800200" cy="584775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1600" b="1" smtClean="0">
                <a:solidFill>
                  <a:schemeClr val="bg1"/>
                </a:solidFill>
              </a:rPr>
              <a:t>Génétique Animale</a:t>
            </a:r>
            <a:endParaRPr lang="fr-BE" sz="1600">
              <a:solidFill>
                <a:schemeClr val="bg1"/>
              </a:solidFill>
            </a:endParaRPr>
          </a:p>
        </p:txBody>
      </p:sp>
      <p:sp>
        <p:nvSpPr>
          <p:cNvPr id="75" name="ZoneTexte 74"/>
          <p:cNvSpPr txBox="1"/>
          <p:nvPr/>
        </p:nvSpPr>
        <p:spPr>
          <a:xfrm>
            <a:off x="5508104" y="1013827"/>
            <a:ext cx="2232248" cy="584775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1600" smtClean="0"/>
              <a:t>Intérêt des races bovines à deux fins</a:t>
            </a:r>
            <a:endParaRPr lang="fr-BE" sz="1600"/>
          </a:p>
        </p:txBody>
      </p:sp>
      <p:cxnSp>
        <p:nvCxnSpPr>
          <p:cNvPr id="78" name="Connecteur droit avec flèche 77"/>
          <p:cNvCxnSpPr>
            <a:stCxn id="69" idx="3"/>
            <a:endCxn id="68" idx="1"/>
          </p:cNvCxnSpPr>
          <p:nvPr/>
        </p:nvCxnSpPr>
        <p:spPr>
          <a:xfrm flipV="1">
            <a:off x="2195736" y="2221414"/>
            <a:ext cx="576064" cy="12194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ZoneTexte 80"/>
          <p:cNvSpPr txBox="1"/>
          <p:nvPr/>
        </p:nvSpPr>
        <p:spPr>
          <a:xfrm>
            <a:off x="5508104" y="1949931"/>
            <a:ext cx="2232248" cy="830997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1600" smtClean="0"/>
              <a:t>Races laitières pour optimiser la valorisation des prairies</a:t>
            </a:r>
            <a:endParaRPr lang="fr-BE" sz="1600"/>
          </a:p>
        </p:txBody>
      </p:sp>
      <p:cxnSp>
        <p:nvCxnSpPr>
          <p:cNvPr id="84" name="Connecteur en angle 83"/>
          <p:cNvCxnSpPr>
            <a:stCxn id="68" idx="3"/>
            <a:endCxn id="75" idx="1"/>
          </p:cNvCxnSpPr>
          <p:nvPr/>
        </p:nvCxnSpPr>
        <p:spPr>
          <a:xfrm flipV="1">
            <a:off x="5004048" y="1306215"/>
            <a:ext cx="504056" cy="915199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Connecteur en angle 88"/>
          <p:cNvCxnSpPr>
            <a:stCxn id="68" idx="3"/>
            <a:endCxn id="81" idx="1"/>
          </p:cNvCxnSpPr>
          <p:nvPr/>
        </p:nvCxnSpPr>
        <p:spPr>
          <a:xfrm>
            <a:off x="5004048" y="2221414"/>
            <a:ext cx="504056" cy="144016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ZoneTexte 89"/>
          <p:cNvSpPr txBox="1"/>
          <p:nvPr/>
        </p:nvSpPr>
        <p:spPr>
          <a:xfrm>
            <a:off x="395536" y="4026550"/>
            <a:ext cx="1800200" cy="338554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1600" b="1" smtClean="0">
                <a:solidFill>
                  <a:schemeClr val="bg1"/>
                </a:solidFill>
              </a:rPr>
              <a:t>Santé animale</a:t>
            </a:r>
            <a:endParaRPr lang="fr-BE" sz="1600">
              <a:solidFill>
                <a:schemeClr val="bg1"/>
              </a:solidFill>
            </a:endParaRPr>
          </a:p>
        </p:txBody>
      </p:sp>
      <p:sp>
        <p:nvSpPr>
          <p:cNvPr id="91" name="ZoneTexte 90"/>
          <p:cNvSpPr txBox="1"/>
          <p:nvPr/>
        </p:nvSpPr>
        <p:spPr>
          <a:xfrm>
            <a:off x="2699792" y="3140968"/>
            <a:ext cx="2232248" cy="107721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1600" dirty="0" smtClean="0"/>
              <a:t>Gestion des parasites gastro-intestinaux : systèmes d’avertissement ?</a:t>
            </a:r>
            <a:endParaRPr lang="fr-BE" sz="1600" dirty="0"/>
          </a:p>
        </p:txBody>
      </p:sp>
      <p:sp>
        <p:nvSpPr>
          <p:cNvPr id="94" name="ZoneTexte 93"/>
          <p:cNvSpPr txBox="1"/>
          <p:nvPr/>
        </p:nvSpPr>
        <p:spPr>
          <a:xfrm>
            <a:off x="2699792" y="4326195"/>
            <a:ext cx="2232248" cy="83099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1600" dirty="0" smtClean="0"/>
              <a:t>Phytothérapie (parasites, diarrhées, tarissement, …)</a:t>
            </a:r>
            <a:endParaRPr lang="fr-BE" sz="1600" dirty="0"/>
          </a:p>
        </p:txBody>
      </p:sp>
      <p:sp>
        <p:nvSpPr>
          <p:cNvPr id="96" name="ZoneTexte 95"/>
          <p:cNvSpPr txBox="1"/>
          <p:nvPr/>
        </p:nvSpPr>
        <p:spPr>
          <a:xfrm>
            <a:off x="2699792" y="5250686"/>
            <a:ext cx="2232248" cy="33855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1600" dirty="0" smtClean="0"/>
              <a:t>Approche systémique</a:t>
            </a:r>
            <a:endParaRPr lang="fr-BE" sz="1600" dirty="0"/>
          </a:p>
        </p:txBody>
      </p:sp>
      <p:cxnSp>
        <p:nvCxnSpPr>
          <p:cNvPr id="97" name="Connecteur en angle 96"/>
          <p:cNvCxnSpPr>
            <a:stCxn id="90" idx="3"/>
            <a:endCxn id="91" idx="1"/>
          </p:cNvCxnSpPr>
          <p:nvPr/>
        </p:nvCxnSpPr>
        <p:spPr>
          <a:xfrm flipV="1">
            <a:off x="2195736" y="3679577"/>
            <a:ext cx="504056" cy="516250"/>
          </a:xfrm>
          <a:prstGeom prst="bentConnector3">
            <a:avLst>
              <a:gd name="adj1" fmla="val 50000"/>
            </a:avLst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Connecteur en angle 97"/>
          <p:cNvCxnSpPr>
            <a:stCxn id="90" idx="3"/>
            <a:endCxn id="94" idx="1"/>
          </p:cNvCxnSpPr>
          <p:nvPr/>
        </p:nvCxnSpPr>
        <p:spPr>
          <a:xfrm>
            <a:off x="2195736" y="4195827"/>
            <a:ext cx="504056" cy="545867"/>
          </a:xfrm>
          <a:prstGeom prst="bentConnector3">
            <a:avLst>
              <a:gd name="adj1" fmla="val 50000"/>
            </a:avLst>
          </a:prstGeom>
          <a:ln w="63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Connecteur en angle 98"/>
          <p:cNvCxnSpPr>
            <a:stCxn id="90" idx="3"/>
            <a:endCxn id="96" idx="1"/>
          </p:cNvCxnSpPr>
          <p:nvPr/>
        </p:nvCxnSpPr>
        <p:spPr>
          <a:xfrm>
            <a:off x="2195736" y="4195827"/>
            <a:ext cx="504056" cy="1224136"/>
          </a:xfrm>
          <a:prstGeom prst="bentConnector3">
            <a:avLst>
              <a:gd name="adj1" fmla="val 50000"/>
            </a:avLst>
          </a:prstGeom>
          <a:ln w="63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" name="Picture 12" descr="bande-jaune-présentatio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54975" y="64343"/>
            <a:ext cx="1054100" cy="667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1321571" y="6357958"/>
            <a:ext cx="6500858" cy="365125"/>
          </a:xfrm>
        </p:spPr>
        <p:txBody>
          <a:bodyPr/>
          <a:lstStyle/>
          <a:p>
            <a:r>
              <a:rPr lang="fr-FR" dirty="0" smtClean="0"/>
              <a:t>Définition d’un programme de recherche global en AB</a:t>
            </a:r>
            <a:endParaRPr lang="fr-FR" dirty="0"/>
          </a:p>
        </p:txBody>
      </p:sp>
      <p:sp>
        <p:nvSpPr>
          <p:cNvPr id="31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7342038" y="6376243"/>
            <a:ext cx="614338" cy="365125"/>
          </a:xfrm>
        </p:spPr>
        <p:txBody>
          <a:bodyPr/>
          <a:lstStyle/>
          <a:p>
            <a:fld id="{67DDDA77-4CD7-429F-A506-493838C9BDEE}" type="slidenum">
              <a:rPr lang="fr-FR" smtClean="0">
                <a:latin typeface="Arial Rounded MT Bold" pitchFamily="34" charset="0"/>
              </a:rPr>
              <a:pPr/>
              <a:t>13</a:t>
            </a:fld>
            <a:endParaRPr lang="fr-FR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7342038" y="6376243"/>
            <a:ext cx="614338" cy="365125"/>
          </a:xfrm>
        </p:spPr>
        <p:txBody>
          <a:bodyPr/>
          <a:lstStyle/>
          <a:p>
            <a:fld id="{67DDDA77-4CD7-429F-A506-493838C9BDEE}" type="slidenum">
              <a:rPr lang="fr-FR" smtClean="0">
                <a:latin typeface="Arial Rounded MT Bold" pitchFamily="34" charset="0"/>
              </a:rPr>
              <a:pPr/>
              <a:t>14</a:t>
            </a:fld>
            <a:endParaRPr lang="fr-FR" dirty="0">
              <a:latin typeface="Arial Rounded MT Bold" pitchFamily="34" charset="0"/>
            </a:endParaRPr>
          </a:p>
        </p:txBody>
      </p:sp>
      <p:pic>
        <p:nvPicPr>
          <p:cNvPr id="6" name="Picture 12" descr="bande-jaune-présentatio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54975" y="64343"/>
            <a:ext cx="1054100" cy="667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1321571" y="6357958"/>
            <a:ext cx="6500858" cy="365125"/>
          </a:xfrm>
        </p:spPr>
        <p:txBody>
          <a:bodyPr/>
          <a:lstStyle/>
          <a:p>
            <a:r>
              <a:rPr lang="fr-FR" dirty="0" smtClean="0"/>
              <a:t>Définition d’un programme de recherche global en AB</a:t>
            </a:r>
            <a:endParaRPr lang="fr-FR" dirty="0"/>
          </a:p>
        </p:txBody>
      </p:sp>
      <p:sp>
        <p:nvSpPr>
          <p:cNvPr id="9" name="Titre 1"/>
          <p:cNvSpPr txBox="1">
            <a:spLocks/>
          </p:cNvSpPr>
          <p:nvPr/>
        </p:nvSpPr>
        <p:spPr>
          <a:xfrm>
            <a:off x="731468" y="548680"/>
            <a:ext cx="7800972" cy="7858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2D408E"/>
                </a:solidFill>
                <a:effectLst/>
                <a:uLnTx/>
                <a:uFillTx/>
                <a:latin typeface="Arial Rounded MT Bold" pitchFamily="34" charset="0"/>
                <a:ea typeface="+mj-ea"/>
                <a:cs typeface="+mj-cs"/>
              </a:rPr>
              <a:t>CLUSTERING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2D408E"/>
              </a:solidFill>
              <a:effectLst/>
              <a:uLnTx/>
              <a:uFillTx/>
              <a:latin typeface="Arial Rounded MT Bold" pitchFamily="34" charset="0"/>
              <a:ea typeface="+mj-ea"/>
              <a:cs typeface="+mj-cs"/>
            </a:endParaRPr>
          </a:p>
        </p:txBody>
      </p:sp>
      <p:pic>
        <p:nvPicPr>
          <p:cNvPr id="8" name="Image 7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1412776"/>
            <a:ext cx="7056784" cy="4464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Définition d’un programme de recherche global en AB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7542756" y="6356349"/>
            <a:ext cx="629644" cy="365125"/>
          </a:xfrm>
        </p:spPr>
        <p:txBody>
          <a:bodyPr/>
          <a:lstStyle/>
          <a:p>
            <a:fld id="{67DDDA77-4CD7-429F-A506-493838C9BDEE}" type="slidenum">
              <a:rPr lang="fr-FR" smtClean="0">
                <a:latin typeface="Arial Rounded MT Bold" pitchFamily="34" charset="0"/>
              </a:rPr>
              <a:pPr/>
              <a:t>15</a:t>
            </a:fld>
            <a:endParaRPr lang="fr-FR" dirty="0">
              <a:latin typeface="Arial Rounded MT Bold" pitchFamily="34" charset="0"/>
            </a:endParaRPr>
          </a:p>
        </p:txBody>
      </p:sp>
      <p:sp>
        <p:nvSpPr>
          <p:cNvPr id="5" name="Titre 1"/>
          <p:cNvSpPr txBox="1">
            <a:spLocks/>
          </p:cNvSpPr>
          <p:nvPr/>
        </p:nvSpPr>
        <p:spPr>
          <a:xfrm>
            <a:off x="731468" y="404664"/>
            <a:ext cx="7800972" cy="7858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2D408E"/>
                </a:solidFill>
                <a:effectLst/>
                <a:uLnTx/>
                <a:uFillTx/>
                <a:latin typeface="Arial Rounded MT Bold" pitchFamily="34" charset="0"/>
                <a:ea typeface="+mj-ea"/>
                <a:cs typeface="+mj-cs"/>
              </a:rPr>
              <a:t>CHI-CARRE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2D408E"/>
              </a:solidFill>
              <a:effectLst/>
              <a:uLnTx/>
              <a:uFillTx/>
              <a:latin typeface="Arial Rounded MT Bold" pitchFamily="34" charset="0"/>
              <a:ea typeface="+mj-ea"/>
              <a:cs typeface="+mj-cs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052736"/>
            <a:ext cx="7457993" cy="4968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2" descr="bande-jaune-présentatio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54975" y="64343"/>
            <a:ext cx="1054100" cy="667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ZoneTexte 9"/>
          <p:cNvSpPr txBox="1"/>
          <p:nvPr/>
        </p:nvSpPr>
        <p:spPr>
          <a:xfrm>
            <a:off x="7365857" y="3779748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dirty="0" smtClean="0"/>
              <a:t>A</a:t>
            </a:r>
            <a:endParaRPr lang="fr-BE" dirty="0"/>
          </a:p>
        </p:txBody>
      </p:sp>
      <p:sp>
        <p:nvSpPr>
          <p:cNvPr id="11" name="ZoneTexte 10"/>
          <p:cNvSpPr txBox="1"/>
          <p:nvPr/>
        </p:nvSpPr>
        <p:spPr>
          <a:xfrm>
            <a:off x="7370666" y="1691516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dirty="0" smtClean="0"/>
              <a:t>C</a:t>
            </a:r>
            <a:endParaRPr lang="fr-BE" dirty="0"/>
          </a:p>
        </p:txBody>
      </p:sp>
      <p:sp>
        <p:nvSpPr>
          <p:cNvPr id="12" name="ZoneTexte 11"/>
          <p:cNvSpPr txBox="1"/>
          <p:nvPr/>
        </p:nvSpPr>
        <p:spPr>
          <a:xfrm>
            <a:off x="7370666" y="1259468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dirty="0" smtClean="0"/>
              <a:t>C</a:t>
            </a:r>
            <a:endParaRPr lang="fr-BE" dirty="0"/>
          </a:p>
        </p:txBody>
      </p:sp>
      <p:sp>
        <p:nvSpPr>
          <p:cNvPr id="13" name="ZoneTexte 12"/>
          <p:cNvSpPr txBox="1"/>
          <p:nvPr/>
        </p:nvSpPr>
        <p:spPr>
          <a:xfrm>
            <a:off x="7361048" y="2123564"/>
            <a:ext cx="327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dirty="0" smtClean="0"/>
              <a:t>D</a:t>
            </a:r>
            <a:endParaRPr lang="fr-BE" dirty="0"/>
          </a:p>
        </p:txBody>
      </p:sp>
      <p:sp>
        <p:nvSpPr>
          <p:cNvPr id="15" name="ZoneTexte 14"/>
          <p:cNvSpPr txBox="1"/>
          <p:nvPr/>
        </p:nvSpPr>
        <p:spPr>
          <a:xfrm>
            <a:off x="7370666" y="2546320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dirty="0" smtClean="0"/>
              <a:t>C</a:t>
            </a:r>
            <a:endParaRPr lang="fr-BE" dirty="0"/>
          </a:p>
        </p:txBody>
      </p:sp>
      <p:sp>
        <p:nvSpPr>
          <p:cNvPr id="16" name="ZoneTexte 15"/>
          <p:cNvSpPr txBox="1"/>
          <p:nvPr/>
        </p:nvSpPr>
        <p:spPr>
          <a:xfrm>
            <a:off x="7369865" y="3419708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dirty="0" smtClean="0"/>
              <a:t>B</a:t>
            </a:r>
            <a:endParaRPr lang="fr-B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83568" y="548680"/>
            <a:ext cx="7800972" cy="785818"/>
          </a:xfrm>
        </p:spPr>
        <p:txBody>
          <a:bodyPr/>
          <a:lstStyle/>
          <a:p>
            <a:r>
              <a:rPr lang="fr-FR" dirty="0" smtClean="0"/>
              <a:t>CONCLUSIONS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1520" y="1412776"/>
            <a:ext cx="8229600" cy="4487673"/>
          </a:xfrm>
        </p:spPr>
        <p:txBody>
          <a:bodyPr>
            <a:normAutofit fontScale="92500" lnSpcReduction="20000"/>
          </a:bodyPr>
          <a:lstStyle/>
          <a:p>
            <a:r>
              <a:rPr lang="fr-FR" dirty="0" smtClean="0"/>
              <a:t>Systèmes plus autonomes, tant au niveau de l’alimentation animale que du maintien de la fertilité des sols.</a:t>
            </a:r>
            <a:endParaRPr lang="fr-BE" dirty="0" smtClean="0"/>
          </a:p>
          <a:p>
            <a:r>
              <a:rPr lang="fr-FR" dirty="0" smtClean="0"/>
              <a:t>Lien entre l’offre et la demande </a:t>
            </a:r>
            <a:r>
              <a:rPr lang="fr-FR" dirty="0" smtClean="0">
                <a:sym typeface="Wingdings" pitchFamily="2" charset="2"/>
              </a:rPr>
              <a:t> écarts évidents !</a:t>
            </a:r>
          </a:p>
          <a:p>
            <a:pPr lvl="1"/>
            <a:r>
              <a:rPr lang="fr-FR" dirty="0" smtClean="0">
                <a:sym typeface="Wingdings" pitchFamily="2" charset="2"/>
              </a:rPr>
              <a:t>Le rapprochement </a:t>
            </a:r>
            <a:r>
              <a:rPr lang="fr-FR" dirty="0" smtClean="0"/>
              <a:t>entre les programmations antérieures des recherches régionales et les attentes du terrain questionne l’efficacité avec laquelle les avancées de la recherche sont communiquées au secteur</a:t>
            </a:r>
          </a:p>
          <a:p>
            <a:pPr lvl="1"/>
            <a:r>
              <a:rPr lang="fr-FR" dirty="0" smtClean="0"/>
              <a:t>Pour réduire cet écart : secteur demandeur d’une recherche </a:t>
            </a:r>
            <a:r>
              <a:rPr lang="fr-FR" dirty="0" err="1" smtClean="0"/>
              <a:t>contextualisée</a:t>
            </a:r>
            <a:r>
              <a:rPr lang="fr-FR" dirty="0" smtClean="0"/>
              <a:t> et participative </a:t>
            </a:r>
            <a:r>
              <a:rPr lang="fr-FR" dirty="0" smtClean="0">
                <a:sym typeface="Wingdings" pitchFamily="2" charset="2"/>
              </a:rPr>
              <a:t> un + aussi pour</a:t>
            </a:r>
            <a:r>
              <a:rPr lang="fr-FR" dirty="0" smtClean="0"/>
              <a:t> la diffusion des résultats. Cette posture de recherche également à l’ordre du jour du programme européen H2020 !</a:t>
            </a:r>
            <a:endParaRPr lang="fr-BE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7342038" y="6376243"/>
            <a:ext cx="614338" cy="365125"/>
          </a:xfrm>
        </p:spPr>
        <p:txBody>
          <a:bodyPr/>
          <a:lstStyle/>
          <a:p>
            <a:fld id="{67DDDA77-4CD7-429F-A506-493838C9BDEE}" type="slidenum">
              <a:rPr lang="fr-FR" smtClean="0">
                <a:latin typeface="Arial Rounded MT Bold" pitchFamily="34" charset="0"/>
              </a:rPr>
              <a:pPr/>
              <a:t>16</a:t>
            </a:fld>
            <a:endParaRPr lang="fr-FR" dirty="0">
              <a:latin typeface="Arial Rounded MT Bold" pitchFamily="34" charset="0"/>
            </a:endParaRPr>
          </a:p>
        </p:txBody>
      </p:sp>
      <p:pic>
        <p:nvPicPr>
          <p:cNvPr id="6" name="Picture 12" descr="bande-jaune-présentatio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54975" y="64343"/>
            <a:ext cx="1054100" cy="667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1321571" y="6357958"/>
            <a:ext cx="6500858" cy="365125"/>
          </a:xfrm>
        </p:spPr>
        <p:txBody>
          <a:bodyPr/>
          <a:lstStyle/>
          <a:p>
            <a:r>
              <a:rPr lang="fr-FR" dirty="0" smtClean="0"/>
              <a:t>Définition d’un programme de recherche global en AB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12" descr="bande-jaune-présentatio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54975" y="115888"/>
            <a:ext cx="1054100" cy="667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4" name="Rectangle 14"/>
          <p:cNvSpPr>
            <a:spLocks noChangeArrowheads="1"/>
          </p:cNvSpPr>
          <p:nvPr/>
        </p:nvSpPr>
        <p:spPr bwMode="auto">
          <a:xfrm>
            <a:off x="1637308" y="6192838"/>
            <a:ext cx="581501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buSzPct val="100000"/>
            </a:pPr>
            <a:r>
              <a:rPr lang="fr-FR" sz="1600" b="1" dirty="0" err="1">
                <a:solidFill>
                  <a:srgbClr val="0081C1"/>
                </a:solidFill>
                <a:latin typeface="Calibri" pitchFamily="34" charset="0"/>
                <a:cs typeface="Arial" charset="0"/>
                <a:sym typeface="Arial" charset="0"/>
              </a:rPr>
              <a:t>Walloon</a:t>
            </a:r>
            <a:r>
              <a:rPr lang="fr-FR" sz="1600" b="1" dirty="0">
                <a:solidFill>
                  <a:srgbClr val="0081C1"/>
                </a:solidFill>
                <a:latin typeface="Calibri" pitchFamily="34" charset="0"/>
                <a:cs typeface="Arial" charset="0"/>
                <a:sym typeface="Arial" charset="0"/>
              </a:rPr>
              <a:t> Agricultural </a:t>
            </a:r>
            <a:r>
              <a:rPr lang="fr-FR" sz="1600" b="1" dirty="0" err="1">
                <a:solidFill>
                  <a:srgbClr val="0081C1"/>
                </a:solidFill>
                <a:latin typeface="Calibri" pitchFamily="34" charset="0"/>
                <a:cs typeface="Arial" charset="0"/>
                <a:sym typeface="Arial" charset="0"/>
              </a:rPr>
              <a:t>Research</a:t>
            </a:r>
            <a:r>
              <a:rPr lang="fr-FR" sz="1600" b="1" dirty="0">
                <a:solidFill>
                  <a:srgbClr val="0081C1"/>
                </a:solidFill>
                <a:latin typeface="Calibri" pitchFamily="34" charset="0"/>
                <a:cs typeface="Arial" charset="0"/>
                <a:sym typeface="Arial" charset="0"/>
              </a:rPr>
              <a:t> Centre</a:t>
            </a:r>
          </a:p>
          <a:p>
            <a:pPr algn="ctr" eaLnBrk="0" hangingPunct="0">
              <a:buSzPct val="100000"/>
            </a:pPr>
            <a:r>
              <a:rPr lang="fr-FR" sz="1600" dirty="0">
                <a:solidFill>
                  <a:srgbClr val="91B70F"/>
                </a:solidFill>
                <a:latin typeface="Calibri" pitchFamily="34" charset="0"/>
                <a:cs typeface="Arial" charset="0"/>
                <a:sym typeface="Arial" charset="0"/>
              </a:rPr>
              <a:t>www.cra.wallonie.be</a:t>
            </a:r>
            <a:r>
              <a:rPr lang="fr-FR" sz="1600" dirty="0">
                <a:solidFill>
                  <a:srgbClr val="000000"/>
                </a:solidFill>
                <a:latin typeface="Calibri" pitchFamily="34" charset="0"/>
                <a:cs typeface="Arial" charset="0"/>
                <a:sym typeface="Arial" charset="0"/>
              </a:rPr>
              <a:t> </a:t>
            </a:r>
          </a:p>
        </p:txBody>
      </p:sp>
      <p:pic>
        <p:nvPicPr>
          <p:cNvPr id="7" name="Espace réservé du contenu 4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8" name="ZoneTexte 5"/>
          <p:cNvSpPr txBox="1">
            <a:spLocks noChangeArrowheads="1"/>
          </p:cNvSpPr>
          <p:nvPr/>
        </p:nvSpPr>
        <p:spPr bwMode="auto">
          <a:xfrm>
            <a:off x="323850" y="6092825"/>
            <a:ext cx="4632037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BE" altLang="fr-FR" sz="3200" dirty="0"/>
              <a:t>Merci </a:t>
            </a:r>
            <a:r>
              <a:rPr lang="fr-BE" altLang="fr-FR" sz="3200" dirty="0" smtClean="0"/>
              <a:t>pour </a:t>
            </a:r>
            <a:r>
              <a:rPr lang="fr-BE" altLang="fr-FR" sz="3200" dirty="0"/>
              <a:t>votre attention</a:t>
            </a: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7773988" y="6381750"/>
            <a:ext cx="126206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BE" altLang="fr-FR" sz="1400" dirty="0"/>
              <a:t>Photo : CRA-W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3478</TotalTime>
  <Words>978</Words>
  <Application>Microsoft Office PowerPoint</Application>
  <PresentationFormat>Affichage à l'écran (4:3)</PresentationFormat>
  <Paragraphs>147</Paragraphs>
  <Slides>17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2</vt:i4>
      </vt:variant>
      <vt:variant>
        <vt:lpstr>Titres des diapositives</vt:lpstr>
      </vt:variant>
      <vt:variant>
        <vt:i4>17</vt:i4>
      </vt:variant>
    </vt:vector>
  </HeadingPairs>
  <TitlesOfParts>
    <vt:vector size="19" baseType="lpstr">
      <vt:lpstr>Conception personnalisée</vt:lpstr>
      <vt:lpstr>1_Conception personnalisée</vt:lpstr>
      <vt:lpstr>Contribution à la définition d’un programme de recherche global pour l’agriculture biologique en Wallonie : identification des priorités pour la période 2015-2020</vt:lpstr>
      <vt:lpstr>PLAN</vt:lpstr>
      <vt:lpstr>INTRODUCTION</vt:lpstr>
      <vt:lpstr>Présentation PowerPoint</vt:lpstr>
      <vt:lpstr>OBJECTIFS</vt:lpstr>
      <vt:lpstr>MATERIELS &amp; METHODES</vt:lpstr>
      <vt:lpstr>MATERIELS &amp; METHODES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CONCLUSIONS</vt:lpstr>
      <vt:lpstr>Présentation PowerPoint</vt:lpstr>
    </vt:vector>
  </TitlesOfParts>
  <Company>IE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SI</dc:creator>
  <cp:lastModifiedBy>Carine LEONARD</cp:lastModifiedBy>
  <cp:revision>79</cp:revision>
  <dcterms:created xsi:type="dcterms:W3CDTF">2012-10-29T07:26:16Z</dcterms:created>
  <dcterms:modified xsi:type="dcterms:W3CDTF">2016-01-27T13:00:58Z</dcterms:modified>
</cp:coreProperties>
</file>