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7104063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1830502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661005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5491507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7322008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9152510" algn="l" defTabSz="366100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10983012" algn="l" defTabSz="366100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12813515" algn="l" defTabSz="366100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14644017" algn="l" defTabSz="366100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085" userDrawn="1">
          <p15:clr>
            <a:srgbClr val="A4A3A4"/>
          </p15:clr>
        </p15:guide>
        <p15:guide id="2" pos="95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6538" userDrawn="1">
          <p15:clr>
            <a:srgbClr val="A4A3A4"/>
          </p15:clr>
        </p15:guide>
        <p15:guide id="2" pos="4566" userDrawn="1">
          <p15:clr>
            <a:srgbClr val="A4A3A4"/>
          </p15:clr>
        </p15:guide>
        <p15:guide id="3" orient="horz" pos="4521" userDrawn="1">
          <p15:clr>
            <a:srgbClr val="A4A3A4"/>
          </p15:clr>
        </p15:guide>
        <p15:guide id="4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ël MATHOT" initials="MM" lastIdx="1" clrIdx="0"/>
  <p:cmAuthor id="1" name="Charlotte BATAILLE" initials="CB" lastIdx="1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00"/>
    <a:srgbClr val="0083E6"/>
    <a:srgbClr val="F29232"/>
    <a:srgbClr val="FF9933"/>
    <a:srgbClr val="91B70F"/>
    <a:srgbClr val="009A44"/>
    <a:srgbClr val="E6E6E6"/>
    <a:srgbClr val="FF7C80"/>
    <a:srgbClr val="336600"/>
    <a:srgbClr val="C81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1817" autoAdjust="0"/>
  </p:normalViewPr>
  <p:slideViewPr>
    <p:cSldViewPr>
      <p:cViewPr>
        <p:scale>
          <a:sx n="42" d="100"/>
          <a:sy n="42" d="100"/>
        </p:scale>
        <p:origin x="-130" y="-125"/>
      </p:cViewPr>
      <p:guideLst>
        <p:guide orient="horz" pos="8085"/>
        <p:guide pos="9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4661"/>
        <p:guide orient="horz" pos="3223"/>
        <p:guide pos="3268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2"/>
            <a:ext cx="307754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6521" y="2"/>
            <a:ext cx="3077542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722309"/>
            <a:ext cx="307754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6521" y="9722309"/>
            <a:ext cx="3077542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fld id="{5D4855F2-8D50-44D6-88EA-321A8B9484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904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61" tIns="47380" rIns="94761" bIns="4738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204" y="0"/>
            <a:ext cx="3079202" cy="512304"/>
          </a:xfrm>
          <a:prstGeom prst="rect">
            <a:avLst/>
          </a:prstGeom>
        </p:spPr>
        <p:txBody>
          <a:bodyPr vert="horz" lIns="94761" tIns="47380" rIns="94761" bIns="47380" rtlCol="0"/>
          <a:lstStyle>
            <a:lvl1pPr algn="r">
              <a:defRPr sz="1200"/>
            </a:lvl1pPr>
          </a:lstStyle>
          <a:p>
            <a:fld id="{13B224C5-B7CA-4DC4-B7BC-B7C8EEE0C8CA}" type="datetimeFigureOut">
              <a:rPr lang="fr-BE" smtClean="0"/>
              <a:t>17/01/2020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766763"/>
            <a:ext cx="2716213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1" tIns="47380" rIns="94761" bIns="4738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076" y="4861160"/>
            <a:ext cx="5683914" cy="4605821"/>
          </a:xfrm>
          <a:prstGeom prst="rect">
            <a:avLst/>
          </a:prstGeom>
        </p:spPr>
        <p:txBody>
          <a:bodyPr vert="horz" lIns="94761" tIns="47380" rIns="94761" bIns="4738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0678"/>
            <a:ext cx="3079202" cy="512303"/>
          </a:xfrm>
          <a:prstGeom prst="rect">
            <a:avLst/>
          </a:prstGeom>
        </p:spPr>
        <p:txBody>
          <a:bodyPr vert="horz" lIns="94761" tIns="47380" rIns="94761" bIns="4738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204" y="9720678"/>
            <a:ext cx="3079202" cy="512303"/>
          </a:xfrm>
          <a:prstGeom prst="rect">
            <a:avLst/>
          </a:prstGeom>
        </p:spPr>
        <p:txBody>
          <a:bodyPr vert="horz" lIns="94761" tIns="47380" rIns="94761" bIns="47380" rtlCol="0" anchor="b"/>
          <a:lstStyle>
            <a:lvl1pPr algn="r">
              <a:defRPr sz="1200"/>
            </a:lvl1pPr>
          </a:lstStyle>
          <a:p>
            <a:fld id="{CC0088E6-1DC1-4918-9025-7CF968105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954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92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82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74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65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955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147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339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529" algn="l" defTabSz="9143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93925" y="766763"/>
            <a:ext cx="2716213" cy="38401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088E6-1DC1-4918-9025-7CF968105491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22816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9775" y="11369429"/>
            <a:ext cx="23344124" cy="784865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19551" y="20743323"/>
            <a:ext cx="19224572" cy="9354833"/>
          </a:xfrm>
        </p:spPr>
        <p:txBody>
          <a:bodyPr/>
          <a:lstStyle>
            <a:lvl1pPr marL="0" indent="0" algn="ctr">
              <a:buNone/>
              <a:defRPr/>
            </a:lvl1pPr>
            <a:lvl2pPr marL="1830502" indent="0" algn="ctr">
              <a:buNone/>
              <a:defRPr/>
            </a:lvl2pPr>
            <a:lvl3pPr marL="3661005" indent="0" algn="ctr">
              <a:buNone/>
              <a:defRPr/>
            </a:lvl3pPr>
            <a:lvl4pPr marL="5491507" indent="0" algn="ctr">
              <a:buNone/>
              <a:defRPr/>
            </a:lvl4pPr>
            <a:lvl5pPr marL="7322008" indent="0" algn="ctr">
              <a:buNone/>
              <a:defRPr/>
            </a:lvl5pPr>
            <a:lvl6pPr marL="9152510" indent="0" algn="ctr">
              <a:buNone/>
              <a:defRPr/>
            </a:lvl6pPr>
            <a:lvl7pPr marL="10983012" indent="0" algn="ctr">
              <a:buNone/>
              <a:defRPr/>
            </a:lvl7pPr>
            <a:lvl8pPr marL="12813515" indent="0" algn="ctr">
              <a:buNone/>
              <a:defRPr/>
            </a:lvl8pPr>
            <a:lvl9pPr marL="14644017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1104E-4133-42E3-A489-D22B898631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17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04D01-F980-4308-806D-BF18818C34C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544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7852" y="23520542"/>
            <a:ext cx="23344124" cy="7270331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67852" y="15513008"/>
            <a:ext cx="23344124" cy="8007533"/>
          </a:xfrm>
        </p:spPr>
        <p:txBody>
          <a:bodyPr anchor="b"/>
          <a:lstStyle>
            <a:lvl1pPr marL="0" indent="0">
              <a:buNone/>
              <a:defRPr sz="8100"/>
            </a:lvl1pPr>
            <a:lvl2pPr marL="1830502" indent="0">
              <a:buNone/>
              <a:defRPr sz="7200"/>
            </a:lvl2pPr>
            <a:lvl3pPr marL="3661005" indent="0">
              <a:buNone/>
              <a:defRPr sz="6400"/>
            </a:lvl3pPr>
            <a:lvl4pPr marL="5491507" indent="0">
              <a:buNone/>
              <a:defRPr sz="5700"/>
            </a:lvl4pPr>
            <a:lvl5pPr marL="7322008" indent="0">
              <a:buNone/>
              <a:defRPr sz="5700"/>
            </a:lvl5pPr>
            <a:lvl6pPr marL="9152510" indent="0">
              <a:buNone/>
              <a:defRPr sz="5700"/>
            </a:lvl6pPr>
            <a:lvl7pPr marL="10983012" indent="0">
              <a:buNone/>
              <a:defRPr sz="5700"/>
            </a:lvl7pPr>
            <a:lvl8pPr marL="12813515" indent="0">
              <a:buNone/>
              <a:defRPr sz="5700"/>
            </a:lvl8pPr>
            <a:lvl9pPr marL="14644017" indent="0">
              <a:buNone/>
              <a:defRPr sz="57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CD158C-D2AF-4BDC-842E-842F1C5CB6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35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059776" y="10575028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036990" y="10575028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69333-838C-424C-ADC0-163061DBF9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468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5" y="1468051"/>
            <a:ext cx="24717307" cy="6100978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3183" y="8191838"/>
            <a:ext cx="12136150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02" indent="0">
              <a:buNone/>
              <a:defRPr sz="8100" b="1"/>
            </a:lvl2pPr>
            <a:lvl3pPr marL="3661005" indent="0">
              <a:buNone/>
              <a:defRPr sz="7200" b="1"/>
            </a:lvl3pPr>
            <a:lvl4pPr marL="5491507" indent="0">
              <a:buNone/>
              <a:defRPr sz="6400" b="1"/>
            </a:lvl4pPr>
            <a:lvl5pPr marL="7322008" indent="0">
              <a:buNone/>
              <a:defRPr sz="6400" b="1"/>
            </a:lvl5pPr>
            <a:lvl6pPr marL="9152510" indent="0">
              <a:buNone/>
              <a:defRPr sz="6400" b="1"/>
            </a:lvl6pPr>
            <a:lvl7pPr marL="10983012" indent="0">
              <a:buNone/>
              <a:defRPr sz="6400" b="1"/>
            </a:lvl7pPr>
            <a:lvl8pPr marL="12813515" indent="0">
              <a:buNone/>
              <a:defRPr sz="6400" b="1"/>
            </a:lvl8pPr>
            <a:lvl9pPr marL="14644017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3183" y="11610928"/>
            <a:ext cx="12136150" cy="21086503"/>
          </a:xfrm>
        </p:spPr>
        <p:txBody>
          <a:bodyPr/>
          <a:lstStyle>
            <a:lvl1pPr>
              <a:defRPr sz="9600"/>
            </a:lvl1pPr>
            <a:lvl2pPr>
              <a:defRPr sz="81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3954349" y="8191838"/>
            <a:ext cx="12136145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02" indent="0">
              <a:buNone/>
              <a:defRPr sz="8100" b="1"/>
            </a:lvl2pPr>
            <a:lvl3pPr marL="3661005" indent="0">
              <a:buNone/>
              <a:defRPr sz="7200" b="1"/>
            </a:lvl3pPr>
            <a:lvl4pPr marL="5491507" indent="0">
              <a:buNone/>
              <a:defRPr sz="6400" b="1"/>
            </a:lvl4pPr>
            <a:lvl5pPr marL="7322008" indent="0">
              <a:buNone/>
              <a:defRPr sz="6400" b="1"/>
            </a:lvl5pPr>
            <a:lvl6pPr marL="9152510" indent="0">
              <a:buNone/>
              <a:defRPr sz="6400" b="1"/>
            </a:lvl6pPr>
            <a:lvl7pPr marL="10983012" indent="0">
              <a:buNone/>
              <a:defRPr sz="6400" b="1"/>
            </a:lvl7pPr>
            <a:lvl8pPr marL="12813515" indent="0">
              <a:buNone/>
              <a:defRPr sz="6400" b="1"/>
            </a:lvl8pPr>
            <a:lvl9pPr marL="14644017" indent="0">
              <a:buNone/>
              <a:defRPr sz="6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3954349" y="11610928"/>
            <a:ext cx="12136145" cy="21086503"/>
          </a:xfrm>
        </p:spPr>
        <p:txBody>
          <a:bodyPr/>
          <a:lstStyle>
            <a:lvl1pPr>
              <a:defRPr sz="9600"/>
            </a:lvl1pPr>
            <a:lvl2pPr>
              <a:defRPr sz="81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F60679-CFCC-4A68-898F-DF4806B41D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47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00F02-EDD3-4077-B5FB-D282E9EB2D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94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6EAEC-4CD3-4009-ACA4-CABE86A351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2556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5" y="1455340"/>
            <a:ext cx="9033770" cy="6202661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37537" y="1455340"/>
            <a:ext cx="15352955" cy="31242089"/>
          </a:xfrm>
        </p:spPr>
        <p:txBody>
          <a:bodyPr/>
          <a:lstStyle>
            <a:lvl1pPr>
              <a:defRPr sz="12700"/>
            </a:lvl1pPr>
            <a:lvl2pPr>
              <a:defRPr sz="11200"/>
            </a:lvl2pPr>
            <a:lvl3pPr>
              <a:defRPr sz="96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73185" y="7658001"/>
            <a:ext cx="9033770" cy="25039428"/>
          </a:xfrm>
        </p:spPr>
        <p:txBody>
          <a:bodyPr/>
          <a:lstStyle>
            <a:lvl1pPr marL="0" indent="0">
              <a:buNone/>
              <a:defRPr sz="5700"/>
            </a:lvl1pPr>
            <a:lvl2pPr marL="1830502" indent="0">
              <a:buNone/>
              <a:defRPr sz="4800"/>
            </a:lvl2pPr>
            <a:lvl3pPr marL="3661005" indent="0">
              <a:buNone/>
              <a:defRPr sz="4000"/>
            </a:lvl3pPr>
            <a:lvl4pPr marL="5491507" indent="0">
              <a:buNone/>
              <a:defRPr sz="3500"/>
            </a:lvl4pPr>
            <a:lvl5pPr marL="7322008" indent="0">
              <a:buNone/>
              <a:defRPr sz="3500"/>
            </a:lvl5pPr>
            <a:lvl6pPr marL="9152510" indent="0">
              <a:buNone/>
              <a:defRPr sz="3500"/>
            </a:lvl6pPr>
            <a:lvl7pPr marL="10983012" indent="0">
              <a:buNone/>
              <a:defRPr sz="3500"/>
            </a:lvl7pPr>
            <a:lvl8pPr marL="12813515" indent="0">
              <a:buNone/>
              <a:defRPr sz="3500"/>
            </a:lvl8pPr>
            <a:lvl9pPr marL="14644017" indent="0">
              <a:buNone/>
              <a:defRPr sz="3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CBF178-02B9-44CB-AAAF-2B31F76583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140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4664" y="25624105"/>
            <a:ext cx="16478204" cy="3025068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384664" y="3272923"/>
            <a:ext cx="16478204" cy="21963519"/>
          </a:xfrm>
        </p:spPr>
        <p:txBody>
          <a:bodyPr lIns="366100" tIns="183051" rIns="366100" bIns="183051"/>
          <a:lstStyle>
            <a:lvl1pPr marL="0" indent="0">
              <a:buNone/>
              <a:defRPr sz="12700"/>
            </a:lvl1pPr>
            <a:lvl2pPr marL="1830502" indent="0">
              <a:buNone/>
              <a:defRPr sz="11200"/>
            </a:lvl2pPr>
            <a:lvl3pPr marL="3661005" indent="0">
              <a:buNone/>
              <a:defRPr sz="9600"/>
            </a:lvl3pPr>
            <a:lvl4pPr marL="5491507" indent="0">
              <a:buNone/>
              <a:defRPr sz="8100"/>
            </a:lvl4pPr>
            <a:lvl5pPr marL="7322008" indent="0">
              <a:buNone/>
              <a:defRPr sz="8100"/>
            </a:lvl5pPr>
            <a:lvl6pPr marL="9152510" indent="0">
              <a:buNone/>
              <a:defRPr sz="8100"/>
            </a:lvl6pPr>
            <a:lvl7pPr marL="10983012" indent="0">
              <a:buNone/>
              <a:defRPr sz="8100"/>
            </a:lvl7pPr>
            <a:lvl8pPr marL="12813515" indent="0">
              <a:buNone/>
              <a:defRPr sz="8100"/>
            </a:lvl8pPr>
            <a:lvl9pPr marL="14644017" indent="0">
              <a:buNone/>
              <a:defRPr sz="81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4664" y="28649174"/>
            <a:ext cx="16478204" cy="4296105"/>
          </a:xfrm>
        </p:spPr>
        <p:txBody>
          <a:bodyPr/>
          <a:lstStyle>
            <a:lvl1pPr marL="0" indent="0">
              <a:buNone/>
              <a:defRPr sz="5700"/>
            </a:lvl1pPr>
            <a:lvl2pPr marL="1830502" indent="0">
              <a:buNone/>
              <a:defRPr sz="4800"/>
            </a:lvl2pPr>
            <a:lvl3pPr marL="3661005" indent="0">
              <a:buNone/>
              <a:defRPr sz="4000"/>
            </a:lvl3pPr>
            <a:lvl4pPr marL="5491507" indent="0">
              <a:buNone/>
              <a:defRPr sz="3500"/>
            </a:lvl4pPr>
            <a:lvl5pPr marL="7322008" indent="0">
              <a:buNone/>
              <a:defRPr sz="3500"/>
            </a:lvl5pPr>
            <a:lvl6pPr marL="9152510" indent="0">
              <a:buNone/>
              <a:defRPr sz="3500"/>
            </a:lvl6pPr>
            <a:lvl7pPr marL="10983012" indent="0">
              <a:buNone/>
              <a:defRPr sz="3500"/>
            </a:lvl7pPr>
            <a:lvl8pPr marL="12813515" indent="0">
              <a:buNone/>
              <a:defRPr sz="3500"/>
            </a:lvl8pPr>
            <a:lvl9pPr marL="14644017" indent="0">
              <a:buNone/>
              <a:defRPr sz="3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CFE8D-EFE3-4F64-85AD-95AF90819A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873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4DDF3-3328-4F43-8CA9-3CC44C3AC5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752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9567872" y="3253855"/>
            <a:ext cx="5836031" cy="29284691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059778" y="3253855"/>
            <a:ext cx="16897789" cy="29284691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0E269-A383-4368-9EFF-79AB321525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5570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9572" y="3806762"/>
            <a:ext cx="25740836" cy="713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13" tIns="208806" rIns="417613" bIns="2088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9572" y="12367193"/>
            <a:ext cx="25740836" cy="256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13" tIns="208806" rIns="417613" bIns="2088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69572" y="39001772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13" tIns="208806" rIns="417613" bIns="208806" numCol="1" anchor="t" anchorCtr="0" compatLnSpc="1">
            <a:prstTxWarp prst="textNoShape">
              <a:avLst/>
            </a:prstTxWarp>
          </a:bodyPr>
          <a:lstStyle>
            <a:lvl1pPr>
              <a:defRPr sz="6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384" y="39001772"/>
            <a:ext cx="9593213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13" tIns="208806" rIns="417613" bIns="208806" numCol="1" anchor="t" anchorCtr="0" compatLnSpc="1">
            <a:prstTxWarp prst="textNoShape">
              <a:avLst/>
            </a:prstTxWarp>
          </a:bodyPr>
          <a:lstStyle>
            <a:lvl1pPr algn="ctr">
              <a:defRPr sz="6400" b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579" y="39001772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13" tIns="208806" rIns="417613" bIns="208806" numCol="1" anchor="t" anchorCtr="0" compatLnSpc="1">
            <a:prstTxWarp prst="textNoShape">
              <a:avLst/>
            </a:prstTxWarp>
          </a:bodyPr>
          <a:lstStyle>
            <a:lvl1pPr algn="r">
              <a:defRPr sz="6400" b="0"/>
            </a:lvl1pPr>
          </a:lstStyle>
          <a:p>
            <a:fld id="{C192B5E6-FBF0-467C-A5F5-16B868D3DFB5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834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834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charset="0"/>
        </a:defRPr>
      </a:lvl2pPr>
      <a:lvl3pPr algn="ctr" defTabSz="4175834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charset="0"/>
        </a:defRPr>
      </a:lvl3pPr>
      <a:lvl4pPr algn="ctr" defTabSz="4175834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charset="0"/>
        </a:defRPr>
      </a:lvl4pPr>
      <a:lvl5pPr algn="ctr" defTabSz="4175834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charset="0"/>
        </a:defRPr>
      </a:lvl5pPr>
      <a:lvl6pPr marL="1830502" algn="ctr" rtl="0" fontAlgn="base">
        <a:spcBef>
          <a:spcPct val="0"/>
        </a:spcBef>
        <a:spcAft>
          <a:spcPct val="0"/>
        </a:spcAft>
        <a:defRPr sz="17500">
          <a:solidFill>
            <a:schemeClr val="tx2"/>
          </a:solidFill>
          <a:latin typeface="Times New Roman" charset="0"/>
        </a:defRPr>
      </a:lvl6pPr>
      <a:lvl7pPr marL="3661005" algn="ctr" rtl="0" fontAlgn="base">
        <a:spcBef>
          <a:spcPct val="0"/>
        </a:spcBef>
        <a:spcAft>
          <a:spcPct val="0"/>
        </a:spcAft>
        <a:defRPr sz="17500">
          <a:solidFill>
            <a:schemeClr val="tx2"/>
          </a:solidFill>
          <a:latin typeface="Times New Roman" charset="0"/>
        </a:defRPr>
      </a:lvl7pPr>
      <a:lvl8pPr marL="5491507" algn="ctr" rtl="0" fontAlgn="base">
        <a:spcBef>
          <a:spcPct val="0"/>
        </a:spcBef>
        <a:spcAft>
          <a:spcPct val="0"/>
        </a:spcAft>
        <a:defRPr sz="17500">
          <a:solidFill>
            <a:schemeClr val="tx2"/>
          </a:solidFill>
          <a:latin typeface="Times New Roman" charset="0"/>
        </a:defRPr>
      </a:lvl8pPr>
      <a:lvl9pPr marL="7322008" algn="ctr" rtl="0" fontAlgn="base">
        <a:spcBef>
          <a:spcPct val="0"/>
        </a:spcBef>
        <a:spcAft>
          <a:spcPct val="0"/>
        </a:spcAft>
        <a:defRPr sz="17500">
          <a:solidFill>
            <a:schemeClr val="tx2"/>
          </a:solidFill>
          <a:latin typeface="Times New Roman" charset="0"/>
        </a:defRPr>
      </a:lvl9pPr>
    </p:titleStyle>
    <p:bodyStyle>
      <a:lvl1pPr marL="1563555" indent="-1563555" algn="l" defTabSz="4175834" rtl="0" eaLnBrk="0" fontAlgn="base" hangingPunct="0">
        <a:spcBef>
          <a:spcPct val="20000"/>
        </a:spcBef>
        <a:spcAft>
          <a:spcPct val="0"/>
        </a:spcAft>
        <a:buChar char="•"/>
        <a:defRPr sz="14900">
          <a:solidFill>
            <a:schemeClr val="tx1"/>
          </a:solidFill>
          <a:latin typeface="+mn-lt"/>
          <a:ea typeface="+mn-ea"/>
          <a:cs typeface="+mn-cs"/>
        </a:defRPr>
      </a:lvl1pPr>
      <a:lvl2pPr marL="3394055" indent="-1302964" algn="l" defTabSz="4175834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218205" indent="-1042369" algn="l" defTabSz="4175834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</a:defRPr>
      </a:lvl3pPr>
      <a:lvl4pPr marL="7309296" indent="-1042369" algn="l" defTabSz="4175834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394035" indent="-1042369" algn="l" defTabSz="4175834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10067761" indent="-915252" algn="l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6pPr>
      <a:lvl7pPr marL="11898264" indent="-915252" algn="l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7pPr>
      <a:lvl8pPr marL="13728765" indent="-915252" algn="l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8pPr>
      <a:lvl9pPr marL="15559269" indent="-915252" algn="l" rtl="0" fontAlgn="base">
        <a:spcBef>
          <a:spcPct val="20000"/>
        </a:spcBef>
        <a:spcAft>
          <a:spcPct val="0"/>
        </a:spcAft>
        <a:buChar char="»"/>
        <a:defRPr sz="8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30502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61005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91507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22008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52510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83012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13515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44017" algn="l" defTabSz="366100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tif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tif"/><Relationship Id="rId17" Type="http://schemas.openxmlformats.org/officeDocument/2006/relationships/image" Target="../media/image15.t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tif"/><Relationship Id="rId5" Type="http://schemas.openxmlformats.org/officeDocument/2006/relationships/image" Target="../media/image3.png"/><Relationship Id="rId15" Type="http://schemas.openxmlformats.org/officeDocument/2006/relationships/image" Target="../media/image13.tif"/><Relationship Id="rId10" Type="http://schemas.openxmlformats.org/officeDocument/2006/relationships/image" Target="../media/image8.tif"/><Relationship Id="rId4" Type="http://schemas.openxmlformats.org/officeDocument/2006/relationships/image" Target="../media/image2.png"/><Relationship Id="rId9" Type="http://schemas.openxmlformats.org/officeDocument/2006/relationships/image" Target="../media/image7.tif"/><Relationship Id="rId14" Type="http://schemas.openxmlformats.org/officeDocument/2006/relationships/image" Target="../media/image1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à coins arrondis 63"/>
          <p:cNvSpPr/>
          <p:nvPr/>
        </p:nvSpPr>
        <p:spPr>
          <a:xfrm>
            <a:off x="598938" y="16464373"/>
            <a:ext cx="29254487" cy="17432241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2513" name="Rectangle à coins arrondis 2512"/>
          <p:cNvSpPr/>
          <p:nvPr/>
        </p:nvSpPr>
        <p:spPr>
          <a:xfrm>
            <a:off x="764246" y="23498685"/>
            <a:ext cx="9479197" cy="10146936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073" y="4665606"/>
            <a:ext cx="6421351" cy="5146145"/>
          </a:xfrm>
          <a:prstGeom prst="rect">
            <a:avLst/>
          </a:prstGeom>
        </p:spPr>
      </p:pic>
      <p:sp>
        <p:nvSpPr>
          <p:cNvPr id="65" name="Rectangle à coins arrondis 64"/>
          <p:cNvSpPr/>
          <p:nvPr/>
        </p:nvSpPr>
        <p:spPr>
          <a:xfrm>
            <a:off x="615863" y="10110987"/>
            <a:ext cx="29237561" cy="5748659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598938" y="38096802"/>
            <a:ext cx="29254486" cy="2174797"/>
          </a:xfrm>
          <a:prstGeom prst="roundRect">
            <a:avLst>
              <a:gd name="adj" fmla="val 14000"/>
            </a:avLst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" y="-872868"/>
            <a:ext cx="184914" cy="1745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8" tIns="45718" rIns="91438" bIns="45718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-1" y="40444358"/>
            <a:ext cx="30279976" cy="23462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6612" y="-35899"/>
            <a:ext cx="30350191" cy="4442928"/>
          </a:xfrm>
          <a:prstGeom prst="rect">
            <a:avLst/>
          </a:prstGeom>
          <a:solidFill>
            <a:srgbClr val="009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dirty="0"/>
          </a:p>
        </p:txBody>
      </p:sp>
      <p:sp>
        <p:nvSpPr>
          <p:cNvPr id="18" name="ZoneTexte 17"/>
          <p:cNvSpPr txBox="1"/>
          <p:nvPr/>
        </p:nvSpPr>
        <p:spPr>
          <a:xfrm>
            <a:off x="718146" y="103794"/>
            <a:ext cx="29253140" cy="1569656"/>
          </a:xfrm>
          <a:prstGeom prst="rect">
            <a:avLst/>
          </a:prstGeom>
          <a:noFill/>
        </p:spPr>
        <p:txBody>
          <a:bodyPr wrap="square" lIns="91438" tIns="45718" rIns="91438" bIns="45718" rtlCol="0">
            <a:spAutoFit/>
          </a:bodyPr>
          <a:lstStyle/>
          <a:p>
            <a:pPr algn="ctr" defTabSz="285745"/>
            <a:r>
              <a:rPr lang="en-US" sz="4800" b="0" dirty="0">
                <a:solidFill>
                  <a:schemeClr val="bg1"/>
                </a:solidFill>
                <a:latin typeface="Cambria" panose="02040503050406030204" pitchFamily="18" charset="0"/>
              </a:rPr>
              <a:t>“Microbial communities are influenced by different soil management practices such as minimum tillage and plowing in historical field trials</a:t>
            </a:r>
            <a:r>
              <a:rPr lang="en-US" sz="4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”</a:t>
            </a:r>
            <a:endParaRPr lang="fr-BE" sz="4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60070" y="1714361"/>
            <a:ext cx="29786371" cy="254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17613" tIns="208806" rIns="417613" bIns="208806">
            <a:spAutoFit/>
          </a:bodyPr>
          <a:lstStyle>
            <a:defPPr>
              <a:defRPr lang="fr-FR"/>
            </a:defPPr>
            <a:lvl1pPr algn="ctr" defTabSz="1042988" eaLnBrk="1" hangingPunct="1">
              <a:defRPr sz="4400" b="0" i="1">
                <a:solidFill>
                  <a:srgbClr val="C8102E"/>
                </a:solidFill>
                <a:latin typeface="Helvetica" pitchFamily="34" charset="0"/>
              </a:defRPr>
            </a:lvl1pPr>
            <a:lvl2pPr marL="742950" indent="-285750" defTabSz="1042988" eaLnBrk="0" hangingPunct="0">
              <a:defRPr sz="2700"/>
            </a:lvl2pPr>
            <a:lvl3pPr marL="1143000" indent="-228600" defTabSz="1042988" eaLnBrk="0" hangingPunct="0">
              <a:defRPr sz="2700"/>
            </a:lvl3pPr>
            <a:lvl4pPr marL="1600200" indent="-228600" defTabSz="1042988" eaLnBrk="0" hangingPunct="0">
              <a:defRPr sz="2700"/>
            </a:lvl4pPr>
            <a:lvl5pPr marL="2057400" indent="-228600" defTabSz="1042988" eaLnBrk="0" hangingPunct="0">
              <a:defRPr sz="2700"/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700"/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700"/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700"/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700"/>
            </a:lvl9pPr>
          </a:lstStyle>
          <a:p>
            <a:pPr algn="l"/>
            <a:r>
              <a:rPr lang="fr-BE" sz="3600" dirty="0">
                <a:solidFill>
                  <a:schemeClr val="bg1"/>
                </a:solidFill>
                <a:latin typeface="Cambria" panose="02040503050406030204" pitchFamily="18" charset="0"/>
              </a:rPr>
              <a:t>Bastien </a:t>
            </a:r>
            <a:r>
              <a:rPr lang="fr-BE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Durenne¹, </a:t>
            </a:r>
            <a:r>
              <a:rPr lang="fr-BE" sz="3600" dirty="0">
                <a:solidFill>
                  <a:schemeClr val="bg1"/>
                </a:solidFill>
                <a:latin typeface="Cambria" panose="02040503050406030204" pitchFamily="18" charset="0"/>
              </a:rPr>
              <a:t>Fabienne Delporte¹, Christian Roisin¹, Bruno Huyghebaert¹, Samuel </a:t>
            </a:r>
            <a:r>
              <a:rPr lang="fr-BE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Dequiedt², </a:t>
            </a:r>
            <a:r>
              <a:rPr lang="fr-BE" sz="3600" dirty="0">
                <a:solidFill>
                  <a:schemeClr val="bg1"/>
                </a:solidFill>
                <a:latin typeface="Cambria" panose="02040503050406030204" pitchFamily="18" charset="0"/>
              </a:rPr>
              <a:t>Pierre-Alain Maron², Julie </a:t>
            </a:r>
            <a:r>
              <a:rPr lang="fr-BE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Tripied³, </a:t>
            </a:r>
            <a:r>
              <a:rPr lang="fr-BE" sz="3600" dirty="0">
                <a:solidFill>
                  <a:schemeClr val="bg1"/>
                </a:solidFill>
                <a:latin typeface="Cambria" panose="02040503050406030204" pitchFamily="18" charset="0"/>
              </a:rPr>
              <a:t>Lionel </a:t>
            </a:r>
            <a:r>
              <a:rPr lang="fr-BE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Ranjard²</a:t>
            </a:r>
            <a:endParaRPr lang="fr-BE" sz="36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fr-BE" sz="18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algn="l"/>
            <a:r>
              <a:rPr lang="fr-BE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¹ Unité </a:t>
            </a:r>
            <a:r>
              <a:rPr lang="fr-BE" sz="2800" dirty="0">
                <a:solidFill>
                  <a:schemeClr val="bg1"/>
                </a:solidFill>
                <a:latin typeface="Cambria" panose="02040503050406030204" pitchFamily="18" charset="0"/>
              </a:rPr>
              <a:t>fertilité des sols et protection des eaux, Département agriculture et milieu naturel, Centre wallon de Recherches Agronomiques (CRA-W), 5030 Gembloux, Belgique.</a:t>
            </a:r>
          </a:p>
          <a:p>
            <a:pPr algn="l"/>
            <a:r>
              <a:rPr lang="fr-BE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² </a:t>
            </a:r>
            <a:r>
              <a:rPr lang="fr-BE" sz="2800" dirty="0" err="1">
                <a:solidFill>
                  <a:schemeClr val="bg1"/>
                </a:solidFill>
                <a:latin typeface="Cambria" panose="02040503050406030204" pitchFamily="18" charset="0"/>
              </a:rPr>
              <a:t>Agroécologie</a:t>
            </a:r>
            <a:r>
              <a:rPr lang="fr-BE" sz="2800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fr-BE" sz="2800" dirty="0" err="1">
                <a:solidFill>
                  <a:schemeClr val="bg1"/>
                </a:solidFill>
                <a:latin typeface="Cambria" panose="02040503050406030204" pitchFamily="18" charset="0"/>
              </a:rPr>
              <a:t>AgroSup</a:t>
            </a:r>
            <a:r>
              <a:rPr lang="fr-BE" sz="2800" dirty="0">
                <a:solidFill>
                  <a:schemeClr val="bg1"/>
                </a:solidFill>
                <a:latin typeface="Cambria" panose="02040503050406030204" pitchFamily="18" charset="0"/>
              </a:rPr>
              <a:t> Dijon, Institut National de la Recherche Agronomique (INRA), Université Bourgogne Franche-Comté, F-21000 Dijon, France.</a:t>
            </a:r>
          </a:p>
          <a:p>
            <a:pPr algn="l"/>
            <a:r>
              <a:rPr lang="fr-BE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³ TMCE</a:t>
            </a:r>
            <a:r>
              <a:rPr lang="fr-BE" sz="2800" dirty="0">
                <a:solidFill>
                  <a:schemeClr val="bg1"/>
                </a:solidFill>
                <a:latin typeface="Cambria" panose="02040503050406030204" pitchFamily="18" charset="0"/>
              </a:rPr>
              <a:t>, Parc d’activités GOGAL Sud, 56920 St </a:t>
            </a:r>
            <a:r>
              <a:rPr lang="fr-BE" sz="2800" dirty="0" err="1">
                <a:solidFill>
                  <a:schemeClr val="bg1"/>
                </a:solidFill>
                <a:latin typeface="Cambria" panose="02040503050406030204" pitchFamily="18" charset="0"/>
              </a:rPr>
              <a:t>Gonnery</a:t>
            </a:r>
            <a:r>
              <a:rPr lang="fr-BE" sz="2800" dirty="0">
                <a:solidFill>
                  <a:schemeClr val="bg1"/>
                </a:solidFill>
                <a:latin typeface="Cambria" panose="02040503050406030204" pitchFamily="18" charset="0"/>
              </a:rPr>
              <a:t> France.</a:t>
            </a:r>
          </a:p>
        </p:txBody>
      </p:sp>
      <p:sp>
        <p:nvSpPr>
          <p:cNvPr id="119" name="AutoShape 5"/>
          <p:cNvSpPr>
            <a:spLocks noChangeArrowheads="1"/>
          </p:cNvSpPr>
          <p:nvPr/>
        </p:nvSpPr>
        <p:spPr bwMode="auto">
          <a:xfrm>
            <a:off x="1718293" y="16079106"/>
            <a:ext cx="4104456" cy="791999"/>
          </a:xfrm>
          <a:prstGeom prst="roundRect">
            <a:avLst>
              <a:gd name="adj" fmla="val 11176"/>
            </a:avLst>
          </a:prstGeom>
          <a:solidFill>
            <a:srgbClr val="009A44"/>
          </a:solidFill>
          <a:ln w="255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lIns="89998" tIns="46799" rIns="89998" bIns="46799" anchor="ctr"/>
          <a:lstStyle/>
          <a:p>
            <a:pPr algn="ctr">
              <a:tabLst>
                <a:tab pos="0" algn="l"/>
                <a:tab pos="4132184" algn="l"/>
                <a:tab pos="8265953" algn="l"/>
              </a:tabLst>
            </a:pPr>
            <a:r>
              <a:rPr lang="fr-BE" sz="5400" b="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Results</a:t>
            </a:r>
            <a:endParaRPr lang="fr-BE" sz="5400" b="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5510928" y="28407149"/>
            <a:ext cx="13796805" cy="646332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algn="just"/>
            <a:endParaRPr lang="en-GB" sz="3500" b="0" dirty="0">
              <a:latin typeface="Calibri" panose="020F050202020403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77479" y="28578229"/>
            <a:ext cx="13796805" cy="646332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algn="just"/>
            <a:endParaRPr lang="en-GB" sz="3500" b="0" dirty="0">
              <a:latin typeface="Calibri" panose="020F0502020204030204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5353256" y="28578229"/>
            <a:ext cx="13796805" cy="646332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 algn="just"/>
            <a:endParaRPr lang="en-GB" sz="3500" b="0" dirty="0">
              <a:latin typeface="Calibri" panose="020F0502020204030204" pitchFamily="34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401607" y="40644961"/>
            <a:ext cx="811643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32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</a:t>
            </a:r>
            <a:r>
              <a:rPr lang="fr-BE" altLang="fr-FR" sz="32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Agricultural </a:t>
            </a:r>
            <a:r>
              <a:rPr lang="fr-BE" altLang="fr-FR" sz="32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32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address today’s questions and  to prepare  tomorrow’s challenges</a:t>
            </a:r>
            <a:endParaRPr lang="fr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3200" b="1" dirty="0" smtClean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32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12" y="40434184"/>
            <a:ext cx="4522299" cy="221692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7011" y="40510312"/>
            <a:ext cx="5747942" cy="221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1977" y="40510312"/>
            <a:ext cx="5221208" cy="221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340" y="40510312"/>
            <a:ext cx="3346691" cy="221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1581101" y="37534052"/>
            <a:ext cx="6408712" cy="886143"/>
          </a:xfrm>
          <a:prstGeom prst="roundRect">
            <a:avLst>
              <a:gd name="adj" fmla="val 11176"/>
            </a:avLst>
          </a:prstGeom>
          <a:solidFill>
            <a:schemeClr val="bg1">
              <a:lumMod val="65000"/>
            </a:schemeClr>
          </a:solidFill>
          <a:ln w="2556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lIns="89998" tIns="46799" rIns="89998" bIns="46799" anchor="ctr"/>
          <a:lstStyle/>
          <a:p>
            <a:pPr algn="ctr">
              <a:tabLst>
                <a:tab pos="0" algn="l"/>
                <a:tab pos="4132184" algn="l"/>
                <a:tab pos="8265953" algn="l"/>
              </a:tabLst>
            </a:pPr>
            <a:r>
              <a:rPr lang="fr-BE" sz="5400" b="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Acknowledgements</a:t>
            </a:r>
            <a:endParaRPr lang="fr-BE" sz="5400" b="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395779" y="5591707"/>
            <a:ext cx="21593079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Soil is probably one of the most complex environments on the Earth including a huge microbial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diversity.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Microorganisms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are largely involved in agricultural ecosystem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functions and determined by</a:t>
            </a:r>
          </a:p>
          <a:p>
            <a:pPr>
              <a:spcAft>
                <a:spcPts val="600"/>
              </a:spcAft>
            </a:pPr>
            <a:r>
              <a:rPr lang="fr-BE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	</a:t>
            </a:r>
            <a:r>
              <a:rPr lang="fr-BE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=&gt;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soil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type, physical and chemical properties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(pH,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carbon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content, texture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…);</a:t>
            </a:r>
            <a:endParaRPr lang="en-US" sz="32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	=&gt; environmental conditions (temperature,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humidity, land cover…).</a:t>
            </a:r>
            <a:endParaRPr lang="en-US" sz="3200" b="0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The cropping system used over time is also a major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factor (cover- and intercrops, fertilization).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illage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management practices are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also known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to modulate the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microbiome influencing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the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crops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growth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conditions.</a:t>
            </a:r>
            <a:endParaRPr lang="fr-BE" sz="32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11860" y="38471073"/>
            <a:ext cx="28568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This collaborative research project was performed by the Walloon Agricultural Research </a:t>
            </a:r>
            <a:r>
              <a:rPr lang="en-GB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Centre, the </a:t>
            </a:r>
            <a:r>
              <a:rPr lang="en-GB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Agroecology unit from </a:t>
            </a:r>
            <a:r>
              <a:rPr lang="en-GB" sz="3200" b="0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AgroSup</a:t>
            </a:r>
            <a:r>
              <a:rPr lang="en-GB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 Dijon and the French National Institute for Agricultural Research. The long-term experiments were achieved in the "historic field trials" of 15-year old differentiated tillage practices. The authors thank the TMCE company for funding contribution and are </a:t>
            </a:r>
            <a:r>
              <a:rPr lang="en-GB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very grateful </a:t>
            </a:r>
            <a:r>
              <a:rPr lang="en-GB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to </a:t>
            </a:r>
            <a:r>
              <a:rPr lang="en-GB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Christophe Leroy for his </a:t>
            </a:r>
            <a:r>
              <a:rPr lang="en-GB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technical assistance.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1011859" y="10978578"/>
            <a:ext cx="21977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he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soil microorganisms response to plowing and minimum tillage after long-term (15 years) field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trials was investigated. </a:t>
            </a: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The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factorial experimental design encompasses a mineral fertilization as third treatment (TMS®, a regulator of microbial activities and organic matter decomposition). </a:t>
            </a:r>
            <a:endParaRPr lang="en-US" sz="32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Soil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samples were collected in June under maize crop and for two depths (0-10 and 15-25 cm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). </a:t>
            </a: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After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total DNA extraction, the molecular microbial biomass (MMB) was determined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(µg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of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DNA . g¯¹ of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soil) and a ratio corresponding to the fungal-to-bacterial abundance was calculated (F/B ratio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).</a:t>
            </a: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The bacterial and fungal diversities were characterized based on the operational taxonomic </a:t>
            </a:r>
            <a:r>
              <a:rPr lang="en-US" sz="32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units (OTUs) after 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sequencing of the 16S and 18S </a:t>
            </a:r>
            <a:r>
              <a:rPr lang="en-US" sz="3200" b="0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rRNA</a:t>
            </a:r>
            <a:r>
              <a:rPr lang="en-US" sz="32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gene amplification products, respectively.</a:t>
            </a:r>
            <a:endParaRPr lang="fr-BE" sz="32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1508145" y="35157790"/>
            <a:ext cx="27690221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S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tratification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in minimum tillage was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found,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with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MMB (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fig 1.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ii) and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F/B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ratio (fig 2. ii)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higher on surface but lower in depth, compared to the plowing practice. </a:t>
            </a:r>
            <a:endParaRPr lang="en-US" sz="30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On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average a higher bacterial diversity (not for fungi) was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measured in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plowing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(fig 3. </a:t>
            </a:r>
            <a:r>
              <a:rPr lang="en-US" sz="3000" b="0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 with obvious differences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found with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depth for the minimum tillage (fig 3-4. ii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). </a:t>
            </a:r>
            <a:endParaRPr lang="en-US" sz="30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 significant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increase in the complexity of interaction networks within the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fungal-bacterial community </a:t>
            </a:r>
            <a:r>
              <a:rPr lang="en-US" sz="3000" b="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under the amendment was also </a:t>
            </a:r>
            <a:r>
              <a:rPr lang="en-US" sz="30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observed (fig 5).</a:t>
            </a:r>
            <a:endParaRPr lang="fr-BE" sz="3000" b="0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6" name="Parchemin horizontal 15"/>
          <p:cNvSpPr/>
          <p:nvPr/>
        </p:nvSpPr>
        <p:spPr bwMode="auto">
          <a:xfrm>
            <a:off x="598939" y="33896615"/>
            <a:ext cx="29254486" cy="3807820"/>
          </a:xfrm>
          <a:prstGeom prst="horizontalScroll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1" name="AutoShape 5"/>
          <p:cNvSpPr>
            <a:spLocks noChangeArrowheads="1"/>
          </p:cNvSpPr>
          <p:nvPr/>
        </p:nvSpPr>
        <p:spPr bwMode="auto">
          <a:xfrm>
            <a:off x="1581101" y="34077669"/>
            <a:ext cx="4104457" cy="791999"/>
          </a:xfrm>
          <a:prstGeom prst="roundRect">
            <a:avLst>
              <a:gd name="adj" fmla="val 11176"/>
            </a:avLst>
          </a:prstGeom>
          <a:solidFill>
            <a:schemeClr val="bg1">
              <a:lumMod val="65000"/>
            </a:schemeClr>
          </a:solidFill>
          <a:ln w="2556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89998" tIns="46799" rIns="89998" bIns="46799" anchor="ctr"/>
          <a:lstStyle/>
          <a:p>
            <a:pPr algn="ctr">
              <a:tabLst>
                <a:tab pos="0" algn="l"/>
                <a:tab pos="4132184" algn="l"/>
                <a:tab pos="8265953" algn="l"/>
              </a:tabLst>
            </a:pPr>
            <a:r>
              <a:rPr lang="fr-BE" sz="5400" b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  <a:endParaRPr lang="fr-BE" sz="5400" b="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764246" y="16970567"/>
            <a:ext cx="14746681" cy="6305903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261520" y="17076908"/>
            <a:ext cx="135083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Figure 1: Molecular Microbial Biomass (MMB) for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plowing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versus minimum tillage (n=8) and ii) with the depth factor (n=4) </a:t>
            </a:r>
          </a:p>
        </p:txBody>
      </p:sp>
      <p:sp>
        <p:nvSpPr>
          <p:cNvPr id="46" name="Rectangle à coins arrondis 45"/>
          <p:cNvSpPr/>
          <p:nvPr/>
        </p:nvSpPr>
        <p:spPr>
          <a:xfrm>
            <a:off x="15860066" y="16949059"/>
            <a:ext cx="13758687" cy="6327411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10603483" y="23498685"/>
            <a:ext cx="9217024" cy="10146936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48" name="Rectangle à coins arrondis 47"/>
          <p:cNvSpPr/>
          <p:nvPr/>
        </p:nvSpPr>
        <p:spPr>
          <a:xfrm>
            <a:off x="20036531" y="23498684"/>
            <a:ext cx="9543584" cy="10146937"/>
          </a:xfrm>
          <a:prstGeom prst="roundRect">
            <a:avLst>
              <a:gd name="adj" fmla="val 3918"/>
            </a:avLst>
          </a:prstGeom>
          <a:solidFill>
            <a:schemeClr val="bg1"/>
          </a:solidFill>
          <a:ln w="6350">
            <a:solidFill>
              <a:srgbClr val="009A44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15991871" y="17076907"/>
            <a:ext cx="134104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Figure 2: Ratio of fungal-to-bacterial abundance for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plowing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versus minimum tillage (18S/16S) (n=8) and ii) with the depth factor (n=4)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938379" y="23718551"/>
            <a:ext cx="91610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Figure 3: Bacterial diversity (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Nb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OTUs) for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plowing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versus minimum tillage (n=8) and ii) with the depth factor (n=4)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20308333" y="23718553"/>
            <a:ext cx="90632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Figure 5: Complexity of interaction networks  within the fungal-bacterial community under TMS® amendment compared 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to control</a:t>
            </a:r>
            <a:endParaRPr lang="en-GB" sz="2800" b="0" u="sng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5991871" y="17986786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i)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22243777" y="17986786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ii)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011859" y="25103547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i)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1049055" y="29053481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ii)</a:t>
            </a:r>
          </a:p>
        </p:txBody>
      </p:sp>
      <p:sp>
        <p:nvSpPr>
          <p:cNvPr id="63" name="Parchemin horizontal 62"/>
          <p:cNvSpPr/>
          <p:nvPr/>
        </p:nvSpPr>
        <p:spPr bwMode="auto">
          <a:xfrm>
            <a:off x="598938" y="4504957"/>
            <a:ext cx="22582871" cy="5306794"/>
          </a:xfrm>
          <a:prstGeom prst="horizontalScroll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AutoShape 5"/>
          <p:cNvSpPr>
            <a:spLocks noChangeArrowheads="1"/>
          </p:cNvSpPr>
          <p:nvPr/>
        </p:nvSpPr>
        <p:spPr bwMode="auto">
          <a:xfrm>
            <a:off x="1671011" y="4647146"/>
            <a:ext cx="4104457" cy="791999"/>
          </a:xfrm>
          <a:prstGeom prst="roundRect">
            <a:avLst>
              <a:gd name="adj" fmla="val 11176"/>
            </a:avLst>
          </a:prstGeom>
          <a:solidFill>
            <a:schemeClr val="accent3">
              <a:lumMod val="75000"/>
            </a:schemeClr>
          </a:solidFill>
          <a:ln w="2556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lIns="89998" tIns="46799" rIns="89998" bIns="46799" anchor="ctr"/>
          <a:lstStyle/>
          <a:p>
            <a:pPr algn="ctr">
              <a:tabLst>
                <a:tab pos="0" algn="l"/>
                <a:tab pos="4132184" algn="l"/>
                <a:tab pos="8265953" algn="l"/>
              </a:tabLst>
            </a:pPr>
            <a:r>
              <a:rPr lang="fr-BE" sz="5400" b="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Context</a:t>
            </a:r>
            <a:endParaRPr lang="fr-BE" sz="5400" b="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2" name="AutoShape 5"/>
          <p:cNvSpPr>
            <a:spLocks noChangeArrowheads="1"/>
          </p:cNvSpPr>
          <p:nvPr/>
        </p:nvSpPr>
        <p:spPr bwMode="auto">
          <a:xfrm>
            <a:off x="1702075" y="9659349"/>
            <a:ext cx="4915567" cy="903275"/>
          </a:xfrm>
          <a:prstGeom prst="roundRect">
            <a:avLst>
              <a:gd name="adj" fmla="val 11176"/>
            </a:avLst>
          </a:prstGeom>
          <a:solidFill>
            <a:srgbClr val="009A44"/>
          </a:solidFill>
          <a:ln w="255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lIns="89998" tIns="46799" rIns="89998" bIns="46799" anchor="ctr"/>
          <a:lstStyle/>
          <a:p>
            <a:pPr algn="ctr">
              <a:tabLst>
                <a:tab pos="0" algn="l"/>
                <a:tab pos="4132184" algn="l"/>
                <a:tab pos="8265953" algn="l"/>
              </a:tabLst>
            </a:pPr>
            <a:r>
              <a:rPr lang="fr-BE" sz="5400" b="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Methodology</a:t>
            </a:r>
            <a:endParaRPr lang="fr-BE" sz="5400" b="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2073" y="10293825"/>
            <a:ext cx="6281263" cy="5382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55" y="18459609"/>
            <a:ext cx="5721557" cy="4384813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6640495" y="18017222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ii)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64" y="18576250"/>
            <a:ext cx="8502683" cy="4268172"/>
          </a:xfrm>
          <a:prstGeom prst="rect">
            <a:avLst/>
          </a:prstGeom>
        </p:spPr>
      </p:pic>
      <p:sp>
        <p:nvSpPr>
          <p:cNvPr id="44" name="ZoneTexte 43"/>
          <p:cNvSpPr txBox="1"/>
          <p:nvPr/>
        </p:nvSpPr>
        <p:spPr>
          <a:xfrm>
            <a:off x="1017991" y="17998451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i)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381" y="18297619"/>
            <a:ext cx="5407191" cy="460726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9221" y="18216860"/>
            <a:ext cx="6900894" cy="4627562"/>
          </a:xfrm>
          <a:prstGeom prst="rect">
            <a:avLst/>
          </a:prstGeom>
        </p:spPr>
      </p:pic>
      <p:sp>
        <p:nvSpPr>
          <p:cNvPr id="2515" name="ZoneTexte 2514"/>
          <p:cNvSpPr txBox="1"/>
          <p:nvPr/>
        </p:nvSpPr>
        <p:spPr>
          <a:xfrm>
            <a:off x="10741056" y="23717568"/>
            <a:ext cx="89646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Figure 4: Fungal diversity (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Nb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OTUs) for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) </a:t>
            </a:r>
            <a:r>
              <a:rPr lang="en-GB" sz="2800" b="0" u="sng" dirty="0" err="1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plowing</a:t>
            </a:r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 versus minimum tillage (n=8) and ii) with the depth factor (n=4)</a:t>
            </a:r>
          </a:p>
        </p:txBody>
      </p:sp>
      <p:sp>
        <p:nvSpPr>
          <p:cNvPr id="2516" name="ZoneTexte 2515"/>
          <p:cNvSpPr txBox="1"/>
          <p:nvPr/>
        </p:nvSpPr>
        <p:spPr>
          <a:xfrm>
            <a:off x="10822995" y="25103547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i)</a:t>
            </a:r>
          </a:p>
        </p:txBody>
      </p:sp>
      <p:sp>
        <p:nvSpPr>
          <p:cNvPr id="2517" name="ZoneTexte 2516"/>
          <p:cNvSpPr txBox="1"/>
          <p:nvPr/>
        </p:nvSpPr>
        <p:spPr>
          <a:xfrm>
            <a:off x="10822995" y="29053481"/>
            <a:ext cx="653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b="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ii)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570" y="25358962"/>
            <a:ext cx="4712468" cy="416450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293" y="29757189"/>
            <a:ext cx="7733061" cy="3697317"/>
          </a:xfrm>
          <a:prstGeom prst="rect">
            <a:avLst/>
          </a:prstGeom>
        </p:spPr>
      </p:pic>
      <p:sp>
        <p:nvSpPr>
          <p:cNvPr id="2518" name="ZoneTexte 2517"/>
          <p:cNvSpPr txBox="1"/>
          <p:nvPr/>
        </p:nvSpPr>
        <p:spPr>
          <a:xfrm>
            <a:off x="20276698" y="31341366"/>
            <a:ext cx="90632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b="0" u="sng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=&gt; red and green lines represent negative and positive interactions, respectively.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044" y="25202692"/>
            <a:ext cx="4727015" cy="4174693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12" y="29576701"/>
            <a:ext cx="8483632" cy="3877807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9362" y="26137465"/>
            <a:ext cx="9297746" cy="4869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8573</TotalTime>
  <Words>548</Words>
  <Application>Microsoft Office PowerPoint</Application>
  <PresentationFormat>Personnalisé</PresentationFormat>
  <Paragraphs>44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 Durenne</dc:creator>
  <cp:lastModifiedBy>Bastien Durenne</cp:lastModifiedBy>
  <cp:revision>417</cp:revision>
  <cp:lastPrinted>2019-12-18T09:38:21Z</cp:lastPrinted>
  <dcterms:created xsi:type="dcterms:W3CDTF">2003-10-30T15:28:50Z</dcterms:created>
  <dcterms:modified xsi:type="dcterms:W3CDTF">2020-01-17T09:50:21Z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cription0">
    <vt:lpwstr>Modèle présentation poster (Affiche A0) - 2010</vt:lpwstr>
  </property>
</Properties>
</file>