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9926638" cy="143557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1830537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661075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5491612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7322149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9152687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10983224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12813762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14644299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ël MATHOT" initials="M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91B70F"/>
    <a:srgbClr val="2A7036"/>
    <a:srgbClr val="99CCFF"/>
    <a:srgbClr val="FF99CC"/>
    <a:srgbClr val="FF6699"/>
    <a:srgbClr val="FF33CC"/>
    <a:srgbClr val="6699FF"/>
    <a:srgbClr val="FF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8" autoAdjust="0"/>
    <p:restoredTop sz="97751" autoAdjust="0"/>
  </p:normalViewPr>
  <p:slideViewPr>
    <p:cSldViewPr>
      <p:cViewPr>
        <p:scale>
          <a:sx n="40" d="100"/>
          <a:sy n="40" d="100"/>
        </p:scale>
        <p:origin x="-720" y="2640"/>
      </p:cViewPr>
      <p:guideLst>
        <p:guide orient="horz" pos="8091"/>
        <p:guide pos="82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452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4300307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31" tIns="66366" rIns="132731" bIns="66366" numCol="1" anchor="t" anchorCtr="0" compatLnSpc="1">
            <a:prstTxWarp prst="textNoShape">
              <a:avLst/>
            </a:prstTxWarp>
          </a:bodyPr>
          <a:lstStyle>
            <a:lvl1pPr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332" y="3"/>
            <a:ext cx="4300306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31" tIns="66366" rIns="132731" bIns="66366" numCol="1" anchor="t" anchorCtr="0" compatLnSpc="1">
            <a:prstTxWarp prst="textNoShape">
              <a:avLst/>
            </a:prstTxWarp>
          </a:bodyPr>
          <a:lstStyle>
            <a:lvl1pPr algn="r"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13637171"/>
            <a:ext cx="4300307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31" tIns="66366" rIns="132731" bIns="66366" numCol="1" anchor="b" anchorCtr="0" compatLnSpc="1">
            <a:prstTxWarp prst="textNoShape">
              <a:avLst/>
            </a:prstTxWarp>
          </a:bodyPr>
          <a:lstStyle>
            <a:lvl1pPr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332" y="13637171"/>
            <a:ext cx="4300306" cy="7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731" tIns="66366" rIns="132731" bIns="66366" numCol="1" anchor="b" anchorCtr="0" compatLnSpc="1">
            <a:prstTxWarp prst="textNoShape">
              <a:avLst/>
            </a:prstTxWarp>
          </a:bodyPr>
          <a:lstStyle>
            <a:lvl1pPr algn="r">
              <a:defRPr sz="1700" b="0">
                <a:latin typeface="Times New Roman" charset="0"/>
              </a:defRPr>
            </a:lvl1pPr>
          </a:lstStyle>
          <a:p>
            <a:pPr>
              <a:defRPr/>
            </a:pPr>
            <a:fld id="{5D4855F2-8D50-44D6-88EA-321A8B9484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90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31" tIns="66366" rIns="132731" bIns="66366" rtlCol="0"/>
          <a:lstStyle>
            <a:lvl1pPr algn="l">
              <a:defRPr sz="17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31" tIns="66366" rIns="132731" bIns="66366" rtlCol="0"/>
          <a:lstStyle>
            <a:lvl1pPr algn="r">
              <a:defRPr sz="1700"/>
            </a:lvl1pPr>
          </a:lstStyle>
          <a:p>
            <a:fld id="{13B224C5-B7CA-4DC4-B7BC-B7C8EEE0C8CA}" type="datetimeFigureOut">
              <a:rPr lang="fr-BE" smtClean="0"/>
              <a:t>11/02/2020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59113" y="1076325"/>
            <a:ext cx="3808412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31" tIns="66366" rIns="132731" bIns="66366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2202" y="6818591"/>
            <a:ext cx="7942238" cy="6460437"/>
          </a:xfrm>
          <a:prstGeom prst="rect">
            <a:avLst/>
          </a:prstGeom>
        </p:spPr>
        <p:txBody>
          <a:bodyPr vert="horz" lIns="132731" tIns="66366" rIns="132731" bIns="66366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3634881"/>
            <a:ext cx="4302625" cy="718591"/>
          </a:xfrm>
          <a:prstGeom prst="rect">
            <a:avLst/>
          </a:prstGeom>
        </p:spPr>
        <p:txBody>
          <a:bodyPr vert="horz" lIns="132731" tIns="66366" rIns="132731" bIns="66366" rtlCol="0" anchor="b"/>
          <a:lstStyle>
            <a:lvl1pPr algn="l">
              <a:defRPr sz="17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1697" y="13634881"/>
            <a:ext cx="4302625" cy="718591"/>
          </a:xfrm>
          <a:prstGeom prst="rect">
            <a:avLst/>
          </a:prstGeom>
        </p:spPr>
        <p:txBody>
          <a:bodyPr vert="horz" lIns="132731" tIns="66366" rIns="132731" bIns="66366" rtlCol="0" anchor="b"/>
          <a:lstStyle>
            <a:lvl1pPr algn="r">
              <a:defRPr sz="1700"/>
            </a:lvl1pPr>
          </a:lstStyle>
          <a:p>
            <a:fld id="{CC0088E6-1DC1-4918-9025-7CF968105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95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088E6-1DC1-4918-9025-7CF968105491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804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9775" y="11369428"/>
            <a:ext cx="23344124" cy="784865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19551" y="20743323"/>
            <a:ext cx="19224572" cy="9354832"/>
          </a:xfrm>
        </p:spPr>
        <p:txBody>
          <a:bodyPr/>
          <a:lstStyle>
            <a:lvl1pPr marL="0" indent="0" algn="ctr">
              <a:buNone/>
              <a:defRPr/>
            </a:lvl1pPr>
            <a:lvl2pPr marL="1830537" indent="0" algn="ctr">
              <a:buNone/>
              <a:defRPr/>
            </a:lvl2pPr>
            <a:lvl3pPr marL="3661075" indent="0" algn="ctr">
              <a:buNone/>
              <a:defRPr/>
            </a:lvl3pPr>
            <a:lvl4pPr marL="5491612" indent="0" algn="ctr">
              <a:buNone/>
              <a:defRPr/>
            </a:lvl4pPr>
            <a:lvl5pPr marL="7322149" indent="0" algn="ctr">
              <a:buNone/>
              <a:defRPr/>
            </a:lvl5pPr>
            <a:lvl6pPr marL="9152687" indent="0" algn="ctr">
              <a:buNone/>
              <a:defRPr/>
            </a:lvl6pPr>
            <a:lvl7pPr marL="10983224" indent="0" algn="ctr">
              <a:buNone/>
              <a:defRPr/>
            </a:lvl7pPr>
            <a:lvl8pPr marL="12813762" indent="0" algn="ctr">
              <a:buNone/>
              <a:defRPr/>
            </a:lvl8pPr>
            <a:lvl9pPr marL="14644299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104E-4133-42E3-A489-D22B89863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17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04D01-F980-4308-806D-BF18818C3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544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852" y="23520541"/>
            <a:ext cx="23344124" cy="72703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67852" y="15513008"/>
            <a:ext cx="23344124" cy="8007533"/>
          </a:xfrm>
        </p:spPr>
        <p:txBody>
          <a:bodyPr anchor="b"/>
          <a:lstStyle>
            <a:lvl1pPr marL="0" indent="0">
              <a:buNone/>
              <a:defRPr sz="8000"/>
            </a:lvl1pPr>
            <a:lvl2pPr marL="1830537" indent="0">
              <a:buNone/>
              <a:defRPr sz="7200"/>
            </a:lvl2pPr>
            <a:lvl3pPr marL="3661075" indent="0">
              <a:buNone/>
              <a:defRPr sz="6400"/>
            </a:lvl3pPr>
            <a:lvl4pPr marL="5491612" indent="0">
              <a:buNone/>
              <a:defRPr sz="5600"/>
            </a:lvl4pPr>
            <a:lvl5pPr marL="7322149" indent="0">
              <a:buNone/>
              <a:defRPr sz="5600"/>
            </a:lvl5pPr>
            <a:lvl6pPr marL="9152687" indent="0">
              <a:buNone/>
              <a:defRPr sz="5600"/>
            </a:lvl6pPr>
            <a:lvl7pPr marL="10983224" indent="0">
              <a:buNone/>
              <a:defRPr sz="5600"/>
            </a:lvl7pPr>
            <a:lvl8pPr marL="12813762" indent="0">
              <a:buNone/>
              <a:defRPr sz="5600"/>
            </a:lvl8pPr>
            <a:lvl9pPr marL="14644299" indent="0">
              <a:buNone/>
              <a:defRPr sz="5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CD158C-D2AF-4BDC-842E-842F1C5CB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59776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36989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9333-838C-424C-ADC0-163061DBF9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468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68050"/>
            <a:ext cx="24717307" cy="610097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3184" y="8191837"/>
            <a:ext cx="12136149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3184" y="11610927"/>
            <a:ext cx="12136149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954348" y="8191837"/>
            <a:ext cx="12136145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954348" y="11610927"/>
            <a:ext cx="12136145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0679-CFCC-4A68-898F-DF4806B41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7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00F02-EDD3-4077-B5FB-D282E9EB2D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94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6EAEC-4CD3-4009-ACA4-CABE86A35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556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55340"/>
            <a:ext cx="9033771" cy="620266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37536" y="1455339"/>
            <a:ext cx="15352955" cy="31242089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73184" y="7658000"/>
            <a:ext cx="9033771" cy="25039428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BF178-02B9-44CB-AAAF-2B31F76583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1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4662" y="25624105"/>
            <a:ext cx="16478205" cy="3025068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384662" y="3272922"/>
            <a:ext cx="16478205" cy="21963519"/>
          </a:xfrm>
        </p:spPr>
        <p:txBody>
          <a:bodyPr lIns="366107" tIns="183054" rIns="366107" bIns="183054"/>
          <a:lstStyle>
            <a:lvl1pPr marL="0" indent="0">
              <a:buNone/>
              <a:defRPr sz="12800"/>
            </a:lvl1pPr>
            <a:lvl2pPr marL="1830537" indent="0">
              <a:buNone/>
              <a:defRPr sz="11200"/>
            </a:lvl2pPr>
            <a:lvl3pPr marL="3661075" indent="0">
              <a:buNone/>
              <a:defRPr sz="9600"/>
            </a:lvl3pPr>
            <a:lvl4pPr marL="5491612" indent="0">
              <a:buNone/>
              <a:defRPr sz="8000"/>
            </a:lvl4pPr>
            <a:lvl5pPr marL="7322149" indent="0">
              <a:buNone/>
              <a:defRPr sz="8000"/>
            </a:lvl5pPr>
            <a:lvl6pPr marL="9152687" indent="0">
              <a:buNone/>
              <a:defRPr sz="8000"/>
            </a:lvl6pPr>
            <a:lvl7pPr marL="10983224" indent="0">
              <a:buNone/>
              <a:defRPr sz="8000"/>
            </a:lvl7pPr>
            <a:lvl8pPr marL="12813762" indent="0">
              <a:buNone/>
              <a:defRPr sz="8000"/>
            </a:lvl8pPr>
            <a:lvl9pPr marL="14644299" indent="0">
              <a:buNone/>
              <a:defRPr sz="8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4662" y="28649173"/>
            <a:ext cx="16478205" cy="4296105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CFE8D-EFE3-4F64-85AD-95AF90819A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73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DDF3-3328-4F43-8CA9-3CC44C3AC5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75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67870" y="3253854"/>
            <a:ext cx="5836031" cy="2928469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059778" y="3253854"/>
            <a:ext cx="16897789" cy="2928469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0E269-A383-4368-9EFF-79AB321525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7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572" y="3806760"/>
            <a:ext cx="25740836" cy="713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572" y="12367192"/>
            <a:ext cx="25740836" cy="256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69571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>
              <a:defRPr sz="6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384" y="39001773"/>
            <a:ext cx="9593212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ctr">
              <a:defRPr sz="6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579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r">
              <a:defRPr sz="6400" b="0"/>
            </a:lvl1pPr>
          </a:lstStyle>
          <a:p>
            <a:fld id="{C192B5E6-FBF0-467C-A5F5-16B868D3D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2pPr>
      <a:lvl3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3pPr>
      <a:lvl4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4pPr>
      <a:lvl5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5pPr>
      <a:lvl6pPr marL="1830537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6pPr>
      <a:lvl7pPr marL="3661075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7pPr>
      <a:lvl8pPr marL="5491612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8pPr>
      <a:lvl9pPr marL="7322149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9pPr>
    </p:titleStyle>
    <p:bodyStyle>
      <a:lvl1pPr marL="1563584" indent="-1563584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4800">
          <a:solidFill>
            <a:schemeClr val="tx1"/>
          </a:solidFill>
          <a:latin typeface="+mn-lt"/>
          <a:ea typeface="+mn-ea"/>
          <a:cs typeface="+mn-cs"/>
        </a:defRPr>
      </a:lvl1pPr>
      <a:lvl2pPr marL="3394121" indent="-13029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8305" indent="-1042389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309437" indent="-10423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4216" indent="-1042389" algn="l" defTabSz="417591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10067955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6pPr>
      <a:lvl7pPr marL="11898493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7pPr>
      <a:lvl8pPr marL="13729030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8pPr>
      <a:lvl9pPr marL="15559568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3053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61075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9161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2214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5268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83224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1376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4429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8"/>
          <a:stretch/>
        </p:blipFill>
        <p:spPr bwMode="auto">
          <a:xfrm>
            <a:off x="1485434" y="25004662"/>
            <a:ext cx="9262065" cy="685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134"/>
          <p:cNvSpPr>
            <a:spLocks noChangeArrowheads="1"/>
          </p:cNvSpPr>
          <p:nvPr/>
        </p:nvSpPr>
        <p:spPr bwMode="auto">
          <a:xfrm>
            <a:off x="1038556" y="305918"/>
            <a:ext cx="28274342" cy="257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12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4841" tIns="57418" rIns="114841" bIns="57418">
            <a:spAutoFit/>
          </a:bodyPr>
          <a:lstStyle>
            <a:lvl1pPr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hu-HU" sz="8000" dirty="0" smtClean="0">
                <a:solidFill>
                  <a:srgbClr val="009A44"/>
                </a:solidFill>
                <a:latin typeface="Calibri" pitchFamily="34" charset="0"/>
              </a:rPr>
              <a:t>P</a:t>
            </a:r>
            <a:r>
              <a:rPr lang="fr-BE" sz="8000" dirty="0" smtClean="0">
                <a:solidFill>
                  <a:srgbClr val="009A44"/>
                </a:solidFill>
                <a:latin typeface="Calibri" pitchFamily="34" charset="0"/>
              </a:rPr>
              <a:t>rincipe général de la spectroscopie proche-infrarouge </a:t>
            </a:r>
          </a:p>
          <a:p>
            <a:pPr algn="ctr" eaLnBrk="1" hangingPunct="1"/>
            <a:r>
              <a:rPr lang="fr-BE" sz="8000" dirty="0" smtClean="0">
                <a:solidFill>
                  <a:srgbClr val="009A44"/>
                </a:solidFill>
                <a:latin typeface="Calibri" pitchFamily="34" charset="0"/>
              </a:rPr>
              <a:t>(NIRS = Near </a:t>
            </a:r>
            <a:r>
              <a:rPr lang="fr-BE" sz="8000" dirty="0" err="1" smtClean="0">
                <a:solidFill>
                  <a:srgbClr val="009A44"/>
                </a:solidFill>
                <a:latin typeface="Calibri" pitchFamily="34" charset="0"/>
              </a:rPr>
              <a:t>InfraRed</a:t>
            </a:r>
            <a:r>
              <a:rPr lang="fr-BE" sz="8000" dirty="0" smtClean="0">
                <a:solidFill>
                  <a:srgbClr val="009A44"/>
                </a:solidFill>
                <a:latin typeface="Calibri" pitchFamily="34" charset="0"/>
              </a:rPr>
              <a:t> </a:t>
            </a:r>
            <a:r>
              <a:rPr lang="fr-BE" sz="8000" dirty="0" err="1" smtClean="0">
                <a:solidFill>
                  <a:srgbClr val="009A44"/>
                </a:solidFill>
                <a:latin typeface="Calibri" pitchFamily="34" charset="0"/>
              </a:rPr>
              <a:t>Spectroscopy</a:t>
            </a:r>
            <a:r>
              <a:rPr lang="fr-BE" sz="8000" dirty="0" smtClean="0">
                <a:solidFill>
                  <a:srgbClr val="009A44"/>
                </a:solidFill>
                <a:latin typeface="Calibri" pitchFamily="34" charset="0"/>
              </a:rPr>
              <a:t>)</a:t>
            </a:r>
            <a:endParaRPr lang="fr-BE" sz="8000" dirty="0">
              <a:solidFill>
                <a:srgbClr val="009A44"/>
              </a:solidFill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-1" y="38613892"/>
            <a:ext cx="30279976" cy="41767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147099" y="38902206"/>
            <a:ext cx="2268252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Wallon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Recherches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Agronomiques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–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Unité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qualité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altLang="fr-FR" sz="5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produits</a:t>
            </a:r>
            <a:r>
              <a:rPr lang="en-US" altLang="fr-FR" sz="5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altLang="fr-FR" sz="3000" dirty="0">
              <a:solidFill>
                <a:srgbClr val="009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3600" dirty="0">
                <a:solidFill>
                  <a:srgbClr val="000000"/>
                </a:solidFill>
                <a:latin typeface="Arial" charset="0"/>
              </a:rPr>
              <a:t>Répondre aux questions d’aujourd’hui et relever les défis de demain</a:t>
            </a:r>
            <a:endParaRPr lang="fr-BE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4800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4800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  <a:endParaRPr lang="fr-FR" altLang="fr-FR" sz="48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708" y="38477134"/>
            <a:ext cx="7354800" cy="4210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163275" y="29973214"/>
                <a:ext cx="7096392" cy="965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4000" dirty="0" smtClean="0"/>
                  <a:t>Reflectance </a:t>
                </a:r>
                <a14:m>
                  <m:oMath xmlns:m="http://schemas.openxmlformats.org/officeDocument/2006/math">
                    <m:r>
                      <a:rPr lang="fr-BE" sz="40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BE" sz="4000" b="0" i="1" smtClean="0">
                            <a:latin typeface="Cambria Math"/>
                          </a:rPr>
                          <m:t>𝐼</m:t>
                        </m:r>
                        <m:r>
                          <a:rPr lang="fr-BE" sz="4000" b="0" i="1" baseline="-25000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fr-BE" sz="4000" b="0" i="1" smtClean="0">
                            <a:latin typeface="Cambria Math"/>
                          </a:rPr>
                          <m:t>𝐼</m:t>
                        </m:r>
                        <m:r>
                          <a:rPr lang="fr-BE" sz="4000" b="0" i="1" baseline="-25000" smtClean="0">
                            <a:latin typeface="Cambria Math"/>
                          </a:rPr>
                          <m:t>0</m:t>
                        </m:r>
                      </m:den>
                    </m:f>
                  </m:oMath>
                </a14:m>
                <a:endParaRPr lang="fr-BE" sz="4000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275" y="29973214"/>
                <a:ext cx="7096392" cy="965714"/>
              </a:xfrm>
              <a:prstGeom prst="rect">
                <a:avLst/>
              </a:prstGeom>
              <a:blipFill rotWithShape="1">
                <a:blip r:embed="rId5"/>
                <a:stretch>
                  <a:fillRect l="-3093" b="-12658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9008738" y="31413374"/>
            <a:ext cx="13464964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6000" dirty="0"/>
              <a:t>Absorbance = log (1/R</a:t>
            </a:r>
            <a:r>
              <a:rPr lang="fr-BE" sz="6000" dirty="0" smtClean="0"/>
              <a:t>) ou log (1/T)</a:t>
            </a:r>
            <a:endParaRPr lang="fr-BE" sz="60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56" y="16679975"/>
            <a:ext cx="8292959" cy="594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582049" y="15276031"/>
            <a:ext cx="1118167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6000" dirty="0" smtClean="0"/>
              <a:t>Les ondes électromagnétiques</a:t>
            </a:r>
            <a:endParaRPr lang="fr-BE" sz="6000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6" b="3857"/>
          <a:stretch/>
        </p:blipFill>
        <p:spPr bwMode="auto">
          <a:xfrm>
            <a:off x="17336574" y="33260593"/>
            <a:ext cx="8388590" cy="476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19824761" y="38050695"/>
            <a:ext cx="4160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Longueur d’onde (nm)</a:t>
            </a:r>
            <a:endParaRPr lang="fr-BE" sz="2000" dirty="0"/>
          </a:p>
        </p:txBody>
      </p:sp>
      <p:sp>
        <p:nvSpPr>
          <p:cNvPr id="19" name="ZoneTexte 18"/>
          <p:cNvSpPr txBox="1"/>
          <p:nvPr/>
        </p:nvSpPr>
        <p:spPr>
          <a:xfrm>
            <a:off x="16564242" y="32637510"/>
            <a:ext cx="119692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500" dirty="0" smtClean="0">
                <a:solidFill>
                  <a:srgbClr val="C8102E"/>
                </a:solidFill>
              </a:rPr>
              <a:t>Spectres proche-infrarouge d’échantillons avec des concentrations extrêmes</a:t>
            </a:r>
            <a:endParaRPr lang="fr-BE" sz="2500" dirty="0">
              <a:solidFill>
                <a:srgbClr val="C8102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2"/>
          <a:stretch/>
        </p:blipFill>
        <p:spPr bwMode="auto">
          <a:xfrm>
            <a:off x="16014465" y="16753913"/>
            <a:ext cx="11222866" cy="635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1705541" y="2839124"/>
            <a:ext cx="623364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6000" dirty="0" smtClean="0"/>
              <a:t>Un peu d’histoire</a:t>
            </a:r>
            <a:endParaRPr lang="fr-BE" sz="6000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5952" y="27380926"/>
            <a:ext cx="4942691" cy="1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3147" y="27092894"/>
            <a:ext cx="6742126" cy="158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16215863" y="25929461"/>
            <a:ext cx="14815312" cy="5081475"/>
            <a:chOff x="3602209" y="15111549"/>
            <a:chExt cx="29113180" cy="8690275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88906" y="15111549"/>
              <a:ext cx="2695575" cy="6048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29763060" y="17716973"/>
              <a:ext cx="2952329" cy="1528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5000" dirty="0" smtClean="0"/>
                <a:t>I</a:t>
              </a:r>
              <a:r>
                <a:rPr lang="fr-BE" sz="5000" baseline="-25000" dirty="0" smtClean="0"/>
                <a:t>t</a:t>
              </a:r>
              <a:endParaRPr lang="fr-BE" sz="5000" baseline="-25000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602209" y="17593826"/>
              <a:ext cx="2952331" cy="1528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5000" dirty="0" smtClean="0"/>
                <a:t>I</a:t>
              </a:r>
              <a:r>
                <a:rPr lang="fr-BE" sz="5000" baseline="-25000" dirty="0" smtClean="0"/>
                <a:t>o</a:t>
              </a:r>
              <a:endParaRPr lang="fr-BE" sz="5000" baseline="-25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/>
                <p:cNvSpPr txBox="1"/>
                <p:nvPr/>
              </p:nvSpPr>
              <p:spPr>
                <a:xfrm>
                  <a:off x="14364627" y="22150272"/>
                  <a:ext cx="9483176" cy="1651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4000" dirty="0" smtClean="0"/>
                    <a:t>Transmittance </a:t>
                  </a:r>
                  <a14:m>
                    <m:oMath xmlns:m="http://schemas.openxmlformats.org/officeDocument/2006/math">
                      <m:r>
                        <a:rPr lang="fr-BE" sz="40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BE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BE" sz="4000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fr-BE" sz="4000" b="0" i="1" baseline="-25000" smtClean="0"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fr-BE" sz="4000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fr-BE" sz="4000" b="0" i="1" baseline="-25000" smtClean="0">
                              <a:latin typeface="Cambria Math"/>
                            </a:rPr>
                            <m:t>0</m:t>
                          </m:r>
                        </m:den>
                      </m:f>
                    </m:oMath>
                  </a14:m>
                  <a:endParaRPr lang="fr-BE" sz="4000" dirty="0"/>
                </a:p>
              </p:txBody>
            </p:sp>
          </mc:Choice>
          <mc:Fallback xmlns="">
            <p:sp>
              <p:nvSpPr>
                <p:cNvPr id="29" name="ZoneTexte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64627" y="22150272"/>
                  <a:ext cx="9483176" cy="165155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l="-4551" b="-12658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465" y="27452934"/>
            <a:ext cx="694563" cy="91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ZoneTexte 34"/>
          <p:cNvSpPr txBox="1"/>
          <p:nvPr/>
        </p:nvSpPr>
        <p:spPr>
          <a:xfrm>
            <a:off x="1602482" y="23340927"/>
            <a:ext cx="1022513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6000" dirty="0" smtClean="0"/>
              <a:t>2 principaux modes de mesure </a:t>
            </a:r>
            <a:endParaRPr lang="fr-BE" sz="6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2073089" y="24582804"/>
            <a:ext cx="43642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5000" dirty="0" smtClean="0">
                <a:solidFill>
                  <a:srgbClr val="FF0000"/>
                </a:solidFill>
              </a:rPr>
              <a:t>Transmission</a:t>
            </a:r>
            <a:endParaRPr lang="fr-BE" sz="5000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541" y="4187504"/>
            <a:ext cx="26613131" cy="10520014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5594427" y="24574936"/>
            <a:ext cx="31053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5000" dirty="0" smtClean="0">
                <a:solidFill>
                  <a:srgbClr val="FF0000"/>
                </a:solidFill>
              </a:rPr>
              <a:t>Réflexion</a:t>
            </a:r>
            <a:endParaRPr lang="fr-BE" sz="5000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8308339" y="23020376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780 nm  		    500 nm   		380 nm</a:t>
            </a:r>
            <a:endParaRPr lang="fr-BE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39" y="32876037"/>
            <a:ext cx="13795585" cy="516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6003</TotalTime>
  <Words>91</Words>
  <Application>Microsoft Office PowerPoint</Application>
  <PresentationFormat>Personnalisé</PresentationFormat>
  <Paragraphs>20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brunelli</dc:creator>
  <cp:lastModifiedBy>Lisa PLASMAN</cp:lastModifiedBy>
  <cp:revision>265</cp:revision>
  <cp:lastPrinted>2019-10-01T08:02:10Z</cp:lastPrinted>
  <dcterms:created xsi:type="dcterms:W3CDTF">2003-10-30T15:28:50Z</dcterms:created>
  <dcterms:modified xsi:type="dcterms:W3CDTF">2020-02-11T08:01:47Z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cription0">
    <vt:lpwstr>Modèle présentation poster (Affiche A0) - 2010</vt:lpwstr>
  </property>
</Properties>
</file>