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 id="2147483682" r:id="rId2"/>
    <p:sldMasterId id="2147483683" r:id="rId3"/>
  </p:sldMasterIdLst>
  <p:notesMasterIdLst>
    <p:notesMasterId r:id="rId27"/>
  </p:notesMasterIdLst>
  <p:sldIdLst>
    <p:sldId id="256" r:id="rId4"/>
    <p:sldId id="257" r:id="rId5"/>
    <p:sldId id="258" r:id="rId6"/>
    <p:sldId id="259" r:id="rId7"/>
    <p:sldId id="260" r:id="rId8"/>
    <p:sldId id="261" r:id="rId9"/>
    <p:sldId id="262" r:id="rId10"/>
    <p:sldId id="263" r:id="rId11"/>
    <p:sldId id="264" r:id="rId12"/>
    <p:sldId id="265" r:id="rId13"/>
    <p:sldId id="267" r:id="rId14"/>
    <p:sldId id="268" r:id="rId15"/>
    <p:sldId id="278" r:id="rId16"/>
    <p:sldId id="270" r:id="rId17"/>
    <p:sldId id="269" r:id="rId18"/>
    <p:sldId id="271" r:id="rId19"/>
    <p:sldId id="274" r:id="rId20"/>
    <p:sldId id="276" r:id="rId21"/>
    <p:sldId id="277" r:id="rId22"/>
    <p:sldId id="275" r:id="rId23"/>
    <p:sldId id="279" r:id="rId24"/>
    <p:sldId id="280" r:id="rId25"/>
    <p:sldId id="273" r:id="rId26"/>
  </p:sldIdLst>
  <p:sldSz cx="9144000" cy="5143500" type="screen16x9"/>
  <p:notesSz cx="6858000" cy="9144000"/>
  <p:embeddedFontLst>
    <p:embeddedFont>
      <p:font typeface="Verdana" panose="020B0604030504040204" pitchFamily="3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Helvetica Neue" panose="020B0604020202020204" charset="0"/>
      <p:regular r:id="rId36"/>
      <p:bold r:id="rId37"/>
      <p:italic r:id="rId38"/>
      <p:boldItalic r:id="rId39"/>
    </p:embeddedFont>
    <p:embeddedFont>
      <p:font typeface="Carme" panose="020B0604020202020204" charset="0"/>
      <p:regular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523"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2.fntdata"/><Relationship Id="rId21" Type="http://schemas.openxmlformats.org/officeDocument/2006/relationships/slide" Target="slides/slide18.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oleObject" Target="file:///D:\Projects\Bulletin%20Agrom&#233;t&#233;o\questionnaire\results-survey67923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numRef>
              <c:f>'[results-survey679231.xls]Feuil3'!$B$4:$B$7</c:f>
              <c:numCache>
                <c:formatCode>General</c:formatCode>
                <c:ptCount val="4"/>
                <c:pt idx="0">
                  <c:v>7</c:v>
                </c:pt>
                <c:pt idx="1">
                  <c:v>8</c:v>
                </c:pt>
                <c:pt idx="2">
                  <c:v>9</c:v>
                </c:pt>
                <c:pt idx="3">
                  <c:v>10</c:v>
                </c:pt>
              </c:numCache>
            </c:numRef>
          </c:cat>
          <c:val>
            <c:numRef>
              <c:f>'[results-survey679231.xls]Feuil3'!$C$4:$C$7</c:f>
              <c:numCache>
                <c:formatCode>General</c:formatCode>
                <c:ptCount val="4"/>
                <c:pt idx="0">
                  <c:v>1</c:v>
                </c:pt>
                <c:pt idx="1">
                  <c:v>12</c:v>
                </c:pt>
                <c:pt idx="2">
                  <c:v>8</c:v>
                </c:pt>
                <c:pt idx="3">
                  <c:v>1</c:v>
                </c:pt>
              </c:numCache>
            </c:numRef>
          </c:val>
          <c:extLst>
            <c:ext xmlns:c16="http://schemas.microsoft.com/office/drawing/2014/chart" uri="{C3380CC4-5D6E-409C-BE32-E72D297353CC}">
              <c16:uniqueId val="{00000000-FCDB-40FD-8792-01972FD34CA8}"/>
            </c:ext>
          </c:extLst>
        </c:ser>
        <c:dLbls>
          <c:showLegendKey val="0"/>
          <c:showVal val="0"/>
          <c:showCatName val="0"/>
          <c:showSerName val="0"/>
          <c:showPercent val="0"/>
          <c:showBubbleSize val="0"/>
        </c:dLbls>
        <c:gapWidth val="72"/>
        <c:axId val="94970624"/>
        <c:axId val="94972928"/>
      </c:barChart>
      <c:catAx>
        <c:axId val="94970624"/>
        <c:scaling>
          <c:orientation val="minMax"/>
        </c:scaling>
        <c:delete val="0"/>
        <c:axPos val="b"/>
        <c:title>
          <c:tx>
            <c:rich>
              <a:bodyPr/>
              <a:lstStyle/>
              <a:p>
                <a:pPr>
                  <a:defRPr/>
                </a:pPr>
                <a:r>
                  <a:rPr lang="fr-BE" sz="800" dirty="0"/>
                  <a:t>Grade</a:t>
                </a:r>
              </a:p>
            </c:rich>
          </c:tx>
          <c:overlay val="0"/>
        </c:title>
        <c:numFmt formatCode="General" sourceLinked="1"/>
        <c:majorTickMark val="out"/>
        <c:minorTickMark val="none"/>
        <c:tickLblPos val="nextTo"/>
        <c:crossAx val="94972928"/>
        <c:crosses val="autoZero"/>
        <c:auto val="1"/>
        <c:lblAlgn val="ctr"/>
        <c:lblOffset val="100"/>
        <c:noMultiLvlLbl val="0"/>
      </c:catAx>
      <c:valAx>
        <c:axId val="94972928"/>
        <c:scaling>
          <c:orientation val="minMax"/>
        </c:scaling>
        <c:delete val="0"/>
        <c:axPos val="l"/>
        <c:majorGridlines/>
        <c:title>
          <c:tx>
            <c:rich>
              <a:bodyPr rot="-5400000" vert="horz"/>
              <a:lstStyle/>
              <a:p>
                <a:pPr>
                  <a:defRPr/>
                </a:pPr>
                <a:r>
                  <a:rPr lang="fr-BE" sz="800" dirty="0"/>
                  <a:t>Nb of observations</a:t>
                </a:r>
              </a:p>
            </c:rich>
          </c:tx>
          <c:overlay val="0"/>
        </c:title>
        <c:numFmt formatCode="General" sourceLinked="1"/>
        <c:majorTickMark val="out"/>
        <c:minorTickMark val="none"/>
        <c:tickLblPos val="nextTo"/>
        <c:crossAx val="94970624"/>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881278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50e158a6a9_2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8" name="Google Shape;238;g50e158a6a9_2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50e158a6a9_6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100"/>
              <a:buNone/>
            </a:pPr>
            <a:endParaRPr/>
          </a:p>
        </p:txBody>
      </p:sp>
      <p:sp>
        <p:nvSpPr>
          <p:cNvPr id="247" name="Google Shape;247;g50e158a6a9_6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50e158a6a9_6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100"/>
              <a:buNone/>
            </a:pPr>
            <a:endParaRPr/>
          </a:p>
        </p:txBody>
      </p:sp>
      <p:sp>
        <p:nvSpPr>
          <p:cNvPr id="247" name="Google Shape;247;g50e158a6a9_6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50e158a6a9_6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100"/>
              <a:buNone/>
            </a:pPr>
            <a:endParaRPr/>
          </a:p>
        </p:txBody>
      </p:sp>
      <p:sp>
        <p:nvSpPr>
          <p:cNvPr id="247" name="Google Shape;247;g50e158a6a9_6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50e158a6a9_6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100"/>
              <a:buNone/>
            </a:pPr>
            <a:endParaRPr/>
          </a:p>
        </p:txBody>
      </p:sp>
      <p:sp>
        <p:nvSpPr>
          <p:cNvPr id="247" name="Google Shape;247;g50e158a6a9_6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50e158a6a9_6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100"/>
              <a:buNone/>
            </a:pPr>
            <a:endParaRPr/>
          </a:p>
        </p:txBody>
      </p:sp>
      <p:sp>
        <p:nvSpPr>
          <p:cNvPr id="247" name="Google Shape;247;g50e158a6a9_6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899592" y="2303026"/>
            <a:ext cx="7772400" cy="4847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F7F7F"/>
              </a:buClr>
              <a:buSzPts val="3600"/>
              <a:buFont typeface="Arial"/>
              <a:buNone/>
              <a:defRPr sz="3600" b="1">
                <a:solidFill>
                  <a:srgbClr val="7F7F7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899592" y="2823474"/>
            <a:ext cx="6400800" cy="1314450"/>
          </a:xfrm>
          <a:prstGeom prst="rect">
            <a:avLst/>
          </a:prstGeom>
          <a:noFill/>
          <a:ln>
            <a:noFill/>
          </a:ln>
        </p:spPr>
        <p:txBody>
          <a:bodyPr spcFirstLastPara="1" wrap="square" lIns="91425" tIns="45700" rIns="91425" bIns="45700" anchor="t" anchorCtr="0">
            <a:noAutofit/>
          </a:bodyPr>
          <a:lstStyle>
            <a:lvl1pPr lvl="0" algn="l">
              <a:lnSpc>
                <a:spcPct val="100000"/>
              </a:lnSpc>
              <a:spcBef>
                <a:spcPts val="400"/>
              </a:spcBef>
              <a:spcAft>
                <a:spcPts val="0"/>
              </a:spcAft>
              <a:buClr>
                <a:schemeClr val="dk1"/>
              </a:buClr>
              <a:buSzPts val="2000"/>
              <a:buNone/>
              <a:defRPr sz="2000">
                <a:solidFill>
                  <a:schemeClr val="dk1"/>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59" name="Google Shape;59;p14"/>
          <p:cNvSpPr txBox="1">
            <a:spLocks noGrp="1"/>
          </p:cNvSpPr>
          <p:nvPr>
            <p:ph type="dt" idx="10"/>
          </p:nvPr>
        </p:nvSpPr>
        <p:spPr>
          <a:xfrm>
            <a:off x="926232" y="4767263"/>
            <a:ext cx="141352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404592"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7668344" y="4767263"/>
            <a:ext cx="10184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pic>
        <p:nvPicPr>
          <p:cNvPr id="62" name="Google Shape;62;p1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594799" y="310424"/>
            <a:ext cx="2467039" cy="1354321"/>
          </a:xfrm>
          <a:prstGeom prst="rect">
            <a:avLst/>
          </a:prstGeom>
          <a:noFill/>
          <a:ln>
            <a:noFill/>
          </a:ln>
        </p:spPr>
      </p:pic>
      <p:sp>
        <p:nvSpPr>
          <p:cNvPr id="63" name="Google Shape;63;p14"/>
          <p:cNvSpPr txBox="1"/>
          <p:nvPr/>
        </p:nvSpPr>
        <p:spPr>
          <a:xfrm>
            <a:off x="700278" y="1468878"/>
            <a:ext cx="3618300" cy="60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 sz="18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a:latin typeface="Helvetica Neue"/>
                <a:ea typeface="Helvetica Neue"/>
                <a:cs typeface="Helvetica Neue"/>
                <a:sym typeface="Helvetica Neue"/>
              </a:defRPr>
            </a:lvl1pPr>
            <a:lvl2pPr marL="914400" lvl="1" indent="-406400" algn="l">
              <a:lnSpc>
                <a:spcPct val="100000"/>
              </a:lnSpc>
              <a:spcBef>
                <a:spcPts val="560"/>
              </a:spcBef>
              <a:spcAft>
                <a:spcPts val="0"/>
              </a:spcAft>
              <a:buClr>
                <a:schemeClr val="dk1"/>
              </a:buClr>
              <a:buSzPts val="2800"/>
              <a:buChar char="–"/>
              <a:defRPr>
                <a:latin typeface="Helvetica Neue"/>
                <a:ea typeface="Helvetica Neue"/>
                <a:cs typeface="Helvetica Neue"/>
                <a:sym typeface="Helvetica Neue"/>
              </a:defRPr>
            </a:lvl2pPr>
            <a:lvl3pPr marL="1371600" lvl="2" indent="-381000" algn="l">
              <a:lnSpc>
                <a:spcPct val="100000"/>
              </a:lnSpc>
              <a:spcBef>
                <a:spcPts val="480"/>
              </a:spcBef>
              <a:spcAft>
                <a:spcPts val="0"/>
              </a:spcAft>
              <a:buClr>
                <a:schemeClr val="dk1"/>
              </a:buClr>
              <a:buSzPts val="2400"/>
              <a:buChar char="•"/>
              <a:defRPr>
                <a:latin typeface="Helvetica Neue"/>
                <a:ea typeface="Helvetica Neue"/>
                <a:cs typeface="Helvetica Neue"/>
                <a:sym typeface="Helvetica Neue"/>
              </a:defRPr>
            </a:lvl3pPr>
            <a:lvl4pPr marL="1828800" lvl="3" indent="-355600" algn="l">
              <a:lnSpc>
                <a:spcPct val="100000"/>
              </a:lnSpc>
              <a:spcBef>
                <a:spcPts val="400"/>
              </a:spcBef>
              <a:spcAft>
                <a:spcPts val="0"/>
              </a:spcAft>
              <a:buClr>
                <a:schemeClr val="dk1"/>
              </a:buClr>
              <a:buSzPts val="2000"/>
              <a:buChar char="–"/>
              <a:defRPr>
                <a:latin typeface="Helvetica Neue"/>
                <a:ea typeface="Helvetica Neue"/>
                <a:cs typeface="Helvetica Neue"/>
                <a:sym typeface="Helvetica Neue"/>
              </a:defRPr>
            </a:lvl4pPr>
            <a:lvl5pPr marL="2286000" lvl="4" indent="-355600" algn="l">
              <a:lnSpc>
                <a:spcPct val="100000"/>
              </a:lnSpc>
              <a:spcBef>
                <a:spcPts val="400"/>
              </a:spcBef>
              <a:spcAft>
                <a:spcPts val="0"/>
              </a:spcAft>
              <a:buClr>
                <a:schemeClr val="dk1"/>
              </a:buClr>
              <a:buSzPts val="2000"/>
              <a:buChar char="»"/>
              <a:defRPr>
                <a:latin typeface="Helvetica Neue"/>
                <a:ea typeface="Helvetica Neue"/>
                <a:cs typeface="Helvetica Neue"/>
                <a:sym typeface="Helvetica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6" name="Google Shape;66;p15"/>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67" name="Google Shape;67;p15"/>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68" name="Google Shape;68;p15"/>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69" name="Google Shape;69;p1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70" name="Google Shape;70;p15"/>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5"/>
          <p:cNvSpPr txBox="1">
            <a:spLocks noGrp="1"/>
          </p:cNvSpPr>
          <p:nvPr>
            <p:ph type="subTitle" idx="2"/>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6"/>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latin typeface="Helvetica Neue"/>
                <a:ea typeface="Helvetica Neue"/>
                <a:cs typeface="Helvetica Neue"/>
                <a:sym typeface="Helvetica Neue"/>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75" name="Google Shape;75;p16"/>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76" name="Google Shape;76;p16"/>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77" name="Google Shape;77;p16"/>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78" name="Google Shape;78;p1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ux contenus">
  <p:cSld name="Deux contenus">
    <p:spTree>
      <p:nvGrpSpPr>
        <p:cNvPr id="1" name="Shape 79"/>
        <p:cNvGrpSpPr/>
        <p:nvPr/>
      </p:nvGrpSpPr>
      <p:grpSpPr>
        <a:xfrm>
          <a:off x="0" y="0"/>
          <a:ext cx="0" cy="0"/>
          <a:chOff x="0" y="0"/>
          <a:chExt cx="0" cy="0"/>
        </a:xfrm>
      </p:grpSpPr>
      <p:sp>
        <p:nvSpPr>
          <p:cNvPr id="80" name="Google Shape;80;p17"/>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atin typeface="Helvetica Neue"/>
                <a:ea typeface="Helvetica Neue"/>
                <a:cs typeface="Helvetica Neue"/>
                <a:sym typeface="Helvetica Neue"/>
              </a:defRPr>
            </a:lvl1pPr>
            <a:lvl2pPr marL="914400" lvl="1" indent="-381000" algn="l">
              <a:lnSpc>
                <a:spcPct val="100000"/>
              </a:lnSpc>
              <a:spcBef>
                <a:spcPts val="480"/>
              </a:spcBef>
              <a:spcAft>
                <a:spcPts val="0"/>
              </a:spcAft>
              <a:buClr>
                <a:schemeClr val="dk1"/>
              </a:buClr>
              <a:buSzPts val="2400"/>
              <a:buChar char="–"/>
              <a:defRPr sz="2400">
                <a:latin typeface="Helvetica Neue"/>
                <a:ea typeface="Helvetica Neue"/>
                <a:cs typeface="Helvetica Neue"/>
                <a:sym typeface="Helvetica Neue"/>
              </a:defRPr>
            </a:lvl2pPr>
            <a:lvl3pPr marL="1371600" lvl="2" indent="-355600" algn="l">
              <a:lnSpc>
                <a:spcPct val="100000"/>
              </a:lnSpc>
              <a:spcBef>
                <a:spcPts val="400"/>
              </a:spcBef>
              <a:spcAft>
                <a:spcPts val="0"/>
              </a:spcAft>
              <a:buClr>
                <a:schemeClr val="dk1"/>
              </a:buClr>
              <a:buSzPts val="2000"/>
              <a:buChar char="•"/>
              <a:defRPr sz="2000">
                <a:latin typeface="Helvetica Neue"/>
                <a:ea typeface="Helvetica Neue"/>
                <a:cs typeface="Helvetica Neue"/>
                <a:sym typeface="Helvetica Neue"/>
              </a:defRPr>
            </a:lvl3pPr>
            <a:lvl4pPr marL="1828800" lvl="3"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4pPr>
            <a:lvl5pPr marL="2286000" lvl="4"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81" name="Google Shape;81;p17"/>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atin typeface="Helvetica Neue"/>
                <a:ea typeface="Helvetica Neue"/>
                <a:cs typeface="Helvetica Neue"/>
                <a:sym typeface="Helvetica Neue"/>
              </a:defRPr>
            </a:lvl1pPr>
            <a:lvl2pPr marL="914400" lvl="1" indent="-381000" algn="l">
              <a:lnSpc>
                <a:spcPct val="100000"/>
              </a:lnSpc>
              <a:spcBef>
                <a:spcPts val="480"/>
              </a:spcBef>
              <a:spcAft>
                <a:spcPts val="0"/>
              </a:spcAft>
              <a:buClr>
                <a:schemeClr val="dk1"/>
              </a:buClr>
              <a:buSzPts val="2400"/>
              <a:buChar char="–"/>
              <a:defRPr sz="2400">
                <a:latin typeface="Helvetica Neue"/>
                <a:ea typeface="Helvetica Neue"/>
                <a:cs typeface="Helvetica Neue"/>
                <a:sym typeface="Helvetica Neue"/>
              </a:defRPr>
            </a:lvl2pPr>
            <a:lvl3pPr marL="1371600" lvl="2" indent="-355600" algn="l">
              <a:lnSpc>
                <a:spcPct val="100000"/>
              </a:lnSpc>
              <a:spcBef>
                <a:spcPts val="400"/>
              </a:spcBef>
              <a:spcAft>
                <a:spcPts val="0"/>
              </a:spcAft>
              <a:buClr>
                <a:schemeClr val="dk1"/>
              </a:buClr>
              <a:buSzPts val="2000"/>
              <a:buChar char="•"/>
              <a:defRPr sz="2000">
                <a:latin typeface="Helvetica Neue"/>
                <a:ea typeface="Helvetica Neue"/>
                <a:cs typeface="Helvetica Neue"/>
                <a:sym typeface="Helvetica Neue"/>
              </a:defRPr>
            </a:lvl3pPr>
            <a:lvl4pPr marL="1828800" lvl="3"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4pPr>
            <a:lvl5pPr marL="2286000" lvl="4"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82" name="Google Shape;82;p17"/>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83" name="Google Shape;83;p17"/>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84" name="Google Shape;84;p17"/>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85" name="Google Shape;85;p1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86" name="Google Shape;86;p17"/>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7"/>
          <p:cNvSpPr txBox="1">
            <a:spLocks noGrp="1"/>
          </p:cNvSpPr>
          <p:nvPr>
            <p:ph type="subTitle" idx="3"/>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88"/>
        <p:cNvGrpSpPr/>
        <p:nvPr/>
      </p:nvGrpSpPr>
      <p:grpSpPr>
        <a:xfrm>
          <a:off x="0" y="0"/>
          <a:ext cx="0" cy="0"/>
          <a:chOff x="0" y="0"/>
          <a:chExt cx="0" cy="0"/>
        </a:xfrm>
      </p:grpSpPr>
      <p:sp>
        <p:nvSpPr>
          <p:cNvPr id="89" name="Google Shape;89;p18"/>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7F7F7F"/>
              </a:buClr>
              <a:buSzPts val="2000"/>
              <a:buNone/>
              <a:defRPr sz="2000">
                <a:solidFill>
                  <a:srgbClr val="7F7F7F"/>
                </a:solidFill>
                <a:latin typeface="Arial"/>
                <a:ea typeface="Arial"/>
                <a:cs typeface="Arial"/>
                <a:sym typeface="Aria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90" name="Google Shape;90;p18"/>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atin typeface="Arial"/>
                <a:ea typeface="Arial"/>
                <a:cs typeface="Arial"/>
                <a:sym typeface="Arial"/>
              </a:defRPr>
            </a:lvl1pPr>
            <a:lvl2pPr marL="914400" lvl="1" indent="-355600" algn="l">
              <a:lnSpc>
                <a:spcPct val="100000"/>
              </a:lnSpc>
              <a:spcBef>
                <a:spcPts val="400"/>
              </a:spcBef>
              <a:spcAft>
                <a:spcPts val="0"/>
              </a:spcAft>
              <a:buClr>
                <a:schemeClr val="dk1"/>
              </a:buClr>
              <a:buSzPts val="2000"/>
              <a:buChar char="–"/>
              <a:defRPr sz="2000">
                <a:latin typeface="Arial"/>
                <a:ea typeface="Arial"/>
                <a:cs typeface="Arial"/>
                <a:sym typeface="Arial"/>
              </a:defRPr>
            </a:lvl2pPr>
            <a:lvl3pPr marL="1371600" lvl="2" indent="-342900" algn="l">
              <a:lnSpc>
                <a:spcPct val="100000"/>
              </a:lnSpc>
              <a:spcBef>
                <a:spcPts val="360"/>
              </a:spcBef>
              <a:spcAft>
                <a:spcPts val="0"/>
              </a:spcAft>
              <a:buClr>
                <a:schemeClr val="dk1"/>
              </a:buClr>
              <a:buSzPts val="1800"/>
              <a:buChar char="•"/>
              <a:defRPr sz="1800">
                <a:latin typeface="Arial"/>
                <a:ea typeface="Arial"/>
                <a:cs typeface="Arial"/>
                <a:sym typeface="Arial"/>
              </a:defRPr>
            </a:lvl3pPr>
            <a:lvl4pPr marL="1828800" lvl="3" indent="-330200" algn="l">
              <a:lnSpc>
                <a:spcPct val="100000"/>
              </a:lnSpc>
              <a:spcBef>
                <a:spcPts val="320"/>
              </a:spcBef>
              <a:spcAft>
                <a:spcPts val="0"/>
              </a:spcAft>
              <a:buClr>
                <a:schemeClr val="dk1"/>
              </a:buClr>
              <a:buSzPts val="1600"/>
              <a:buChar char="–"/>
              <a:defRPr sz="1600">
                <a:latin typeface="Arial"/>
                <a:ea typeface="Arial"/>
                <a:cs typeface="Arial"/>
                <a:sym typeface="Arial"/>
              </a:defRPr>
            </a:lvl4pPr>
            <a:lvl5pPr marL="2286000" lvl="4" indent="-330200" algn="l">
              <a:lnSpc>
                <a:spcPct val="100000"/>
              </a:lnSpc>
              <a:spcBef>
                <a:spcPts val="320"/>
              </a:spcBef>
              <a:spcAft>
                <a:spcPts val="0"/>
              </a:spcAft>
              <a:buClr>
                <a:schemeClr val="dk1"/>
              </a:buClr>
              <a:buSzPts val="1600"/>
              <a:buChar char="»"/>
              <a:defRPr sz="160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91" name="Google Shape;91;p18"/>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7F7F7F"/>
              </a:buClr>
              <a:buSzPts val="2000"/>
              <a:buNone/>
              <a:defRPr sz="2000">
                <a:solidFill>
                  <a:srgbClr val="7F7F7F"/>
                </a:solidFill>
                <a:latin typeface="Arial"/>
                <a:ea typeface="Arial"/>
                <a:cs typeface="Arial"/>
                <a:sym typeface="Aria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92" name="Google Shape;92;p18"/>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atin typeface="Arial"/>
                <a:ea typeface="Arial"/>
                <a:cs typeface="Arial"/>
                <a:sym typeface="Arial"/>
              </a:defRPr>
            </a:lvl1pPr>
            <a:lvl2pPr marL="914400" lvl="1" indent="-355600" algn="l">
              <a:lnSpc>
                <a:spcPct val="100000"/>
              </a:lnSpc>
              <a:spcBef>
                <a:spcPts val="400"/>
              </a:spcBef>
              <a:spcAft>
                <a:spcPts val="0"/>
              </a:spcAft>
              <a:buClr>
                <a:schemeClr val="dk1"/>
              </a:buClr>
              <a:buSzPts val="2000"/>
              <a:buChar char="–"/>
              <a:defRPr sz="2000">
                <a:latin typeface="Arial"/>
                <a:ea typeface="Arial"/>
                <a:cs typeface="Arial"/>
                <a:sym typeface="Arial"/>
              </a:defRPr>
            </a:lvl2pPr>
            <a:lvl3pPr marL="1371600" lvl="2" indent="-342900" algn="l">
              <a:lnSpc>
                <a:spcPct val="100000"/>
              </a:lnSpc>
              <a:spcBef>
                <a:spcPts val="360"/>
              </a:spcBef>
              <a:spcAft>
                <a:spcPts val="0"/>
              </a:spcAft>
              <a:buClr>
                <a:schemeClr val="dk1"/>
              </a:buClr>
              <a:buSzPts val="1800"/>
              <a:buChar char="•"/>
              <a:defRPr sz="1800">
                <a:latin typeface="Arial"/>
                <a:ea typeface="Arial"/>
                <a:cs typeface="Arial"/>
                <a:sym typeface="Arial"/>
              </a:defRPr>
            </a:lvl3pPr>
            <a:lvl4pPr marL="1828800" lvl="3" indent="-330200" algn="l">
              <a:lnSpc>
                <a:spcPct val="100000"/>
              </a:lnSpc>
              <a:spcBef>
                <a:spcPts val="320"/>
              </a:spcBef>
              <a:spcAft>
                <a:spcPts val="0"/>
              </a:spcAft>
              <a:buClr>
                <a:schemeClr val="dk1"/>
              </a:buClr>
              <a:buSzPts val="1600"/>
              <a:buChar char="–"/>
              <a:defRPr sz="1600">
                <a:latin typeface="Arial"/>
                <a:ea typeface="Arial"/>
                <a:cs typeface="Arial"/>
                <a:sym typeface="Arial"/>
              </a:defRPr>
            </a:lvl4pPr>
            <a:lvl5pPr marL="2286000" lvl="4" indent="-330200" algn="l">
              <a:lnSpc>
                <a:spcPct val="100000"/>
              </a:lnSpc>
              <a:spcBef>
                <a:spcPts val="320"/>
              </a:spcBef>
              <a:spcAft>
                <a:spcPts val="0"/>
              </a:spcAft>
              <a:buClr>
                <a:schemeClr val="dk1"/>
              </a:buClr>
              <a:buSzPts val="1600"/>
              <a:buChar char="»"/>
              <a:defRPr sz="160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93" name="Google Shape;93;p18"/>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94" name="Google Shape;94;p18"/>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95" name="Google Shape;95;p18"/>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96" name="Google Shape;96;p1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97" name="Google Shape;97;p18"/>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8"/>
          <p:cNvSpPr txBox="1">
            <a:spLocks noGrp="1"/>
          </p:cNvSpPr>
          <p:nvPr>
            <p:ph type="subTitle" idx="5"/>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99"/>
        <p:cNvGrpSpPr/>
        <p:nvPr/>
      </p:nvGrpSpPr>
      <p:grpSpPr>
        <a:xfrm>
          <a:off x="0" y="0"/>
          <a:ext cx="0" cy="0"/>
          <a:chOff x="0" y="0"/>
          <a:chExt cx="0" cy="0"/>
        </a:xfrm>
      </p:grpSpPr>
      <p:sp>
        <p:nvSpPr>
          <p:cNvPr id="100" name="Google Shape;100;p19"/>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01" name="Google Shape;101;p19"/>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02" name="Google Shape;102;p19"/>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03" name="Google Shape;103;p1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104" name="Google Shape;104;p19"/>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9"/>
          <p:cNvSpPr txBox="1">
            <a:spLocks noGrp="1"/>
          </p:cNvSpPr>
          <p:nvPr>
            <p:ph type="subTitle" idx="1"/>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06"/>
        <p:cNvGrpSpPr/>
        <p:nvPr/>
      </p:nvGrpSpPr>
      <p:grpSpPr>
        <a:xfrm>
          <a:off x="0" y="0"/>
          <a:ext cx="0" cy="0"/>
          <a:chOff x="0" y="0"/>
          <a:chExt cx="0" cy="0"/>
        </a:xfrm>
      </p:grpSpPr>
      <p:sp>
        <p:nvSpPr>
          <p:cNvPr id="107" name="Google Shape;107;p20"/>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08" name="Google Shape;108;p20"/>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09" name="Google Shape;109;p20"/>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10" name="Google Shape;110;p2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1"/>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atin typeface="Arial"/>
                <a:ea typeface="Arial"/>
                <a:cs typeface="Arial"/>
                <a:sym typeface="Arial"/>
              </a:defRPr>
            </a:lvl1pPr>
            <a:lvl2pPr marL="914400" lvl="1" indent="-406400" algn="l">
              <a:lnSpc>
                <a:spcPct val="100000"/>
              </a:lnSpc>
              <a:spcBef>
                <a:spcPts val="560"/>
              </a:spcBef>
              <a:spcAft>
                <a:spcPts val="0"/>
              </a:spcAft>
              <a:buClr>
                <a:schemeClr val="dk1"/>
              </a:buClr>
              <a:buSzPts val="2800"/>
              <a:buChar char="–"/>
              <a:defRPr sz="2800">
                <a:latin typeface="Arial"/>
                <a:ea typeface="Arial"/>
                <a:cs typeface="Arial"/>
                <a:sym typeface="Arial"/>
              </a:defRPr>
            </a:lvl2pPr>
            <a:lvl3pPr marL="1371600" lvl="2" indent="-381000" algn="l">
              <a:lnSpc>
                <a:spcPct val="100000"/>
              </a:lnSpc>
              <a:spcBef>
                <a:spcPts val="480"/>
              </a:spcBef>
              <a:spcAft>
                <a:spcPts val="0"/>
              </a:spcAft>
              <a:buClr>
                <a:schemeClr val="dk1"/>
              </a:buClr>
              <a:buSzPts val="2400"/>
              <a:buChar char="•"/>
              <a:defRPr sz="2400">
                <a:latin typeface="Arial"/>
                <a:ea typeface="Arial"/>
                <a:cs typeface="Arial"/>
                <a:sym typeface="Arial"/>
              </a:defRPr>
            </a:lvl3pPr>
            <a:lvl4pPr marL="1828800" lvl="3" indent="-355600" algn="l">
              <a:lnSpc>
                <a:spcPct val="100000"/>
              </a:lnSpc>
              <a:spcBef>
                <a:spcPts val="400"/>
              </a:spcBef>
              <a:spcAft>
                <a:spcPts val="0"/>
              </a:spcAft>
              <a:buClr>
                <a:schemeClr val="dk1"/>
              </a:buClr>
              <a:buSzPts val="2000"/>
              <a:buChar char="–"/>
              <a:defRPr sz="2000">
                <a:latin typeface="Arial"/>
                <a:ea typeface="Arial"/>
                <a:cs typeface="Arial"/>
                <a:sym typeface="Arial"/>
              </a:defRPr>
            </a:lvl4pPr>
            <a:lvl5pPr marL="2286000" lvl="4" indent="-355600" algn="l">
              <a:lnSpc>
                <a:spcPct val="100000"/>
              </a:lnSpc>
              <a:spcBef>
                <a:spcPts val="400"/>
              </a:spcBef>
              <a:spcAft>
                <a:spcPts val="0"/>
              </a:spcAft>
              <a:buClr>
                <a:schemeClr val="dk1"/>
              </a:buClr>
              <a:buSzPts val="2000"/>
              <a:buChar char="»"/>
              <a:defRPr sz="2000">
                <a:latin typeface="Arial"/>
                <a:ea typeface="Arial"/>
                <a:cs typeface="Arial"/>
                <a:sym typeface="Arial"/>
              </a:defRPr>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114" name="Google Shape;114;p21"/>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Clr>
                <a:srgbClr val="7F7F7F"/>
              </a:buClr>
              <a:buSzPts val="2000"/>
              <a:buNone/>
              <a:defRPr sz="2000">
                <a:solidFill>
                  <a:srgbClr val="7F7F7F"/>
                </a:solidFill>
                <a:latin typeface="Arial"/>
                <a:ea typeface="Arial"/>
                <a:cs typeface="Arial"/>
                <a:sym typeface="Arial"/>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115" name="Google Shape;115;p21"/>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16" name="Google Shape;116;p21"/>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17" name="Google Shape;117;p21"/>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18" name="Google Shape;118;p2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09A44"/>
              </a:buClr>
              <a:buSzPts val="2000"/>
              <a:buFont typeface="Arial"/>
              <a:buNone/>
              <a:defRPr sz="20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2"/>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2" name="Google Shape;122;p22"/>
          <p:cNvSpPr txBox="1">
            <a:spLocks noGrp="1"/>
          </p:cNvSpPr>
          <p:nvPr>
            <p:ph type="body" idx="1"/>
          </p:nvPr>
        </p:nvSpPr>
        <p:spPr>
          <a:xfrm>
            <a:off x="1792288" y="4025503"/>
            <a:ext cx="5486400" cy="55265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rgbClr val="7F7F7F"/>
              </a:buClr>
              <a:buSzPts val="1400"/>
              <a:buNone/>
              <a:defRPr sz="1400">
                <a:solidFill>
                  <a:srgbClr val="7F7F7F"/>
                </a:solidFill>
                <a:latin typeface="Arial"/>
                <a:ea typeface="Arial"/>
                <a:cs typeface="Arial"/>
                <a:sym typeface="Arial"/>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123" name="Google Shape;123;p22"/>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24" name="Google Shape;124;p22"/>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25" name="Google Shape;125;p22"/>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26" name="Google Shape;126;p2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re et texte vertical">
  <p:cSld name="Titre et texte vertical">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457200" y="205978"/>
            <a:ext cx="8229600" cy="472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3"/>
          <p:cNvSpPr txBox="1">
            <a:spLocks noGrp="1"/>
          </p:cNvSpPr>
          <p:nvPr>
            <p:ph type="body" idx="1"/>
          </p:nvPr>
        </p:nvSpPr>
        <p:spPr>
          <a:xfrm rot="5400000">
            <a:off x="2874763" y="-1217414"/>
            <a:ext cx="3394472" cy="82296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a:latin typeface="Arial"/>
                <a:ea typeface="Arial"/>
                <a:cs typeface="Arial"/>
                <a:sym typeface="Arial"/>
              </a:defRPr>
            </a:lvl1pPr>
            <a:lvl2pPr marL="914400" lvl="1" indent="-406400" algn="l">
              <a:lnSpc>
                <a:spcPct val="100000"/>
              </a:lnSpc>
              <a:spcBef>
                <a:spcPts val="560"/>
              </a:spcBef>
              <a:spcAft>
                <a:spcPts val="0"/>
              </a:spcAft>
              <a:buClr>
                <a:schemeClr val="dk1"/>
              </a:buClr>
              <a:buSzPts val="2800"/>
              <a:buChar char="–"/>
              <a:defRPr>
                <a:latin typeface="Arial"/>
                <a:ea typeface="Arial"/>
                <a:cs typeface="Arial"/>
                <a:sym typeface="Arial"/>
              </a:defRPr>
            </a:lvl2pPr>
            <a:lvl3pPr marL="1371600" lvl="2" indent="-381000" algn="l">
              <a:lnSpc>
                <a:spcPct val="100000"/>
              </a:lnSpc>
              <a:spcBef>
                <a:spcPts val="480"/>
              </a:spcBef>
              <a:spcAft>
                <a:spcPts val="0"/>
              </a:spcAft>
              <a:buClr>
                <a:schemeClr val="dk1"/>
              </a:buClr>
              <a:buSzPts val="2400"/>
              <a:buChar char="•"/>
              <a:defRPr>
                <a:latin typeface="Arial"/>
                <a:ea typeface="Arial"/>
                <a:cs typeface="Arial"/>
                <a:sym typeface="Arial"/>
              </a:defRPr>
            </a:lvl3pPr>
            <a:lvl4pPr marL="1828800" lvl="3" indent="-355600" algn="l">
              <a:lnSpc>
                <a:spcPct val="100000"/>
              </a:lnSpc>
              <a:spcBef>
                <a:spcPts val="400"/>
              </a:spcBef>
              <a:spcAft>
                <a:spcPts val="0"/>
              </a:spcAft>
              <a:buClr>
                <a:schemeClr val="dk1"/>
              </a:buClr>
              <a:buSzPts val="2000"/>
              <a:buChar char="–"/>
              <a:defRPr>
                <a:latin typeface="Arial"/>
                <a:ea typeface="Arial"/>
                <a:cs typeface="Arial"/>
                <a:sym typeface="Arial"/>
              </a:defRPr>
            </a:lvl4pPr>
            <a:lvl5pPr marL="2286000" lvl="4" indent="-355600" algn="l">
              <a:lnSpc>
                <a:spcPct val="100000"/>
              </a:lnSpc>
              <a:spcBef>
                <a:spcPts val="400"/>
              </a:spcBef>
              <a:spcAft>
                <a:spcPts val="0"/>
              </a:spcAft>
              <a:buClr>
                <a:schemeClr val="dk1"/>
              </a:buClr>
              <a:buSzPts val="2000"/>
              <a:buChar char="»"/>
              <a:defRPr>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0" name="Google Shape;130;p23"/>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31" name="Google Shape;131;p23"/>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32" name="Google Shape;132;p23"/>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33" name="Google Shape;133;p2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134" name="Google Shape;134;p23"/>
          <p:cNvSpPr txBox="1">
            <a:spLocks noGrp="1"/>
          </p:cNvSpPr>
          <p:nvPr>
            <p:ph type="subTitle" idx="2"/>
          </p:nvPr>
        </p:nvSpPr>
        <p:spPr>
          <a:xfrm>
            <a:off x="467544"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re vertical et texte">
  <p:cSld name="Titre vertical et texte">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rot="5400000">
            <a:off x="6239143" y="2085301"/>
            <a:ext cx="4388644" cy="630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24"/>
          <p:cNvSpPr txBox="1">
            <a:spLocks noGrp="1"/>
          </p:cNvSpPr>
          <p:nvPr>
            <p:ph type="body" idx="1"/>
          </p:nvPr>
        </p:nvSpPr>
        <p:spPr>
          <a:xfrm rot="5400000">
            <a:off x="1272779" y="-609599"/>
            <a:ext cx="4388644" cy="60198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a:latin typeface="Arial"/>
                <a:ea typeface="Arial"/>
                <a:cs typeface="Arial"/>
                <a:sym typeface="Arial"/>
              </a:defRPr>
            </a:lvl1pPr>
            <a:lvl2pPr marL="914400" lvl="1" indent="-406400" algn="l">
              <a:lnSpc>
                <a:spcPct val="100000"/>
              </a:lnSpc>
              <a:spcBef>
                <a:spcPts val="560"/>
              </a:spcBef>
              <a:spcAft>
                <a:spcPts val="0"/>
              </a:spcAft>
              <a:buClr>
                <a:schemeClr val="dk1"/>
              </a:buClr>
              <a:buSzPts val="2800"/>
              <a:buChar char="–"/>
              <a:defRPr>
                <a:latin typeface="Arial"/>
                <a:ea typeface="Arial"/>
                <a:cs typeface="Arial"/>
                <a:sym typeface="Arial"/>
              </a:defRPr>
            </a:lvl2pPr>
            <a:lvl3pPr marL="1371600" lvl="2" indent="-381000" algn="l">
              <a:lnSpc>
                <a:spcPct val="100000"/>
              </a:lnSpc>
              <a:spcBef>
                <a:spcPts val="480"/>
              </a:spcBef>
              <a:spcAft>
                <a:spcPts val="0"/>
              </a:spcAft>
              <a:buClr>
                <a:schemeClr val="dk1"/>
              </a:buClr>
              <a:buSzPts val="2400"/>
              <a:buChar char="•"/>
              <a:defRPr>
                <a:latin typeface="Arial"/>
                <a:ea typeface="Arial"/>
                <a:cs typeface="Arial"/>
                <a:sym typeface="Arial"/>
              </a:defRPr>
            </a:lvl3pPr>
            <a:lvl4pPr marL="1828800" lvl="3" indent="-355600" algn="l">
              <a:lnSpc>
                <a:spcPct val="100000"/>
              </a:lnSpc>
              <a:spcBef>
                <a:spcPts val="400"/>
              </a:spcBef>
              <a:spcAft>
                <a:spcPts val="0"/>
              </a:spcAft>
              <a:buClr>
                <a:schemeClr val="dk1"/>
              </a:buClr>
              <a:buSzPts val="2000"/>
              <a:buChar char="–"/>
              <a:defRPr>
                <a:latin typeface="Arial"/>
                <a:ea typeface="Arial"/>
                <a:cs typeface="Arial"/>
                <a:sym typeface="Arial"/>
              </a:defRPr>
            </a:lvl4pPr>
            <a:lvl5pPr marL="2286000" lvl="4" indent="-355600" algn="l">
              <a:lnSpc>
                <a:spcPct val="100000"/>
              </a:lnSpc>
              <a:spcBef>
                <a:spcPts val="400"/>
              </a:spcBef>
              <a:spcAft>
                <a:spcPts val="0"/>
              </a:spcAft>
              <a:buClr>
                <a:schemeClr val="dk1"/>
              </a:buClr>
              <a:buSzPts val="2000"/>
              <a:buChar char="»"/>
              <a:defRPr>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8" name="Google Shape;138;p24"/>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39" name="Google Shape;139;p24"/>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40" name="Google Shape;140;p24"/>
          <p:cNvSpPr txBox="1">
            <a:spLocks noGrp="1"/>
          </p:cNvSpPr>
          <p:nvPr>
            <p:ph type="subTitle" idx="2"/>
          </p:nvPr>
        </p:nvSpPr>
        <p:spPr>
          <a:xfrm rot="5400000">
            <a:off x="5663250" y="2183981"/>
            <a:ext cx="4387500" cy="43149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41" name="Google Shape;141;p24"/>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42" name="Google Shape;142;p2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49"/>
        <p:cNvGrpSpPr/>
        <p:nvPr/>
      </p:nvGrpSpPr>
      <p:grpSpPr>
        <a:xfrm>
          <a:off x="0" y="0"/>
          <a:ext cx="0" cy="0"/>
          <a:chOff x="0" y="0"/>
          <a:chExt cx="0" cy="0"/>
        </a:xfrm>
      </p:grpSpPr>
      <p:sp>
        <p:nvSpPr>
          <p:cNvPr id="150" name="Google Shape;150;p26"/>
          <p:cNvSpPr txBox="1">
            <a:spLocks noGrp="1"/>
          </p:cNvSpPr>
          <p:nvPr>
            <p:ph type="ctrTitle"/>
          </p:nvPr>
        </p:nvSpPr>
        <p:spPr>
          <a:xfrm>
            <a:off x="899592" y="2303026"/>
            <a:ext cx="7772400" cy="4847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F7F7F"/>
              </a:buClr>
              <a:buSzPts val="3600"/>
              <a:buFont typeface="Arial"/>
              <a:buNone/>
              <a:defRPr sz="3600" b="1">
                <a:solidFill>
                  <a:srgbClr val="7F7F7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26"/>
          <p:cNvSpPr txBox="1">
            <a:spLocks noGrp="1"/>
          </p:cNvSpPr>
          <p:nvPr>
            <p:ph type="subTitle" idx="1"/>
          </p:nvPr>
        </p:nvSpPr>
        <p:spPr>
          <a:xfrm>
            <a:off x="899592" y="2823474"/>
            <a:ext cx="6400800" cy="1314450"/>
          </a:xfrm>
          <a:prstGeom prst="rect">
            <a:avLst/>
          </a:prstGeom>
          <a:noFill/>
          <a:ln>
            <a:noFill/>
          </a:ln>
        </p:spPr>
        <p:txBody>
          <a:bodyPr spcFirstLastPara="1" wrap="square" lIns="91425" tIns="45700" rIns="91425" bIns="45700" anchor="t" anchorCtr="0">
            <a:noAutofit/>
          </a:bodyPr>
          <a:lstStyle>
            <a:lvl1pPr lvl="0" algn="l">
              <a:lnSpc>
                <a:spcPct val="100000"/>
              </a:lnSpc>
              <a:spcBef>
                <a:spcPts val="400"/>
              </a:spcBef>
              <a:spcAft>
                <a:spcPts val="0"/>
              </a:spcAft>
              <a:buClr>
                <a:schemeClr val="dk1"/>
              </a:buClr>
              <a:buSzPts val="2000"/>
              <a:buNone/>
              <a:defRPr sz="2000">
                <a:solidFill>
                  <a:schemeClr val="dk1"/>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52" name="Google Shape;152;p26"/>
          <p:cNvSpPr txBox="1">
            <a:spLocks noGrp="1"/>
          </p:cNvSpPr>
          <p:nvPr>
            <p:ph type="dt" idx="10"/>
          </p:nvPr>
        </p:nvSpPr>
        <p:spPr>
          <a:xfrm>
            <a:off x="926232" y="4767263"/>
            <a:ext cx="141352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6"/>
          <p:cNvSpPr txBox="1">
            <a:spLocks noGrp="1"/>
          </p:cNvSpPr>
          <p:nvPr>
            <p:ph type="ftr" idx="11"/>
          </p:nvPr>
        </p:nvSpPr>
        <p:spPr>
          <a:xfrm>
            <a:off x="3404592"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6"/>
          <p:cNvSpPr txBox="1">
            <a:spLocks noGrp="1"/>
          </p:cNvSpPr>
          <p:nvPr>
            <p:ph type="sldNum" idx="12"/>
          </p:nvPr>
        </p:nvSpPr>
        <p:spPr>
          <a:xfrm>
            <a:off x="7668344" y="4767263"/>
            <a:ext cx="10184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pic>
        <p:nvPicPr>
          <p:cNvPr id="155" name="Google Shape;155;p2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539552" y="291050"/>
            <a:ext cx="2700300" cy="1545891"/>
          </a:xfrm>
          <a:prstGeom prst="rect">
            <a:avLst/>
          </a:prstGeom>
          <a:noFill/>
          <a:ln>
            <a:noFill/>
          </a:ln>
        </p:spPr>
      </p:pic>
      <p:sp>
        <p:nvSpPr>
          <p:cNvPr id="156" name="Google Shape;156;p26"/>
          <p:cNvSpPr txBox="1"/>
          <p:nvPr/>
        </p:nvSpPr>
        <p:spPr>
          <a:xfrm>
            <a:off x="899592" y="1599642"/>
            <a:ext cx="3960440" cy="69249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 sz="18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157"/>
        <p:cNvGrpSpPr/>
        <p:nvPr/>
      </p:nvGrpSpPr>
      <p:grpSpPr>
        <a:xfrm>
          <a:off x="0" y="0"/>
          <a:ext cx="0" cy="0"/>
          <a:chOff x="0" y="0"/>
          <a:chExt cx="0" cy="0"/>
        </a:xfrm>
      </p:grpSpPr>
      <p:sp>
        <p:nvSpPr>
          <p:cNvPr id="158" name="Google Shape;158;p27"/>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a:latin typeface="Helvetica Neue"/>
                <a:ea typeface="Helvetica Neue"/>
                <a:cs typeface="Helvetica Neue"/>
                <a:sym typeface="Helvetica Neue"/>
              </a:defRPr>
            </a:lvl1pPr>
            <a:lvl2pPr marL="914400" lvl="1" indent="-406400" algn="l">
              <a:lnSpc>
                <a:spcPct val="100000"/>
              </a:lnSpc>
              <a:spcBef>
                <a:spcPts val="560"/>
              </a:spcBef>
              <a:spcAft>
                <a:spcPts val="0"/>
              </a:spcAft>
              <a:buClr>
                <a:schemeClr val="dk1"/>
              </a:buClr>
              <a:buSzPts val="2800"/>
              <a:buChar char="–"/>
              <a:defRPr>
                <a:latin typeface="Helvetica Neue"/>
                <a:ea typeface="Helvetica Neue"/>
                <a:cs typeface="Helvetica Neue"/>
                <a:sym typeface="Helvetica Neue"/>
              </a:defRPr>
            </a:lvl2pPr>
            <a:lvl3pPr marL="1371600" lvl="2" indent="-381000" algn="l">
              <a:lnSpc>
                <a:spcPct val="100000"/>
              </a:lnSpc>
              <a:spcBef>
                <a:spcPts val="480"/>
              </a:spcBef>
              <a:spcAft>
                <a:spcPts val="0"/>
              </a:spcAft>
              <a:buClr>
                <a:schemeClr val="dk1"/>
              </a:buClr>
              <a:buSzPts val="2400"/>
              <a:buChar char="•"/>
              <a:defRPr>
                <a:latin typeface="Helvetica Neue"/>
                <a:ea typeface="Helvetica Neue"/>
                <a:cs typeface="Helvetica Neue"/>
                <a:sym typeface="Helvetica Neue"/>
              </a:defRPr>
            </a:lvl3pPr>
            <a:lvl4pPr marL="1828800" lvl="3" indent="-355600" algn="l">
              <a:lnSpc>
                <a:spcPct val="100000"/>
              </a:lnSpc>
              <a:spcBef>
                <a:spcPts val="400"/>
              </a:spcBef>
              <a:spcAft>
                <a:spcPts val="0"/>
              </a:spcAft>
              <a:buClr>
                <a:schemeClr val="dk1"/>
              </a:buClr>
              <a:buSzPts val="2000"/>
              <a:buChar char="–"/>
              <a:defRPr>
                <a:latin typeface="Helvetica Neue"/>
                <a:ea typeface="Helvetica Neue"/>
                <a:cs typeface="Helvetica Neue"/>
                <a:sym typeface="Helvetica Neue"/>
              </a:defRPr>
            </a:lvl4pPr>
            <a:lvl5pPr marL="2286000" lvl="4" indent="-355600" algn="l">
              <a:lnSpc>
                <a:spcPct val="100000"/>
              </a:lnSpc>
              <a:spcBef>
                <a:spcPts val="400"/>
              </a:spcBef>
              <a:spcAft>
                <a:spcPts val="0"/>
              </a:spcAft>
              <a:buClr>
                <a:schemeClr val="dk1"/>
              </a:buClr>
              <a:buSzPts val="2000"/>
              <a:buChar char="»"/>
              <a:defRPr>
                <a:latin typeface="Helvetica Neue"/>
                <a:ea typeface="Helvetica Neue"/>
                <a:cs typeface="Helvetica Neue"/>
                <a:sym typeface="Helvetica Neu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59" name="Google Shape;159;p27"/>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60" name="Google Shape;160;p27"/>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61" name="Google Shape;161;p27"/>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62" name="Google Shape;162;p2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163" name="Google Shape;163;p27"/>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27"/>
          <p:cNvSpPr txBox="1">
            <a:spLocks noGrp="1"/>
          </p:cNvSpPr>
          <p:nvPr>
            <p:ph type="subTitle" idx="2"/>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28"/>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latin typeface="Helvetica Neue"/>
                <a:ea typeface="Helvetica Neue"/>
                <a:cs typeface="Helvetica Neue"/>
                <a:sym typeface="Helvetica Neue"/>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168" name="Google Shape;168;p28"/>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69" name="Google Shape;169;p28"/>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70" name="Google Shape;170;p28"/>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71" name="Google Shape;171;p2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eux contenus">
  <p:cSld name="Deux contenus">
    <p:spTree>
      <p:nvGrpSpPr>
        <p:cNvPr id="1" name="Shape 172"/>
        <p:cNvGrpSpPr/>
        <p:nvPr/>
      </p:nvGrpSpPr>
      <p:grpSpPr>
        <a:xfrm>
          <a:off x="0" y="0"/>
          <a:ext cx="0" cy="0"/>
          <a:chOff x="0" y="0"/>
          <a:chExt cx="0" cy="0"/>
        </a:xfrm>
      </p:grpSpPr>
      <p:sp>
        <p:nvSpPr>
          <p:cNvPr id="173" name="Google Shape;173;p29"/>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atin typeface="Helvetica Neue"/>
                <a:ea typeface="Helvetica Neue"/>
                <a:cs typeface="Helvetica Neue"/>
                <a:sym typeface="Helvetica Neue"/>
              </a:defRPr>
            </a:lvl1pPr>
            <a:lvl2pPr marL="914400" lvl="1" indent="-381000" algn="l">
              <a:lnSpc>
                <a:spcPct val="100000"/>
              </a:lnSpc>
              <a:spcBef>
                <a:spcPts val="480"/>
              </a:spcBef>
              <a:spcAft>
                <a:spcPts val="0"/>
              </a:spcAft>
              <a:buClr>
                <a:schemeClr val="dk1"/>
              </a:buClr>
              <a:buSzPts val="2400"/>
              <a:buChar char="–"/>
              <a:defRPr sz="2400">
                <a:latin typeface="Helvetica Neue"/>
                <a:ea typeface="Helvetica Neue"/>
                <a:cs typeface="Helvetica Neue"/>
                <a:sym typeface="Helvetica Neue"/>
              </a:defRPr>
            </a:lvl2pPr>
            <a:lvl3pPr marL="1371600" lvl="2" indent="-355600" algn="l">
              <a:lnSpc>
                <a:spcPct val="100000"/>
              </a:lnSpc>
              <a:spcBef>
                <a:spcPts val="400"/>
              </a:spcBef>
              <a:spcAft>
                <a:spcPts val="0"/>
              </a:spcAft>
              <a:buClr>
                <a:schemeClr val="dk1"/>
              </a:buClr>
              <a:buSzPts val="2000"/>
              <a:buChar char="•"/>
              <a:defRPr sz="2000">
                <a:latin typeface="Helvetica Neue"/>
                <a:ea typeface="Helvetica Neue"/>
                <a:cs typeface="Helvetica Neue"/>
                <a:sym typeface="Helvetica Neue"/>
              </a:defRPr>
            </a:lvl3pPr>
            <a:lvl4pPr marL="1828800" lvl="3"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4pPr>
            <a:lvl5pPr marL="2286000" lvl="4"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174" name="Google Shape;174;p29"/>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atin typeface="Helvetica Neue"/>
                <a:ea typeface="Helvetica Neue"/>
                <a:cs typeface="Helvetica Neue"/>
                <a:sym typeface="Helvetica Neue"/>
              </a:defRPr>
            </a:lvl1pPr>
            <a:lvl2pPr marL="914400" lvl="1" indent="-381000" algn="l">
              <a:lnSpc>
                <a:spcPct val="100000"/>
              </a:lnSpc>
              <a:spcBef>
                <a:spcPts val="480"/>
              </a:spcBef>
              <a:spcAft>
                <a:spcPts val="0"/>
              </a:spcAft>
              <a:buClr>
                <a:schemeClr val="dk1"/>
              </a:buClr>
              <a:buSzPts val="2400"/>
              <a:buChar char="–"/>
              <a:defRPr sz="2400">
                <a:latin typeface="Helvetica Neue"/>
                <a:ea typeface="Helvetica Neue"/>
                <a:cs typeface="Helvetica Neue"/>
                <a:sym typeface="Helvetica Neue"/>
              </a:defRPr>
            </a:lvl2pPr>
            <a:lvl3pPr marL="1371600" lvl="2" indent="-355600" algn="l">
              <a:lnSpc>
                <a:spcPct val="100000"/>
              </a:lnSpc>
              <a:spcBef>
                <a:spcPts val="400"/>
              </a:spcBef>
              <a:spcAft>
                <a:spcPts val="0"/>
              </a:spcAft>
              <a:buClr>
                <a:schemeClr val="dk1"/>
              </a:buClr>
              <a:buSzPts val="2000"/>
              <a:buChar char="•"/>
              <a:defRPr sz="2000">
                <a:latin typeface="Helvetica Neue"/>
                <a:ea typeface="Helvetica Neue"/>
                <a:cs typeface="Helvetica Neue"/>
                <a:sym typeface="Helvetica Neue"/>
              </a:defRPr>
            </a:lvl3pPr>
            <a:lvl4pPr marL="1828800" lvl="3"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4pPr>
            <a:lvl5pPr marL="2286000" lvl="4" indent="-342900" algn="l">
              <a:lnSpc>
                <a:spcPct val="100000"/>
              </a:lnSpc>
              <a:spcBef>
                <a:spcPts val="360"/>
              </a:spcBef>
              <a:spcAft>
                <a:spcPts val="0"/>
              </a:spcAft>
              <a:buClr>
                <a:schemeClr val="dk1"/>
              </a:buClr>
              <a:buSzPts val="1800"/>
              <a:buChar char="»"/>
              <a:defRPr sz="1800">
                <a:latin typeface="Helvetica Neue"/>
                <a:ea typeface="Helvetica Neue"/>
                <a:cs typeface="Helvetica Neue"/>
                <a:sym typeface="Helvetica Neue"/>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175" name="Google Shape;175;p29"/>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76" name="Google Shape;176;p29"/>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77" name="Google Shape;177;p29"/>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78" name="Google Shape;178;p2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179" name="Google Shape;179;p29"/>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29"/>
          <p:cNvSpPr txBox="1">
            <a:spLocks noGrp="1"/>
          </p:cNvSpPr>
          <p:nvPr>
            <p:ph type="subTitle" idx="3"/>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181"/>
        <p:cNvGrpSpPr/>
        <p:nvPr/>
      </p:nvGrpSpPr>
      <p:grpSpPr>
        <a:xfrm>
          <a:off x="0" y="0"/>
          <a:ext cx="0" cy="0"/>
          <a:chOff x="0" y="0"/>
          <a:chExt cx="0" cy="0"/>
        </a:xfrm>
      </p:grpSpPr>
      <p:sp>
        <p:nvSpPr>
          <p:cNvPr id="182" name="Google Shape;182;p30"/>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7F7F7F"/>
              </a:buClr>
              <a:buSzPts val="2000"/>
              <a:buNone/>
              <a:defRPr sz="2000">
                <a:solidFill>
                  <a:srgbClr val="7F7F7F"/>
                </a:solidFill>
                <a:latin typeface="Arial"/>
                <a:ea typeface="Arial"/>
                <a:cs typeface="Arial"/>
                <a:sym typeface="Aria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83" name="Google Shape;183;p30"/>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atin typeface="Arial"/>
                <a:ea typeface="Arial"/>
                <a:cs typeface="Arial"/>
                <a:sym typeface="Arial"/>
              </a:defRPr>
            </a:lvl1pPr>
            <a:lvl2pPr marL="914400" lvl="1" indent="-355600" algn="l">
              <a:lnSpc>
                <a:spcPct val="100000"/>
              </a:lnSpc>
              <a:spcBef>
                <a:spcPts val="400"/>
              </a:spcBef>
              <a:spcAft>
                <a:spcPts val="0"/>
              </a:spcAft>
              <a:buClr>
                <a:schemeClr val="dk1"/>
              </a:buClr>
              <a:buSzPts val="2000"/>
              <a:buChar char="–"/>
              <a:defRPr sz="2000">
                <a:latin typeface="Arial"/>
                <a:ea typeface="Arial"/>
                <a:cs typeface="Arial"/>
                <a:sym typeface="Arial"/>
              </a:defRPr>
            </a:lvl2pPr>
            <a:lvl3pPr marL="1371600" lvl="2" indent="-342900" algn="l">
              <a:lnSpc>
                <a:spcPct val="100000"/>
              </a:lnSpc>
              <a:spcBef>
                <a:spcPts val="360"/>
              </a:spcBef>
              <a:spcAft>
                <a:spcPts val="0"/>
              </a:spcAft>
              <a:buClr>
                <a:schemeClr val="dk1"/>
              </a:buClr>
              <a:buSzPts val="1800"/>
              <a:buChar char="•"/>
              <a:defRPr sz="1800">
                <a:latin typeface="Arial"/>
                <a:ea typeface="Arial"/>
                <a:cs typeface="Arial"/>
                <a:sym typeface="Arial"/>
              </a:defRPr>
            </a:lvl3pPr>
            <a:lvl4pPr marL="1828800" lvl="3" indent="-330200" algn="l">
              <a:lnSpc>
                <a:spcPct val="100000"/>
              </a:lnSpc>
              <a:spcBef>
                <a:spcPts val="320"/>
              </a:spcBef>
              <a:spcAft>
                <a:spcPts val="0"/>
              </a:spcAft>
              <a:buClr>
                <a:schemeClr val="dk1"/>
              </a:buClr>
              <a:buSzPts val="1600"/>
              <a:buChar char="–"/>
              <a:defRPr sz="1600">
                <a:latin typeface="Arial"/>
                <a:ea typeface="Arial"/>
                <a:cs typeface="Arial"/>
                <a:sym typeface="Arial"/>
              </a:defRPr>
            </a:lvl4pPr>
            <a:lvl5pPr marL="2286000" lvl="4" indent="-330200" algn="l">
              <a:lnSpc>
                <a:spcPct val="100000"/>
              </a:lnSpc>
              <a:spcBef>
                <a:spcPts val="320"/>
              </a:spcBef>
              <a:spcAft>
                <a:spcPts val="0"/>
              </a:spcAft>
              <a:buClr>
                <a:schemeClr val="dk1"/>
              </a:buClr>
              <a:buSzPts val="1600"/>
              <a:buChar char="»"/>
              <a:defRPr sz="160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184" name="Google Shape;184;p30"/>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7F7F7F"/>
              </a:buClr>
              <a:buSzPts val="2000"/>
              <a:buNone/>
              <a:defRPr sz="2000">
                <a:solidFill>
                  <a:srgbClr val="7F7F7F"/>
                </a:solidFill>
                <a:latin typeface="Arial"/>
                <a:ea typeface="Arial"/>
                <a:cs typeface="Arial"/>
                <a:sym typeface="Aria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85" name="Google Shape;185;p30"/>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atin typeface="Arial"/>
                <a:ea typeface="Arial"/>
                <a:cs typeface="Arial"/>
                <a:sym typeface="Arial"/>
              </a:defRPr>
            </a:lvl1pPr>
            <a:lvl2pPr marL="914400" lvl="1" indent="-355600" algn="l">
              <a:lnSpc>
                <a:spcPct val="100000"/>
              </a:lnSpc>
              <a:spcBef>
                <a:spcPts val="400"/>
              </a:spcBef>
              <a:spcAft>
                <a:spcPts val="0"/>
              </a:spcAft>
              <a:buClr>
                <a:schemeClr val="dk1"/>
              </a:buClr>
              <a:buSzPts val="2000"/>
              <a:buChar char="–"/>
              <a:defRPr sz="2000">
                <a:latin typeface="Arial"/>
                <a:ea typeface="Arial"/>
                <a:cs typeface="Arial"/>
                <a:sym typeface="Arial"/>
              </a:defRPr>
            </a:lvl2pPr>
            <a:lvl3pPr marL="1371600" lvl="2" indent="-342900" algn="l">
              <a:lnSpc>
                <a:spcPct val="100000"/>
              </a:lnSpc>
              <a:spcBef>
                <a:spcPts val="360"/>
              </a:spcBef>
              <a:spcAft>
                <a:spcPts val="0"/>
              </a:spcAft>
              <a:buClr>
                <a:schemeClr val="dk1"/>
              </a:buClr>
              <a:buSzPts val="1800"/>
              <a:buChar char="•"/>
              <a:defRPr sz="1800">
                <a:latin typeface="Arial"/>
                <a:ea typeface="Arial"/>
                <a:cs typeface="Arial"/>
                <a:sym typeface="Arial"/>
              </a:defRPr>
            </a:lvl3pPr>
            <a:lvl4pPr marL="1828800" lvl="3" indent="-330200" algn="l">
              <a:lnSpc>
                <a:spcPct val="100000"/>
              </a:lnSpc>
              <a:spcBef>
                <a:spcPts val="320"/>
              </a:spcBef>
              <a:spcAft>
                <a:spcPts val="0"/>
              </a:spcAft>
              <a:buClr>
                <a:schemeClr val="dk1"/>
              </a:buClr>
              <a:buSzPts val="1600"/>
              <a:buChar char="–"/>
              <a:defRPr sz="1600">
                <a:latin typeface="Arial"/>
                <a:ea typeface="Arial"/>
                <a:cs typeface="Arial"/>
                <a:sym typeface="Arial"/>
              </a:defRPr>
            </a:lvl4pPr>
            <a:lvl5pPr marL="2286000" lvl="4" indent="-330200" algn="l">
              <a:lnSpc>
                <a:spcPct val="100000"/>
              </a:lnSpc>
              <a:spcBef>
                <a:spcPts val="320"/>
              </a:spcBef>
              <a:spcAft>
                <a:spcPts val="0"/>
              </a:spcAft>
              <a:buClr>
                <a:schemeClr val="dk1"/>
              </a:buClr>
              <a:buSzPts val="1600"/>
              <a:buChar char="»"/>
              <a:defRPr sz="160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186" name="Google Shape;186;p30"/>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87" name="Google Shape;187;p30"/>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88" name="Google Shape;188;p30"/>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89" name="Google Shape;189;p3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190" name="Google Shape;190;p30"/>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0"/>
          <p:cNvSpPr txBox="1">
            <a:spLocks noGrp="1"/>
          </p:cNvSpPr>
          <p:nvPr>
            <p:ph type="subTitle" idx="5"/>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92"/>
        <p:cNvGrpSpPr/>
        <p:nvPr/>
      </p:nvGrpSpPr>
      <p:grpSpPr>
        <a:xfrm>
          <a:off x="0" y="0"/>
          <a:ext cx="0" cy="0"/>
          <a:chOff x="0" y="0"/>
          <a:chExt cx="0" cy="0"/>
        </a:xfrm>
      </p:grpSpPr>
      <p:sp>
        <p:nvSpPr>
          <p:cNvPr id="193" name="Google Shape;193;p31"/>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194" name="Google Shape;194;p31"/>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195" name="Google Shape;195;p31"/>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196" name="Google Shape;196;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197" name="Google Shape;197;p31"/>
          <p:cNvSpPr txBox="1">
            <a:spLocks noGrp="1"/>
          </p:cNvSpPr>
          <p:nvPr>
            <p:ph type="title"/>
          </p:nvPr>
        </p:nvSpPr>
        <p:spPr>
          <a:xfrm>
            <a:off x="457200" y="256338"/>
            <a:ext cx="8229600" cy="4733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31"/>
          <p:cNvSpPr txBox="1">
            <a:spLocks noGrp="1"/>
          </p:cNvSpPr>
          <p:nvPr>
            <p:ph type="subTitle" idx="1"/>
          </p:nvPr>
        </p:nvSpPr>
        <p:spPr>
          <a:xfrm>
            <a:off x="457200"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99"/>
        <p:cNvGrpSpPr/>
        <p:nvPr/>
      </p:nvGrpSpPr>
      <p:grpSpPr>
        <a:xfrm>
          <a:off x="0" y="0"/>
          <a:ext cx="0" cy="0"/>
          <a:chOff x="0" y="0"/>
          <a:chExt cx="0" cy="0"/>
        </a:xfrm>
      </p:grpSpPr>
      <p:sp>
        <p:nvSpPr>
          <p:cNvPr id="200" name="Google Shape;200;p32"/>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201" name="Google Shape;201;p32"/>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202" name="Google Shape;202;p32"/>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203" name="Google Shape;203;p3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04"/>
        <p:cNvGrpSpPr/>
        <p:nvPr/>
      </p:nvGrpSpPr>
      <p:grpSpPr>
        <a:xfrm>
          <a:off x="0" y="0"/>
          <a:ext cx="0" cy="0"/>
          <a:chOff x="0" y="0"/>
          <a:chExt cx="0" cy="0"/>
        </a:xfrm>
      </p:grpSpPr>
      <p:sp>
        <p:nvSpPr>
          <p:cNvPr id="205" name="Google Shape;205;p33"/>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33"/>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atin typeface="Arial"/>
                <a:ea typeface="Arial"/>
                <a:cs typeface="Arial"/>
                <a:sym typeface="Arial"/>
              </a:defRPr>
            </a:lvl1pPr>
            <a:lvl2pPr marL="914400" lvl="1" indent="-406400" algn="l">
              <a:lnSpc>
                <a:spcPct val="100000"/>
              </a:lnSpc>
              <a:spcBef>
                <a:spcPts val="560"/>
              </a:spcBef>
              <a:spcAft>
                <a:spcPts val="0"/>
              </a:spcAft>
              <a:buClr>
                <a:schemeClr val="dk1"/>
              </a:buClr>
              <a:buSzPts val="2800"/>
              <a:buChar char="–"/>
              <a:defRPr sz="2800">
                <a:latin typeface="Arial"/>
                <a:ea typeface="Arial"/>
                <a:cs typeface="Arial"/>
                <a:sym typeface="Arial"/>
              </a:defRPr>
            </a:lvl2pPr>
            <a:lvl3pPr marL="1371600" lvl="2" indent="-381000" algn="l">
              <a:lnSpc>
                <a:spcPct val="100000"/>
              </a:lnSpc>
              <a:spcBef>
                <a:spcPts val="480"/>
              </a:spcBef>
              <a:spcAft>
                <a:spcPts val="0"/>
              </a:spcAft>
              <a:buClr>
                <a:schemeClr val="dk1"/>
              </a:buClr>
              <a:buSzPts val="2400"/>
              <a:buChar char="•"/>
              <a:defRPr sz="2400">
                <a:latin typeface="Arial"/>
                <a:ea typeface="Arial"/>
                <a:cs typeface="Arial"/>
                <a:sym typeface="Arial"/>
              </a:defRPr>
            </a:lvl3pPr>
            <a:lvl4pPr marL="1828800" lvl="3" indent="-355600" algn="l">
              <a:lnSpc>
                <a:spcPct val="100000"/>
              </a:lnSpc>
              <a:spcBef>
                <a:spcPts val="400"/>
              </a:spcBef>
              <a:spcAft>
                <a:spcPts val="0"/>
              </a:spcAft>
              <a:buClr>
                <a:schemeClr val="dk1"/>
              </a:buClr>
              <a:buSzPts val="2000"/>
              <a:buChar char="–"/>
              <a:defRPr sz="2000">
                <a:latin typeface="Arial"/>
                <a:ea typeface="Arial"/>
                <a:cs typeface="Arial"/>
                <a:sym typeface="Arial"/>
              </a:defRPr>
            </a:lvl4pPr>
            <a:lvl5pPr marL="2286000" lvl="4" indent="-355600" algn="l">
              <a:lnSpc>
                <a:spcPct val="100000"/>
              </a:lnSpc>
              <a:spcBef>
                <a:spcPts val="400"/>
              </a:spcBef>
              <a:spcAft>
                <a:spcPts val="0"/>
              </a:spcAft>
              <a:buClr>
                <a:schemeClr val="dk1"/>
              </a:buClr>
              <a:buSzPts val="2000"/>
              <a:buChar char="»"/>
              <a:defRPr sz="2000">
                <a:latin typeface="Arial"/>
                <a:ea typeface="Arial"/>
                <a:cs typeface="Arial"/>
                <a:sym typeface="Arial"/>
              </a:defRPr>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207" name="Google Shape;207;p33"/>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Clr>
                <a:srgbClr val="7F7F7F"/>
              </a:buClr>
              <a:buSzPts val="2000"/>
              <a:buNone/>
              <a:defRPr sz="2000">
                <a:solidFill>
                  <a:srgbClr val="7F7F7F"/>
                </a:solidFill>
                <a:latin typeface="Arial"/>
                <a:ea typeface="Arial"/>
                <a:cs typeface="Arial"/>
                <a:sym typeface="Arial"/>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208" name="Google Shape;208;p33"/>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209" name="Google Shape;209;p33"/>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210" name="Google Shape;210;p33"/>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211" name="Google Shape;211;p3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212"/>
        <p:cNvGrpSpPr/>
        <p:nvPr/>
      </p:nvGrpSpPr>
      <p:grpSpPr>
        <a:xfrm>
          <a:off x="0" y="0"/>
          <a:ext cx="0" cy="0"/>
          <a:chOff x="0" y="0"/>
          <a:chExt cx="0" cy="0"/>
        </a:xfrm>
      </p:grpSpPr>
      <p:sp>
        <p:nvSpPr>
          <p:cNvPr id="213" name="Google Shape;213;p34"/>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09A44"/>
              </a:buClr>
              <a:buSzPts val="2000"/>
              <a:buFont typeface="Arial"/>
              <a:buNone/>
              <a:defRPr sz="20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34"/>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5" name="Google Shape;215;p34"/>
          <p:cNvSpPr txBox="1">
            <a:spLocks noGrp="1"/>
          </p:cNvSpPr>
          <p:nvPr>
            <p:ph type="body" idx="1"/>
          </p:nvPr>
        </p:nvSpPr>
        <p:spPr>
          <a:xfrm>
            <a:off x="1792288" y="4025503"/>
            <a:ext cx="5486400" cy="55265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rgbClr val="7F7F7F"/>
              </a:buClr>
              <a:buSzPts val="1400"/>
              <a:buNone/>
              <a:defRPr sz="1400">
                <a:solidFill>
                  <a:srgbClr val="7F7F7F"/>
                </a:solidFill>
                <a:latin typeface="Arial"/>
                <a:ea typeface="Arial"/>
                <a:cs typeface="Arial"/>
                <a:sym typeface="Arial"/>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216" name="Google Shape;216;p34"/>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217" name="Google Shape;217;p34"/>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218" name="Google Shape;218;p34"/>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219" name="Google Shape;219;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re et texte vertical">
  <p:cSld name="Titre et texte vertical">
    <p:spTree>
      <p:nvGrpSpPr>
        <p:cNvPr id="1" name="Shape 220"/>
        <p:cNvGrpSpPr/>
        <p:nvPr/>
      </p:nvGrpSpPr>
      <p:grpSpPr>
        <a:xfrm>
          <a:off x="0" y="0"/>
          <a:ext cx="0" cy="0"/>
          <a:chOff x="0" y="0"/>
          <a:chExt cx="0" cy="0"/>
        </a:xfrm>
      </p:grpSpPr>
      <p:sp>
        <p:nvSpPr>
          <p:cNvPr id="221" name="Google Shape;221;p35"/>
          <p:cNvSpPr txBox="1">
            <a:spLocks noGrp="1"/>
          </p:cNvSpPr>
          <p:nvPr>
            <p:ph type="title"/>
          </p:nvPr>
        </p:nvSpPr>
        <p:spPr>
          <a:xfrm>
            <a:off x="457200" y="205978"/>
            <a:ext cx="8229600" cy="472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35"/>
          <p:cNvSpPr txBox="1">
            <a:spLocks noGrp="1"/>
          </p:cNvSpPr>
          <p:nvPr>
            <p:ph type="body" idx="1"/>
          </p:nvPr>
        </p:nvSpPr>
        <p:spPr>
          <a:xfrm rot="5400000">
            <a:off x="2874763" y="-1217414"/>
            <a:ext cx="3394472" cy="82296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a:latin typeface="Arial"/>
                <a:ea typeface="Arial"/>
                <a:cs typeface="Arial"/>
                <a:sym typeface="Arial"/>
              </a:defRPr>
            </a:lvl1pPr>
            <a:lvl2pPr marL="914400" lvl="1" indent="-406400" algn="l">
              <a:lnSpc>
                <a:spcPct val="100000"/>
              </a:lnSpc>
              <a:spcBef>
                <a:spcPts val="560"/>
              </a:spcBef>
              <a:spcAft>
                <a:spcPts val="0"/>
              </a:spcAft>
              <a:buClr>
                <a:schemeClr val="dk1"/>
              </a:buClr>
              <a:buSzPts val="2800"/>
              <a:buChar char="–"/>
              <a:defRPr>
                <a:latin typeface="Arial"/>
                <a:ea typeface="Arial"/>
                <a:cs typeface="Arial"/>
                <a:sym typeface="Arial"/>
              </a:defRPr>
            </a:lvl2pPr>
            <a:lvl3pPr marL="1371600" lvl="2" indent="-381000" algn="l">
              <a:lnSpc>
                <a:spcPct val="100000"/>
              </a:lnSpc>
              <a:spcBef>
                <a:spcPts val="480"/>
              </a:spcBef>
              <a:spcAft>
                <a:spcPts val="0"/>
              </a:spcAft>
              <a:buClr>
                <a:schemeClr val="dk1"/>
              </a:buClr>
              <a:buSzPts val="2400"/>
              <a:buChar char="•"/>
              <a:defRPr>
                <a:latin typeface="Arial"/>
                <a:ea typeface="Arial"/>
                <a:cs typeface="Arial"/>
                <a:sym typeface="Arial"/>
              </a:defRPr>
            </a:lvl3pPr>
            <a:lvl4pPr marL="1828800" lvl="3" indent="-355600" algn="l">
              <a:lnSpc>
                <a:spcPct val="100000"/>
              </a:lnSpc>
              <a:spcBef>
                <a:spcPts val="400"/>
              </a:spcBef>
              <a:spcAft>
                <a:spcPts val="0"/>
              </a:spcAft>
              <a:buClr>
                <a:schemeClr val="dk1"/>
              </a:buClr>
              <a:buSzPts val="2000"/>
              <a:buChar char="–"/>
              <a:defRPr>
                <a:latin typeface="Arial"/>
                <a:ea typeface="Arial"/>
                <a:cs typeface="Arial"/>
                <a:sym typeface="Arial"/>
              </a:defRPr>
            </a:lvl4pPr>
            <a:lvl5pPr marL="2286000" lvl="4" indent="-355600" algn="l">
              <a:lnSpc>
                <a:spcPct val="100000"/>
              </a:lnSpc>
              <a:spcBef>
                <a:spcPts val="400"/>
              </a:spcBef>
              <a:spcAft>
                <a:spcPts val="0"/>
              </a:spcAft>
              <a:buClr>
                <a:schemeClr val="dk1"/>
              </a:buClr>
              <a:buSzPts val="2000"/>
              <a:buChar char="»"/>
              <a:defRPr>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3" name="Google Shape;223;p35"/>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224" name="Google Shape;224;p35"/>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225" name="Google Shape;225;p35"/>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226" name="Google Shape;226;p3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
        <p:nvSpPr>
          <p:cNvPr id="227" name="Google Shape;227;p35"/>
          <p:cNvSpPr txBox="1">
            <a:spLocks noGrp="1"/>
          </p:cNvSpPr>
          <p:nvPr>
            <p:ph type="subTitle" idx="2"/>
          </p:nvPr>
        </p:nvSpPr>
        <p:spPr>
          <a:xfrm>
            <a:off x="467544" y="762829"/>
            <a:ext cx="8226000" cy="29675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re vertical et texte">
  <p:cSld name="Titre vertical et texte">
    <p:spTree>
      <p:nvGrpSpPr>
        <p:cNvPr id="1" name="Shape 228"/>
        <p:cNvGrpSpPr/>
        <p:nvPr/>
      </p:nvGrpSpPr>
      <p:grpSpPr>
        <a:xfrm>
          <a:off x="0" y="0"/>
          <a:ext cx="0" cy="0"/>
          <a:chOff x="0" y="0"/>
          <a:chExt cx="0" cy="0"/>
        </a:xfrm>
      </p:grpSpPr>
      <p:sp>
        <p:nvSpPr>
          <p:cNvPr id="229" name="Google Shape;229;p36"/>
          <p:cNvSpPr txBox="1">
            <a:spLocks noGrp="1"/>
          </p:cNvSpPr>
          <p:nvPr>
            <p:ph type="title"/>
          </p:nvPr>
        </p:nvSpPr>
        <p:spPr>
          <a:xfrm rot="5400000">
            <a:off x="6239143" y="2085301"/>
            <a:ext cx="4388644" cy="630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9A44"/>
              </a:buClr>
              <a:buSzPts val="3600"/>
              <a:buFont typeface="Arial"/>
              <a:buNone/>
              <a:defRPr sz="3600" b="1">
                <a:solidFill>
                  <a:srgbClr val="009A4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36"/>
          <p:cNvSpPr txBox="1">
            <a:spLocks noGrp="1"/>
          </p:cNvSpPr>
          <p:nvPr>
            <p:ph type="body" idx="1"/>
          </p:nvPr>
        </p:nvSpPr>
        <p:spPr>
          <a:xfrm rot="5400000">
            <a:off x="1272779" y="-609599"/>
            <a:ext cx="4388644" cy="60198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a:latin typeface="Arial"/>
                <a:ea typeface="Arial"/>
                <a:cs typeface="Arial"/>
                <a:sym typeface="Arial"/>
              </a:defRPr>
            </a:lvl1pPr>
            <a:lvl2pPr marL="914400" lvl="1" indent="-406400" algn="l">
              <a:lnSpc>
                <a:spcPct val="100000"/>
              </a:lnSpc>
              <a:spcBef>
                <a:spcPts val="560"/>
              </a:spcBef>
              <a:spcAft>
                <a:spcPts val="0"/>
              </a:spcAft>
              <a:buClr>
                <a:schemeClr val="dk1"/>
              </a:buClr>
              <a:buSzPts val="2800"/>
              <a:buChar char="–"/>
              <a:defRPr>
                <a:latin typeface="Arial"/>
                <a:ea typeface="Arial"/>
                <a:cs typeface="Arial"/>
                <a:sym typeface="Arial"/>
              </a:defRPr>
            </a:lvl2pPr>
            <a:lvl3pPr marL="1371600" lvl="2" indent="-381000" algn="l">
              <a:lnSpc>
                <a:spcPct val="100000"/>
              </a:lnSpc>
              <a:spcBef>
                <a:spcPts val="480"/>
              </a:spcBef>
              <a:spcAft>
                <a:spcPts val="0"/>
              </a:spcAft>
              <a:buClr>
                <a:schemeClr val="dk1"/>
              </a:buClr>
              <a:buSzPts val="2400"/>
              <a:buChar char="•"/>
              <a:defRPr>
                <a:latin typeface="Arial"/>
                <a:ea typeface="Arial"/>
                <a:cs typeface="Arial"/>
                <a:sym typeface="Arial"/>
              </a:defRPr>
            </a:lvl3pPr>
            <a:lvl4pPr marL="1828800" lvl="3" indent="-355600" algn="l">
              <a:lnSpc>
                <a:spcPct val="100000"/>
              </a:lnSpc>
              <a:spcBef>
                <a:spcPts val="400"/>
              </a:spcBef>
              <a:spcAft>
                <a:spcPts val="0"/>
              </a:spcAft>
              <a:buClr>
                <a:schemeClr val="dk1"/>
              </a:buClr>
              <a:buSzPts val="2000"/>
              <a:buChar char="–"/>
              <a:defRPr>
                <a:latin typeface="Arial"/>
                <a:ea typeface="Arial"/>
                <a:cs typeface="Arial"/>
                <a:sym typeface="Arial"/>
              </a:defRPr>
            </a:lvl4pPr>
            <a:lvl5pPr marL="2286000" lvl="4" indent="-355600" algn="l">
              <a:lnSpc>
                <a:spcPct val="100000"/>
              </a:lnSpc>
              <a:spcBef>
                <a:spcPts val="400"/>
              </a:spcBef>
              <a:spcAft>
                <a:spcPts val="0"/>
              </a:spcAft>
              <a:buClr>
                <a:schemeClr val="dk1"/>
              </a:buClr>
              <a:buSzPts val="2000"/>
              <a:buChar char="»"/>
              <a:defRPr>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1" name="Google Shape;231;p36"/>
          <p:cNvSpPr/>
          <p:nvPr/>
        </p:nvSpPr>
        <p:spPr>
          <a:xfrm>
            <a:off x="0" y="4578163"/>
            <a:ext cx="9144000" cy="55399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D8D8D8"/>
              </a:solidFill>
              <a:latin typeface="Calibri"/>
              <a:ea typeface="Calibri"/>
              <a:cs typeface="Calibri"/>
              <a:sym typeface="Calibri"/>
            </a:endParaRPr>
          </a:p>
        </p:txBody>
      </p:sp>
      <p:sp>
        <p:nvSpPr>
          <p:cNvPr id="232" name="Google Shape;232;p36"/>
          <p:cNvSpPr txBox="1">
            <a:spLocks noGrp="1"/>
          </p:cNvSpPr>
          <p:nvPr>
            <p:ph type="sldNum" idx="12"/>
          </p:nvPr>
        </p:nvSpPr>
        <p:spPr>
          <a:xfrm>
            <a:off x="6830888" y="4731990"/>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
        <p:nvSpPr>
          <p:cNvPr id="233" name="Google Shape;233;p36"/>
          <p:cNvSpPr txBox="1">
            <a:spLocks noGrp="1"/>
          </p:cNvSpPr>
          <p:nvPr>
            <p:ph type="subTitle" idx="2"/>
          </p:nvPr>
        </p:nvSpPr>
        <p:spPr>
          <a:xfrm rot="5400000">
            <a:off x="5663250" y="2183981"/>
            <a:ext cx="4387500" cy="43149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7F7F7F"/>
              </a:buClr>
              <a:buSzPts val="2000"/>
              <a:buNone/>
              <a:defRPr sz="2000" b="1">
                <a:solidFill>
                  <a:srgbClr val="7F7F7F"/>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34" name="Google Shape;234;p36"/>
          <p:cNvSpPr/>
          <p:nvPr/>
        </p:nvSpPr>
        <p:spPr>
          <a:xfrm>
            <a:off x="2051720" y="4578163"/>
            <a:ext cx="5815012" cy="4385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 sz="1200" b="1" i="0" u="none" strike="noStrike" cap="none">
                <a:solidFill>
                  <a:srgbClr val="009A44"/>
                </a:solidFill>
                <a:latin typeface="Arial"/>
                <a:ea typeface="Arial"/>
                <a:cs typeface="Arial"/>
                <a:sym typeface="Arial"/>
              </a:rPr>
              <a:t>Centre wallon de Recherches agronomiques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Répondre aux questions d’aujourd’hui et relever les défis de demain</a:t>
            </a:r>
            <a:endParaRPr sz="10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1" i="0" u="none" strike="noStrike" cap="none">
                <a:solidFill>
                  <a:srgbClr val="C8102E"/>
                </a:solidFill>
                <a:latin typeface="Arial"/>
                <a:ea typeface="Arial"/>
                <a:cs typeface="Arial"/>
                <a:sym typeface="Arial"/>
              </a:rPr>
              <a:t>www.cra.wallonie.be </a:t>
            </a:r>
            <a:endParaRPr sz="1400" b="0" i="0" u="none" strike="noStrike" cap="none">
              <a:solidFill>
                <a:srgbClr val="000000"/>
              </a:solidFill>
              <a:latin typeface="Arial"/>
              <a:ea typeface="Arial"/>
              <a:cs typeface="Arial"/>
              <a:sym typeface="Arial"/>
            </a:endParaRPr>
          </a:p>
        </p:txBody>
      </p:sp>
      <p:pic>
        <p:nvPicPr>
          <p:cNvPr id="235" name="Google Shape;235;p3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7544" y="4558129"/>
            <a:ext cx="1037691" cy="59406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2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5" name="Google Shape;145;p2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6" name="Google Shape;146;p2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7" name="Google Shape;147;p2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8" name="Google Shape;148;p2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4.xml"/><Relationship Id="rId5" Type="http://schemas.openxmlformats.org/officeDocument/2006/relationships/image" Target="../media/image20.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proba-v-mep.esa.int/applications/time-series-viewer/app/app.html" TargetMode="Externa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oleObject" Target="../embeddings/oleObject1.bin"/><Relationship Id="rId7" Type="http://schemas.openxmlformats.org/officeDocument/2006/relationships/image" Target="../media/image39.png"/><Relationship Id="rId12" Type="http://schemas.openxmlformats.org/officeDocument/2006/relationships/image" Target="../media/image40.png"/><Relationship Id="rId2" Type="http://schemas.openxmlformats.org/officeDocument/2006/relationships/slideLayout" Target="../slideLayouts/slideLayout24.xml"/><Relationship Id="rId1" Type="http://schemas.openxmlformats.org/officeDocument/2006/relationships/vmlDrawing" Target="../drawings/vmlDrawing1.vml"/><Relationship Id="rId6" Type="http://schemas.openxmlformats.org/officeDocument/2006/relationships/image" Target="../media/image38.emf"/><Relationship Id="rId11" Type="http://schemas.openxmlformats.org/officeDocument/2006/relationships/image" Target="../media/image36.emf"/><Relationship Id="rId5" Type="http://schemas.openxmlformats.org/officeDocument/2006/relationships/image" Target="../media/image37.emf"/><Relationship Id="rId10" Type="http://schemas.openxmlformats.org/officeDocument/2006/relationships/oleObject" Target="../embeddings/oleObject3.bin"/><Relationship Id="rId4" Type="http://schemas.openxmlformats.org/officeDocument/2006/relationships/image" Target="../media/image34.emf"/><Relationship Id="rId9" Type="http://schemas.openxmlformats.org/officeDocument/2006/relationships/image" Target="../media/image3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p:nvPr/>
        </p:nvSpPr>
        <p:spPr>
          <a:xfrm>
            <a:off x="763875" y="2363700"/>
            <a:ext cx="8046300" cy="103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BE" sz="2400" dirty="0">
                <a:solidFill>
                  <a:schemeClr val="bg2"/>
                </a:solidFill>
                <a:latin typeface="Carme"/>
                <a:ea typeface="Carme"/>
                <a:cs typeface="Carme"/>
                <a:sym typeface="Carme"/>
              </a:rPr>
              <a:t>B-CGMS</a:t>
            </a:r>
            <a:r>
              <a:rPr lang="fr-BE" sz="2400" dirty="0">
                <a:latin typeface="Carme"/>
                <a:ea typeface="Carme"/>
                <a:cs typeface="Carme"/>
                <a:sym typeface="Carme"/>
              </a:rPr>
              <a:t>: </a:t>
            </a:r>
            <a:r>
              <a:rPr lang="fr-BE" sz="2400" dirty="0" err="1">
                <a:latin typeface="Carme"/>
                <a:ea typeface="Carme"/>
                <a:cs typeface="Carme"/>
                <a:sym typeface="Carme"/>
              </a:rPr>
              <a:t>Belgian</a:t>
            </a:r>
            <a:r>
              <a:rPr lang="fr-BE" sz="2400" dirty="0">
                <a:latin typeface="Carme"/>
                <a:ea typeface="Carme"/>
                <a:cs typeface="Carme"/>
                <a:sym typeface="Carme"/>
              </a:rPr>
              <a:t> </a:t>
            </a:r>
            <a:r>
              <a:rPr lang="fr-BE" sz="2400" dirty="0" err="1">
                <a:latin typeface="Carme"/>
                <a:ea typeface="Carme"/>
                <a:cs typeface="Carme"/>
                <a:sym typeface="Carme"/>
              </a:rPr>
              <a:t>Crop</a:t>
            </a:r>
            <a:r>
              <a:rPr lang="fr-BE" sz="2400" dirty="0">
                <a:latin typeface="Carme"/>
                <a:ea typeface="Carme"/>
                <a:cs typeface="Carme"/>
                <a:sym typeface="Carme"/>
              </a:rPr>
              <a:t> </a:t>
            </a:r>
            <a:r>
              <a:rPr lang="fr-BE" sz="2400" dirty="0" err="1">
                <a:latin typeface="Carme"/>
                <a:ea typeface="Carme"/>
                <a:cs typeface="Carme"/>
                <a:sym typeface="Carme"/>
              </a:rPr>
              <a:t>Growth</a:t>
            </a:r>
            <a:r>
              <a:rPr lang="fr-BE" sz="2400" dirty="0">
                <a:latin typeface="Carme"/>
                <a:ea typeface="Carme"/>
                <a:cs typeface="Carme"/>
                <a:sym typeface="Carme"/>
              </a:rPr>
              <a:t> Monitoring System</a:t>
            </a:r>
            <a:endParaRPr sz="2400" dirty="0">
              <a:latin typeface="Carme"/>
              <a:ea typeface="Carme"/>
              <a:cs typeface="Carme"/>
              <a:sym typeface="Carme"/>
            </a:endParaRPr>
          </a:p>
        </p:txBody>
      </p:sp>
      <p:sp>
        <p:nvSpPr>
          <p:cNvPr id="241" name="Google Shape;241;p37"/>
          <p:cNvSpPr txBox="1"/>
          <p:nvPr/>
        </p:nvSpPr>
        <p:spPr>
          <a:xfrm>
            <a:off x="763875" y="4209000"/>
            <a:ext cx="7763700" cy="798000"/>
          </a:xfrm>
          <a:prstGeom prst="rect">
            <a:avLst/>
          </a:prstGeom>
          <a:noFill/>
          <a:ln>
            <a:noFill/>
          </a:ln>
        </p:spPr>
        <p:txBody>
          <a:bodyPr spcFirstLastPara="1" wrap="square" lIns="91425" tIns="91425" rIns="91425" bIns="91425" anchor="t" anchorCtr="0">
            <a:noAutofit/>
          </a:bodyPr>
          <a:lstStyle/>
          <a:p>
            <a:pPr marL="0" lvl="0" indent="0" algn="l" rtl="0">
              <a:lnSpc>
                <a:spcPct val="114000"/>
              </a:lnSpc>
              <a:spcBef>
                <a:spcPts val="600"/>
              </a:spcBef>
              <a:spcAft>
                <a:spcPts val="0"/>
              </a:spcAft>
              <a:buClr>
                <a:schemeClr val="dk1"/>
              </a:buClr>
              <a:buSzPts val="1100"/>
              <a:buFont typeface="Arial"/>
              <a:buNone/>
            </a:pPr>
            <a:r>
              <a:rPr lang="fr" sz="1100" i="1" dirty="0"/>
              <a:t>Joint Research Centre (Ispra) – 13/02/2020 </a:t>
            </a:r>
            <a:endParaRPr sz="1100" dirty="0"/>
          </a:p>
        </p:txBody>
      </p:sp>
      <p:sp>
        <p:nvSpPr>
          <p:cNvPr id="242" name="Google Shape;242;p37"/>
          <p:cNvSpPr txBox="1"/>
          <p:nvPr/>
        </p:nvSpPr>
        <p:spPr>
          <a:xfrm>
            <a:off x="715575" y="3580800"/>
            <a:ext cx="8094600" cy="449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 dirty="0">
                <a:latin typeface="Carme"/>
                <a:ea typeface="Carme"/>
                <a:cs typeface="Carme"/>
                <a:sym typeface="Carme"/>
              </a:rPr>
              <a:t>Curnel, Y., Lucau-Danila, C., Planchon, V.</a:t>
            </a:r>
            <a:endParaRPr dirty="0">
              <a:latin typeface="Carme"/>
              <a:ea typeface="Carme"/>
              <a:cs typeface="Carme"/>
              <a:sym typeface="Carm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p:nvPr/>
        </p:nvSpPr>
        <p:spPr>
          <a:xfrm>
            <a:off x="6936963" y="4307637"/>
            <a:ext cx="1407600" cy="1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a:solidFill>
                  <a:srgbClr val="FFFFFF"/>
                </a:solidFill>
                <a:latin typeface="Carme"/>
                <a:ea typeface="Carme"/>
                <a:cs typeface="Carme"/>
                <a:sym typeface="Carme"/>
              </a:rPr>
              <a:t>Source : www.technomedia.org</a:t>
            </a:r>
            <a:endParaRPr sz="600">
              <a:solidFill>
                <a:srgbClr val="FFFFFF"/>
              </a:solidFill>
              <a:latin typeface="Carme"/>
              <a:ea typeface="Carme"/>
              <a:cs typeface="Carme"/>
              <a:sym typeface="Carme"/>
            </a:endParaRPr>
          </a:p>
        </p:txBody>
      </p:sp>
      <p:sp>
        <p:nvSpPr>
          <p:cNvPr id="250" name="Google Shape;250;p38"/>
          <p:cNvSpPr txBox="1"/>
          <p:nvPr/>
        </p:nvSpPr>
        <p:spPr>
          <a:xfrm>
            <a:off x="535000" y="854675"/>
            <a:ext cx="7155300" cy="2548500"/>
          </a:xfrm>
          <a:prstGeom prst="rect">
            <a:avLst/>
          </a:prstGeom>
          <a:noFill/>
          <a:ln>
            <a:noFill/>
          </a:ln>
        </p:spPr>
        <p:txBody>
          <a:bodyPr spcFirstLastPara="1" wrap="square" lIns="91425" tIns="91425" rIns="91425" bIns="91425" anchor="t" anchorCtr="0">
            <a:noAutofit/>
          </a:bodyPr>
          <a:lstStyle/>
          <a:p>
            <a:pPr marL="216000" indent="-792000" algn="just">
              <a:lnSpc>
                <a:spcPct val="120000"/>
              </a:lnSpc>
              <a:spcBef>
                <a:spcPts val="600"/>
              </a:spcBef>
              <a:spcAft>
                <a:spcPts val="600"/>
              </a:spcAft>
              <a:defRPr/>
            </a:pPr>
            <a:r>
              <a:rPr lang="fr-BE" sz="1600" b="1" dirty="0">
                <a:latin typeface="Calibri" panose="020F0502020204030204" pitchFamily="34" charset="0"/>
              </a:rPr>
              <a:t>1998</a:t>
            </a:r>
            <a:r>
              <a:rPr lang="fr-BE" sz="1600" dirty="0">
                <a:latin typeface="Calibri" panose="020F0502020204030204" pitchFamily="34" charset="0"/>
              </a:rPr>
              <a:t>-</a:t>
            </a:r>
            <a:r>
              <a:rPr lang="fr-BE" sz="1600" b="1" dirty="0">
                <a:latin typeface="Calibri" panose="020F0502020204030204" pitchFamily="34" charset="0"/>
              </a:rPr>
              <a:t>99</a:t>
            </a:r>
            <a:r>
              <a:rPr lang="fr-BE" sz="1600" dirty="0">
                <a:latin typeface="Calibri" panose="020F0502020204030204" pitchFamily="34" charset="0"/>
              </a:rPr>
              <a:t> Pilot </a:t>
            </a:r>
            <a:r>
              <a:rPr lang="fr-BE" sz="1600" dirty="0" err="1">
                <a:latin typeface="Calibri" panose="020F0502020204030204" pitchFamily="34" charset="0"/>
              </a:rPr>
              <a:t>project</a:t>
            </a:r>
            <a:r>
              <a:rPr lang="fr-BE" sz="1600" dirty="0">
                <a:latin typeface="Calibri" panose="020F0502020204030204" pitchFamily="34" charset="0"/>
              </a:rPr>
              <a:t> (STEREO-II, BELSPO) </a:t>
            </a:r>
            <a:r>
              <a:rPr lang="fr-BE" sz="1600" dirty="0" err="1">
                <a:latin typeface="Calibri" panose="020F0502020204030204" pitchFamily="34" charset="0"/>
              </a:rPr>
              <a:t>aiming</a:t>
            </a:r>
            <a:r>
              <a:rPr lang="fr-BE" sz="1600" dirty="0">
                <a:latin typeface="Calibri" panose="020F0502020204030204" pitchFamily="34" charset="0"/>
              </a:rPr>
              <a:t> to </a:t>
            </a:r>
            <a:r>
              <a:rPr lang="fr-BE" sz="1600" dirty="0" err="1">
                <a:latin typeface="Calibri" panose="020F0502020204030204" pitchFamily="34" charset="0"/>
              </a:rPr>
              <a:t>adapt</a:t>
            </a:r>
            <a:r>
              <a:rPr lang="fr-BE" sz="1600" dirty="0">
                <a:latin typeface="Calibri" panose="020F0502020204030204" pitchFamily="34" charset="0"/>
              </a:rPr>
              <a:t> the </a:t>
            </a:r>
            <a:r>
              <a:rPr lang="fr-BE" sz="1600" dirty="0" err="1">
                <a:latin typeface="Calibri" panose="020F0502020204030204" pitchFamily="34" charset="0"/>
              </a:rPr>
              <a:t>European</a:t>
            </a:r>
            <a:r>
              <a:rPr lang="fr-BE" sz="1600" dirty="0">
                <a:latin typeface="Calibri" panose="020F0502020204030204" pitchFamily="34" charset="0"/>
              </a:rPr>
              <a:t> </a:t>
            </a:r>
            <a:r>
              <a:rPr lang="fr-BE" sz="1600" dirty="0" err="1">
                <a:latin typeface="Calibri" panose="020F0502020204030204" pitchFamily="34" charset="0"/>
              </a:rPr>
              <a:t>Crop</a:t>
            </a:r>
            <a:r>
              <a:rPr lang="fr-BE" sz="1600" dirty="0">
                <a:latin typeface="Calibri" panose="020F0502020204030204" pitchFamily="34" charset="0"/>
              </a:rPr>
              <a:t> </a:t>
            </a:r>
            <a:r>
              <a:rPr lang="fr-BE" sz="1600" dirty="0" err="1">
                <a:latin typeface="Calibri" panose="020F0502020204030204" pitchFamily="34" charset="0"/>
              </a:rPr>
              <a:t>Growth</a:t>
            </a:r>
            <a:r>
              <a:rPr lang="fr-BE" sz="1600" dirty="0">
                <a:latin typeface="Calibri" panose="020F0502020204030204" pitchFamily="34" charset="0"/>
              </a:rPr>
              <a:t> Monitoring  (CGMS) to </a:t>
            </a:r>
            <a:r>
              <a:rPr lang="fr-BE" sz="1600" dirty="0" err="1">
                <a:latin typeface="Calibri" panose="020F0502020204030204" pitchFamily="34" charset="0"/>
              </a:rPr>
              <a:t>Belgian</a:t>
            </a:r>
            <a:r>
              <a:rPr lang="fr-BE" sz="1600" dirty="0">
                <a:latin typeface="Calibri" panose="020F0502020204030204" pitchFamily="34" charset="0"/>
              </a:rPr>
              <a:t> conditions : </a:t>
            </a:r>
            <a:r>
              <a:rPr lang="fr-BE" sz="1600" b="1" dirty="0" err="1">
                <a:latin typeface="Calibri" panose="020F0502020204030204" pitchFamily="34" charset="0"/>
              </a:rPr>
              <a:t>Birth</a:t>
            </a:r>
            <a:r>
              <a:rPr lang="fr-BE" sz="1600" b="1" dirty="0">
                <a:latin typeface="Calibri" panose="020F0502020204030204" pitchFamily="34" charset="0"/>
              </a:rPr>
              <a:t> of </a:t>
            </a:r>
            <a:r>
              <a:rPr lang="fr-BE" sz="1600" b="1" dirty="0">
                <a:solidFill>
                  <a:srgbClr val="0070C0"/>
                </a:solidFill>
                <a:latin typeface="Calibri" panose="020F0502020204030204" pitchFamily="34" charset="0"/>
              </a:rPr>
              <a:t>B-CGMS</a:t>
            </a:r>
          </a:p>
          <a:p>
            <a:pPr marL="216000" indent="-792000" algn="just">
              <a:lnSpc>
                <a:spcPct val="120000"/>
              </a:lnSpc>
              <a:spcBef>
                <a:spcPts val="600"/>
              </a:spcBef>
              <a:spcAft>
                <a:spcPts val="600"/>
              </a:spcAft>
              <a:defRPr/>
            </a:pPr>
            <a:r>
              <a:rPr lang="fr-BE" sz="1600" b="1" dirty="0">
                <a:latin typeface="Calibri" panose="020F0502020204030204" pitchFamily="34" charset="0"/>
              </a:rPr>
              <a:t> </a:t>
            </a:r>
          </a:p>
          <a:p>
            <a:pPr marL="216000" indent="-792000" algn="just">
              <a:lnSpc>
                <a:spcPct val="120000"/>
              </a:lnSpc>
              <a:spcBef>
                <a:spcPts val="600"/>
              </a:spcBef>
              <a:spcAft>
                <a:spcPts val="600"/>
              </a:spcAft>
              <a:defRPr/>
            </a:pPr>
            <a:endParaRPr lang="fr-BE" sz="1600" b="1" dirty="0">
              <a:solidFill>
                <a:srgbClr val="0070C0"/>
              </a:solidFill>
              <a:latin typeface="Calibri" panose="020F0502020204030204" pitchFamily="34" charset="0"/>
            </a:endParaRPr>
          </a:p>
        </p:txBody>
      </p:sp>
      <p:sp>
        <p:nvSpPr>
          <p:cNvPr id="251" name="Google Shape;251;p38"/>
          <p:cNvSpPr txBox="1"/>
          <p:nvPr/>
        </p:nvSpPr>
        <p:spPr>
          <a:xfrm>
            <a:off x="359999" y="180000"/>
            <a:ext cx="5876839" cy="61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BE" sz="2400" dirty="0">
                <a:solidFill>
                  <a:schemeClr val="bg2"/>
                </a:solidFill>
              </a:rPr>
              <a:t>B-CGMS : </a:t>
            </a:r>
            <a:r>
              <a:rPr lang="fr-BE" sz="2400" dirty="0"/>
              <a:t>an </a:t>
            </a:r>
            <a:r>
              <a:rPr lang="fr-BE" sz="2400" dirty="0" err="1"/>
              <a:t>old</a:t>
            </a:r>
            <a:r>
              <a:rPr lang="fr-BE" sz="2400" dirty="0"/>
              <a:t> story</a:t>
            </a:r>
            <a:endParaRPr sz="2400" dirty="0"/>
          </a:p>
        </p:txBody>
      </p:sp>
      <p:pic>
        <p:nvPicPr>
          <p:cNvPr id="252" name="Google Shape;252;p3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015303" y="263781"/>
            <a:ext cx="899100" cy="817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p:nvPr/>
        </p:nvSpPr>
        <p:spPr>
          <a:xfrm>
            <a:off x="6936963" y="4307637"/>
            <a:ext cx="1407600" cy="1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a:solidFill>
                  <a:srgbClr val="FFFFFF"/>
                </a:solidFill>
                <a:latin typeface="Carme"/>
                <a:ea typeface="Carme"/>
                <a:cs typeface="Carme"/>
                <a:sym typeface="Carme"/>
              </a:rPr>
              <a:t>Source : www.technomedia.org</a:t>
            </a:r>
            <a:endParaRPr sz="600">
              <a:solidFill>
                <a:srgbClr val="FFFFFF"/>
              </a:solidFill>
              <a:latin typeface="Carme"/>
              <a:ea typeface="Carme"/>
              <a:cs typeface="Carme"/>
              <a:sym typeface="Carme"/>
            </a:endParaRPr>
          </a:p>
        </p:txBody>
      </p:sp>
      <p:sp>
        <p:nvSpPr>
          <p:cNvPr id="250" name="Google Shape;250;p38"/>
          <p:cNvSpPr txBox="1"/>
          <p:nvPr/>
        </p:nvSpPr>
        <p:spPr>
          <a:xfrm>
            <a:off x="535000" y="854675"/>
            <a:ext cx="7155300" cy="2548500"/>
          </a:xfrm>
          <a:prstGeom prst="rect">
            <a:avLst/>
          </a:prstGeom>
          <a:noFill/>
          <a:ln>
            <a:noFill/>
          </a:ln>
        </p:spPr>
        <p:txBody>
          <a:bodyPr spcFirstLastPara="1" wrap="square" lIns="91425" tIns="91425" rIns="91425" bIns="91425" anchor="t" anchorCtr="0">
            <a:noAutofit/>
          </a:bodyPr>
          <a:lstStyle/>
          <a:p>
            <a:pPr marL="216000" indent="-792000" algn="just">
              <a:lnSpc>
                <a:spcPct val="120000"/>
              </a:lnSpc>
              <a:spcBef>
                <a:spcPts val="600"/>
              </a:spcBef>
              <a:spcAft>
                <a:spcPts val="600"/>
              </a:spcAft>
              <a:defRPr/>
            </a:pPr>
            <a:r>
              <a:rPr lang="fr-BE" sz="1600" b="1" dirty="0">
                <a:latin typeface="Calibri" panose="020F0502020204030204" pitchFamily="34" charset="0"/>
              </a:rPr>
              <a:t>1998</a:t>
            </a:r>
            <a:r>
              <a:rPr lang="fr-BE" sz="1600" dirty="0">
                <a:latin typeface="Calibri" panose="020F0502020204030204" pitchFamily="34" charset="0"/>
              </a:rPr>
              <a:t>-</a:t>
            </a:r>
            <a:r>
              <a:rPr lang="fr-BE" sz="1600" b="1" dirty="0">
                <a:latin typeface="Calibri" panose="020F0502020204030204" pitchFamily="34" charset="0"/>
              </a:rPr>
              <a:t>99</a:t>
            </a:r>
            <a:r>
              <a:rPr lang="fr-BE" sz="1600" dirty="0">
                <a:latin typeface="Calibri" panose="020F0502020204030204" pitchFamily="34" charset="0"/>
              </a:rPr>
              <a:t> Pilot </a:t>
            </a:r>
            <a:r>
              <a:rPr lang="fr-BE" sz="1600" dirty="0" err="1">
                <a:latin typeface="Calibri" panose="020F0502020204030204" pitchFamily="34" charset="0"/>
              </a:rPr>
              <a:t>project</a:t>
            </a:r>
            <a:r>
              <a:rPr lang="fr-BE" sz="1600" dirty="0">
                <a:latin typeface="Calibri" panose="020F0502020204030204" pitchFamily="34" charset="0"/>
              </a:rPr>
              <a:t> (STEREO-II, BELSPO) </a:t>
            </a:r>
            <a:r>
              <a:rPr lang="fr-BE" sz="1600" dirty="0" err="1">
                <a:latin typeface="Calibri" panose="020F0502020204030204" pitchFamily="34" charset="0"/>
              </a:rPr>
              <a:t>aiming</a:t>
            </a:r>
            <a:r>
              <a:rPr lang="fr-BE" sz="1600" dirty="0">
                <a:latin typeface="Calibri" panose="020F0502020204030204" pitchFamily="34" charset="0"/>
              </a:rPr>
              <a:t> to </a:t>
            </a:r>
            <a:r>
              <a:rPr lang="fr-BE" sz="1600" dirty="0" err="1">
                <a:latin typeface="Calibri" panose="020F0502020204030204" pitchFamily="34" charset="0"/>
              </a:rPr>
              <a:t>adapt</a:t>
            </a:r>
            <a:r>
              <a:rPr lang="fr-BE" sz="1600" dirty="0">
                <a:latin typeface="Calibri" panose="020F0502020204030204" pitchFamily="34" charset="0"/>
              </a:rPr>
              <a:t> the </a:t>
            </a:r>
            <a:r>
              <a:rPr lang="fr-BE" sz="1600" dirty="0" err="1">
                <a:latin typeface="Calibri" panose="020F0502020204030204" pitchFamily="34" charset="0"/>
              </a:rPr>
              <a:t>European</a:t>
            </a:r>
            <a:r>
              <a:rPr lang="fr-BE" sz="1600" dirty="0">
                <a:latin typeface="Calibri" panose="020F0502020204030204" pitchFamily="34" charset="0"/>
              </a:rPr>
              <a:t> </a:t>
            </a:r>
            <a:r>
              <a:rPr lang="fr-BE" sz="1600" dirty="0" err="1">
                <a:latin typeface="Calibri" panose="020F0502020204030204" pitchFamily="34" charset="0"/>
              </a:rPr>
              <a:t>Crop</a:t>
            </a:r>
            <a:r>
              <a:rPr lang="fr-BE" sz="1600" dirty="0">
                <a:latin typeface="Calibri" panose="020F0502020204030204" pitchFamily="34" charset="0"/>
              </a:rPr>
              <a:t> </a:t>
            </a:r>
            <a:r>
              <a:rPr lang="fr-BE" sz="1600" dirty="0" err="1">
                <a:latin typeface="Calibri" panose="020F0502020204030204" pitchFamily="34" charset="0"/>
              </a:rPr>
              <a:t>Growth</a:t>
            </a:r>
            <a:r>
              <a:rPr lang="fr-BE" sz="1600" dirty="0">
                <a:latin typeface="Calibri" panose="020F0502020204030204" pitchFamily="34" charset="0"/>
              </a:rPr>
              <a:t> Monitoring  (CGMS) to </a:t>
            </a:r>
            <a:r>
              <a:rPr lang="fr-BE" sz="1600" dirty="0" err="1">
                <a:latin typeface="Calibri" panose="020F0502020204030204" pitchFamily="34" charset="0"/>
              </a:rPr>
              <a:t>Belgian</a:t>
            </a:r>
            <a:r>
              <a:rPr lang="fr-BE" sz="1600" dirty="0">
                <a:latin typeface="Calibri" panose="020F0502020204030204" pitchFamily="34" charset="0"/>
              </a:rPr>
              <a:t> conditions : </a:t>
            </a:r>
            <a:r>
              <a:rPr lang="fr-BE" sz="1600" b="1" dirty="0" err="1">
                <a:latin typeface="Calibri" panose="020F0502020204030204" pitchFamily="34" charset="0"/>
              </a:rPr>
              <a:t>Birth</a:t>
            </a:r>
            <a:r>
              <a:rPr lang="fr-BE" sz="1600" b="1" dirty="0">
                <a:latin typeface="Calibri" panose="020F0502020204030204" pitchFamily="34" charset="0"/>
              </a:rPr>
              <a:t> of </a:t>
            </a:r>
            <a:r>
              <a:rPr lang="fr-BE" sz="1600" b="1" dirty="0">
                <a:solidFill>
                  <a:srgbClr val="0070C0"/>
                </a:solidFill>
                <a:latin typeface="Calibri" panose="020F0502020204030204" pitchFamily="34" charset="0"/>
              </a:rPr>
              <a:t>B-CGMS</a:t>
            </a:r>
          </a:p>
          <a:p>
            <a:pPr marL="216000" indent="-792000" algn="just">
              <a:lnSpc>
                <a:spcPct val="120000"/>
              </a:lnSpc>
              <a:spcBef>
                <a:spcPts val="600"/>
              </a:spcBef>
              <a:spcAft>
                <a:spcPts val="600"/>
              </a:spcAft>
              <a:defRPr/>
            </a:pPr>
            <a:r>
              <a:rPr lang="fr-BE" sz="1600" b="1" dirty="0">
                <a:latin typeface="Calibri" panose="020F0502020204030204" pitchFamily="34" charset="0"/>
              </a:rPr>
              <a:t>2000-01</a:t>
            </a:r>
            <a:r>
              <a:rPr lang="fr-BE" sz="1600" dirty="0">
                <a:latin typeface="Calibri" panose="020F0502020204030204" pitchFamily="34" charset="0"/>
              </a:rPr>
              <a:t> CHINE I </a:t>
            </a:r>
            <a:r>
              <a:rPr lang="fr-BE" sz="1600" dirty="0" err="1">
                <a:latin typeface="Calibri" panose="020F0502020204030204" pitchFamily="34" charset="0"/>
              </a:rPr>
              <a:t>project</a:t>
            </a:r>
            <a:r>
              <a:rPr lang="fr-BE" sz="1600" dirty="0">
                <a:latin typeface="Calibri" panose="020F0502020204030204" pitchFamily="34" charset="0"/>
              </a:rPr>
              <a:t>: </a:t>
            </a:r>
            <a:r>
              <a:rPr lang="fr-BE" sz="1600" dirty="0" err="1">
                <a:latin typeface="Calibri" panose="020F0502020204030204" pitchFamily="34" charset="0"/>
              </a:rPr>
              <a:t>Improvement</a:t>
            </a:r>
            <a:r>
              <a:rPr lang="fr-BE" sz="1600" dirty="0">
                <a:latin typeface="Calibri" panose="020F0502020204030204" pitchFamily="34" charset="0"/>
              </a:rPr>
              <a:t> of  B-CGMS and transposition of the system to Heilongjiang province : </a:t>
            </a:r>
            <a:r>
              <a:rPr lang="fr-BE" sz="1600" b="1" dirty="0" err="1">
                <a:latin typeface="Calibri" panose="020F0502020204030204" pitchFamily="34" charset="0"/>
              </a:rPr>
              <a:t>Birth</a:t>
            </a:r>
            <a:r>
              <a:rPr lang="fr-BE" sz="1600" b="1" dirty="0">
                <a:latin typeface="Calibri" panose="020F0502020204030204" pitchFamily="34" charset="0"/>
              </a:rPr>
              <a:t> of </a:t>
            </a:r>
            <a:r>
              <a:rPr lang="fr-BE" sz="1600" b="1" dirty="0">
                <a:solidFill>
                  <a:srgbClr val="0070C0"/>
                </a:solidFill>
                <a:latin typeface="Calibri" panose="020F0502020204030204" pitchFamily="34" charset="0"/>
              </a:rPr>
              <a:t>H-CGMS</a:t>
            </a:r>
            <a:r>
              <a:rPr lang="fr-BE" sz="1600" b="1" dirty="0">
                <a:latin typeface="Calibri" panose="020F0502020204030204" pitchFamily="34" charset="0"/>
              </a:rPr>
              <a:t> </a:t>
            </a:r>
          </a:p>
          <a:p>
            <a:pPr marL="216000" indent="-792000" algn="just">
              <a:lnSpc>
                <a:spcPct val="120000"/>
              </a:lnSpc>
              <a:spcBef>
                <a:spcPts val="600"/>
              </a:spcBef>
              <a:spcAft>
                <a:spcPts val="600"/>
              </a:spcAft>
              <a:defRPr/>
            </a:pPr>
            <a:endParaRPr lang="fr-BE" sz="1600" b="1" dirty="0">
              <a:solidFill>
                <a:srgbClr val="0070C0"/>
              </a:solidFill>
              <a:latin typeface="Calibri" panose="020F0502020204030204" pitchFamily="34" charset="0"/>
            </a:endParaRPr>
          </a:p>
        </p:txBody>
      </p:sp>
      <p:sp>
        <p:nvSpPr>
          <p:cNvPr id="251" name="Google Shape;251;p38"/>
          <p:cNvSpPr txBox="1"/>
          <p:nvPr/>
        </p:nvSpPr>
        <p:spPr>
          <a:xfrm>
            <a:off x="359999" y="180000"/>
            <a:ext cx="5876839" cy="61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BE" sz="2400" dirty="0">
                <a:solidFill>
                  <a:schemeClr val="bg2"/>
                </a:solidFill>
              </a:rPr>
              <a:t>B-CGMS</a:t>
            </a:r>
            <a:r>
              <a:rPr lang="fr-BE" sz="2400" dirty="0"/>
              <a:t> : an </a:t>
            </a:r>
            <a:r>
              <a:rPr lang="fr-BE" sz="2400" dirty="0" err="1"/>
              <a:t>old</a:t>
            </a:r>
            <a:r>
              <a:rPr lang="fr-BE" sz="2400" dirty="0"/>
              <a:t> story</a:t>
            </a:r>
            <a:endParaRPr sz="2400" dirty="0"/>
          </a:p>
        </p:txBody>
      </p:sp>
      <p:pic>
        <p:nvPicPr>
          <p:cNvPr id="252" name="Google Shape;252;p3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015303" y="263781"/>
            <a:ext cx="899100" cy="817375"/>
          </a:xfrm>
          <a:prstGeom prst="rect">
            <a:avLst/>
          </a:prstGeom>
          <a:noFill/>
          <a:ln>
            <a:noFill/>
          </a:ln>
        </p:spPr>
      </p:pic>
      <p:pic>
        <p:nvPicPr>
          <p:cNvPr id="21" name="Picture 2" descr="http://www.royalalbertamuseum.ca/onlineExhibit/dragon/_images/chinama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83606" y="2476411"/>
            <a:ext cx="2497738" cy="183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914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p:nvPr/>
        </p:nvSpPr>
        <p:spPr>
          <a:xfrm>
            <a:off x="6936963" y="4307637"/>
            <a:ext cx="1407600" cy="1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a:solidFill>
                  <a:srgbClr val="FFFFFF"/>
                </a:solidFill>
                <a:latin typeface="Carme"/>
                <a:ea typeface="Carme"/>
                <a:cs typeface="Carme"/>
                <a:sym typeface="Carme"/>
              </a:rPr>
              <a:t>Source : www.technomedia.org</a:t>
            </a:r>
            <a:endParaRPr sz="600">
              <a:solidFill>
                <a:srgbClr val="FFFFFF"/>
              </a:solidFill>
              <a:latin typeface="Carme"/>
              <a:ea typeface="Carme"/>
              <a:cs typeface="Carme"/>
              <a:sym typeface="Carme"/>
            </a:endParaRPr>
          </a:p>
        </p:txBody>
      </p:sp>
      <p:sp>
        <p:nvSpPr>
          <p:cNvPr id="250" name="Google Shape;250;p38"/>
          <p:cNvSpPr txBox="1"/>
          <p:nvPr/>
        </p:nvSpPr>
        <p:spPr>
          <a:xfrm>
            <a:off x="535000" y="854675"/>
            <a:ext cx="7155300" cy="2548500"/>
          </a:xfrm>
          <a:prstGeom prst="rect">
            <a:avLst/>
          </a:prstGeom>
          <a:noFill/>
          <a:ln>
            <a:noFill/>
          </a:ln>
        </p:spPr>
        <p:txBody>
          <a:bodyPr spcFirstLastPara="1" wrap="square" lIns="91425" tIns="91425" rIns="91425" bIns="91425" anchor="t" anchorCtr="0">
            <a:noAutofit/>
          </a:bodyPr>
          <a:lstStyle/>
          <a:p>
            <a:pPr marL="216000" indent="-792000" algn="just">
              <a:lnSpc>
                <a:spcPct val="120000"/>
              </a:lnSpc>
              <a:spcBef>
                <a:spcPts val="600"/>
              </a:spcBef>
              <a:spcAft>
                <a:spcPts val="600"/>
              </a:spcAft>
              <a:defRPr/>
            </a:pPr>
            <a:r>
              <a:rPr lang="fr-BE" sz="1600" b="1" dirty="0">
                <a:latin typeface="Calibri" panose="020F0502020204030204" pitchFamily="34" charset="0"/>
              </a:rPr>
              <a:t>1998</a:t>
            </a:r>
            <a:r>
              <a:rPr lang="fr-BE" sz="1600" dirty="0">
                <a:latin typeface="Calibri" panose="020F0502020204030204" pitchFamily="34" charset="0"/>
              </a:rPr>
              <a:t>-</a:t>
            </a:r>
            <a:r>
              <a:rPr lang="fr-BE" sz="1600" b="1" dirty="0">
                <a:latin typeface="Calibri" panose="020F0502020204030204" pitchFamily="34" charset="0"/>
              </a:rPr>
              <a:t>99</a:t>
            </a:r>
            <a:r>
              <a:rPr lang="fr-BE" sz="1600" dirty="0">
                <a:latin typeface="Calibri" panose="020F0502020204030204" pitchFamily="34" charset="0"/>
              </a:rPr>
              <a:t> Pilot </a:t>
            </a:r>
            <a:r>
              <a:rPr lang="fr-BE" sz="1600" dirty="0" err="1">
                <a:latin typeface="Calibri" panose="020F0502020204030204" pitchFamily="34" charset="0"/>
              </a:rPr>
              <a:t>project</a:t>
            </a:r>
            <a:r>
              <a:rPr lang="fr-BE" sz="1600" dirty="0">
                <a:latin typeface="Calibri" panose="020F0502020204030204" pitchFamily="34" charset="0"/>
              </a:rPr>
              <a:t> (STEREO-II, BELSPO) </a:t>
            </a:r>
            <a:r>
              <a:rPr lang="fr-BE" sz="1600" dirty="0" err="1">
                <a:latin typeface="Calibri" panose="020F0502020204030204" pitchFamily="34" charset="0"/>
              </a:rPr>
              <a:t>aiming</a:t>
            </a:r>
            <a:r>
              <a:rPr lang="fr-BE" sz="1600" dirty="0">
                <a:latin typeface="Calibri" panose="020F0502020204030204" pitchFamily="34" charset="0"/>
              </a:rPr>
              <a:t> to </a:t>
            </a:r>
            <a:r>
              <a:rPr lang="fr-BE" sz="1600" dirty="0" err="1">
                <a:latin typeface="Calibri" panose="020F0502020204030204" pitchFamily="34" charset="0"/>
              </a:rPr>
              <a:t>adapt</a:t>
            </a:r>
            <a:r>
              <a:rPr lang="fr-BE" sz="1600" dirty="0">
                <a:latin typeface="Calibri" panose="020F0502020204030204" pitchFamily="34" charset="0"/>
              </a:rPr>
              <a:t> the </a:t>
            </a:r>
            <a:r>
              <a:rPr lang="fr-BE" sz="1600" dirty="0" err="1">
                <a:latin typeface="Calibri" panose="020F0502020204030204" pitchFamily="34" charset="0"/>
              </a:rPr>
              <a:t>European</a:t>
            </a:r>
            <a:r>
              <a:rPr lang="fr-BE" sz="1600" dirty="0">
                <a:latin typeface="Calibri" panose="020F0502020204030204" pitchFamily="34" charset="0"/>
              </a:rPr>
              <a:t> </a:t>
            </a:r>
            <a:r>
              <a:rPr lang="fr-BE" sz="1600" dirty="0" err="1">
                <a:latin typeface="Calibri" panose="020F0502020204030204" pitchFamily="34" charset="0"/>
              </a:rPr>
              <a:t>Crop</a:t>
            </a:r>
            <a:r>
              <a:rPr lang="fr-BE" sz="1600" dirty="0">
                <a:latin typeface="Calibri" panose="020F0502020204030204" pitchFamily="34" charset="0"/>
              </a:rPr>
              <a:t> </a:t>
            </a:r>
            <a:r>
              <a:rPr lang="fr-BE" sz="1600" dirty="0" err="1">
                <a:latin typeface="Calibri" panose="020F0502020204030204" pitchFamily="34" charset="0"/>
              </a:rPr>
              <a:t>Growth</a:t>
            </a:r>
            <a:r>
              <a:rPr lang="fr-BE" sz="1600" dirty="0">
                <a:latin typeface="Calibri" panose="020F0502020204030204" pitchFamily="34" charset="0"/>
              </a:rPr>
              <a:t> Monitoring  (CGMS) to </a:t>
            </a:r>
            <a:r>
              <a:rPr lang="fr-BE" sz="1600" dirty="0" err="1">
                <a:latin typeface="Calibri" panose="020F0502020204030204" pitchFamily="34" charset="0"/>
              </a:rPr>
              <a:t>Belgian</a:t>
            </a:r>
            <a:r>
              <a:rPr lang="fr-BE" sz="1600" dirty="0">
                <a:latin typeface="Calibri" panose="020F0502020204030204" pitchFamily="34" charset="0"/>
              </a:rPr>
              <a:t> conditions : </a:t>
            </a:r>
            <a:r>
              <a:rPr lang="fr-BE" sz="1600" b="1" dirty="0" err="1">
                <a:latin typeface="Calibri" panose="020F0502020204030204" pitchFamily="34" charset="0"/>
              </a:rPr>
              <a:t>Birth</a:t>
            </a:r>
            <a:r>
              <a:rPr lang="fr-BE" sz="1600" b="1" dirty="0">
                <a:latin typeface="Calibri" panose="020F0502020204030204" pitchFamily="34" charset="0"/>
              </a:rPr>
              <a:t> of </a:t>
            </a:r>
            <a:r>
              <a:rPr lang="fr-BE" sz="1600" b="1" dirty="0">
                <a:solidFill>
                  <a:srgbClr val="0070C0"/>
                </a:solidFill>
                <a:latin typeface="Calibri" panose="020F0502020204030204" pitchFamily="34" charset="0"/>
              </a:rPr>
              <a:t>B-CGMS</a:t>
            </a:r>
          </a:p>
          <a:p>
            <a:pPr marL="216000" indent="-792000" algn="just">
              <a:lnSpc>
                <a:spcPct val="120000"/>
              </a:lnSpc>
              <a:spcBef>
                <a:spcPts val="600"/>
              </a:spcBef>
              <a:spcAft>
                <a:spcPts val="600"/>
              </a:spcAft>
              <a:defRPr/>
            </a:pPr>
            <a:r>
              <a:rPr lang="fr-BE" sz="1600" b="1" dirty="0">
                <a:latin typeface="Calibri" panose="020F0502020204030204" pitchFamily="34" charset="0"/>
              </a:rPr>
              <a:t>2000-01</a:t>
            </a:r>
            <a:r>
              <a:rPr lang="fr-BE" sz="1600" dirty="0">
                <a:latin typeface="Calibri" panose="020F0502020204030204" pitchFamily="34" charset="0"/>
              </a:rPr>
              <a:t> CHINE I </a:t>
            </a:r>
            <a:r>
              <a:rPr lang="fr-BE" sz="1600" dirty="0" err="1">
                <a:latin typeface="Calibri" panose="020F0502020204030204" pitchFamily="34" charset="0"/>
              </a:rPr>
              <a:t>project</a:t>
            </a:r>
            <a:r>
              <a:rPr lang="fr-BE" sz="1600" dirty="0">
                <a:latin typeface="Calibri" panose="020F0502020204030204" pitchFamily="34" charset="0"/>
              </a:rPr>
              <a:t>: </a:t>
            </a:r>
            <a:r>
              <a:rPr lang="fr-BE" sz="1600" dirty="0" err="1">
                <a:latin typeface="Calibri" panose="020F0502020204030204" pitchFamily="34" charset="0"/>
              </a:rPr>
              <a:t>Improvement</a:t>
            </a:r>
            <a:r>
              <a:rPr lang="fr-BE" sz="1600" dirty="0">
                <a:latin typeface="Calibri" panose="020F0502020204030204" pitchFamily="34" charset="0"/>
              </a:rPr>
              <a:t> of  B-CGMS and transposition of the system to Heilongjiang province : </a:t>
            </a:r>
            <a:r>
              <a:rPr lang="fr-BE" sz="1600" b="1" dirty="0" err="1">
                <a:latin typeface="Calibri" panose="020F0502020204030204" pitchFamily="34" charset="0"/>
              </a:rPr>
              <a:t>Birth</a:t>
            </a:r>
            <a:r>
              <a:rPr lang="fr-BE" sz="1600" b="1" dirty="0">
                <a:latin typeface="Calibri" panose="020F0502020204030204" pitchFamily="34" charset="0"/>
              </a:rPr>
              <a:t> of </a:t>
            </a:r>
            <a:r>
              <a:rPr lang="fr-BE" sz="1600" b="1" dirty="0">
                <a:solidFill>
                  <a:srgbClr val="0070C0"/>
                </a:solidFill>
                <a:latin typeface="Calibri" panose="020F0502020204030204" pitchFamily="34" charset="0"/>
              </a:rPr>
              <a:t>H-CGMS</a:t>
            </a:r>
            <a:r>
              <a:rPr lang="fr-BE" sz="1600" b="1" dirty="0">
                <a:latin typeface="Calibri" panose="020F0502020204030204" pitchFamily="34" charset="0"/>
              </a:rPr>
              <a:t> </a:t>
            </a:r>
          </a:p>
          <a:p>
            <a:pPr marL="216000" indent="-792000" algn="just">
              <a:lnSpc>
                <a:spcPct val="120000"/>
              </a:lnSpc>
              <a:spcBef>
                <a:spcPts val="600"/>
              </a:spcBef>
              <a:spcAft>
                <a:spcPts val="600"/>
              </a:spcAft>
              <a:defRPr/>
            </a:pPr>
            <a:r>
              <a:rPr lang="fr-BE" sz="1600" b="1" dirty="0">
                <a:latin typeface="Calibri" panose="020F0502020204030204" pitchFamily="34" charset="0"/>
              </a:rPr>
              <a:t>2002-03 </a:t>
            </a:r>
            <a:r>
              <a:rPr lang="fr-BE" sz="1600" dirty="0">
                <a:latin typeface="Calibri" panose="020F0502020204030204" pitchFamily="34" charset="0"/>
              </a:rPr>
              <a:t>CHINE II </a:t>
            </a:r>
            <a:r>
              <a:rPr lang="fr-BE" sz="1600" dirty="0" err="1">
                <a:latin typeface="Calibri" panose="020F0502020204030204" pitchFamily="34" charset="0"/>
              </a:rPr>
              <a:t>project</a:t>
            </a:r>
            <a:r>
              <a:rPr lang="fr-BE" sz="1600" dirty="0">
                <a:latin typeface="Calibri" panose="020F0502020204030204" pitchFamily="34" charset="0"/>
              </a:rPr>
              <a:t>: </a:t>
            </a:r>
            <a:r>
              <a:rPr lang="fr-BE" sz="1600" dirty="0" err="1">
                <a:latin typeface="Calibri" panose="020F0502020204030204" pitchFamily="34" charset="0"/>
              </a:rPr>
              <a:t>Improvement</a:t>
            </a:r>
            <a:r>
              <a:rPr lang="fr-BE" sz="1600" dirty="0">
                <a:latin typeface="Calibri" panose="020F0502020204030204" pitchFamily="34" charset="0"/>
              </a:rPr>
              <a:t> of H-CGMS</a:t>
            </a:r>
          </a:p>
          <a:p>
            <a:pPr marL="216000" indent="-792000" algn="just">
              <a:lnSpc>
                <a:spcPct val="120000"/>
              </a:lnSpc>
              <a:spcBef>
                <a:spcPts val="600"/>
              </a:spcBef>
              <a:spcAft>
                <a:spcPts val="600"/>
              </a:spcAft>
              <a:defRPr/>
            </a:pPr>
            <a:endParaRPr lang="fr-BE" sz="1600" b="1" dirty="0">
              <a:latin typeface="Calibri" panose="020F0502020204030204" pitchFamily="34" charset="0"/>
            </a:endParaRPr>
          </a:p>
          <a:p>
            <a:pPr marL="216000" indent="-792000" algn="just">
              <a:lnSpc>
                <a:spcPct val="120000"/>
              </a:lnSpc>
              <a:spcBef>
                <a:spcPts val="600"/>
              </a:spcBef>
              <a:spcAft>
                <a:spcPts val="600"/>
              </a:spcAft>
              <a:defRPr/>
            </a:pPr>
            <a:endParaRPr lang="fr-BE" sz="1600" b="1" dirty="0">
              <a:solidFill>
                <a:srgbClr val="0070C0"/>
              </a:solidFill>
              <a:latin typeface="Calibri" panose="020F0502020204030204" pitchFamily="34" charset="0"/>
            </a:endParaRPr>
          </a:p>
        </p:txBody>
      </p:sp>
      <p:sp>
        <p:nvSpPr>
          <p:cNvPr id="251" name="Google Shape;251;p38"/>
          <p:cNvSpPr txBox="1"/>
          <p:nvPr/>
        </p:nvSpPr>
        <p:spPr>
          <a:xfrm>
            <a:off x="359999" y="180000"/>
            <a:ext cx="5876839" cy="61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BE" sz="2400" dirty="0">
                <a:solidFill>
                  <a:schemeClr val="bg2"/>
                </a:solidFill>
              </a:rPr>
              <a:t>B-CGMS</a:t>
            </a:r>
            <a:r>
              <a:rPr lang="fr-BE" sz="2400" dirty="0"/>
              <a:t> : an </a:t>
            </a:r>
            <a:r>
              <a:rPr lang="fr-BE" sz="2400" dirty="0" err="1"/>
              <a:t>old</a:t>
            </a:r>
            <a:r>
              <a:rPr lang="fr-BE" sz="2400" dirty="0"/>
              <a:t> story</a:t>
            </a:r>
            <a:endParaRPr sz="2400" dirty="0"/>
          </a:p>
        </p:txBody>
      </p:sp>
      <p:pic>
        <p:nvPicPr>
          <p:cNvPr id="252" name="Google Shape;252;p3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015303" y="263781"/>
            <a:ext cx="899100" cy="817375"/>
          </a:xfrm>
          <a:prstGeom prst="rect">
            <a:avLst/>
          </a:prstGeom>
          <a:noFill/>
          <a:ln>
            <a:noFill/>
          </a:ln>
        </p:spPr>
      </p:pic>
    </p:spTree>
    <p:extLst>
      <p:ext uri="{BB962C8B-B14F-4D97-AF65-F5344CB8AC3E}">
        <p14:creationId xmlns:p14="http://schemas.microsoft.com/office/powerpoint/2010/main" val="3231006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p:nvPr/>
        </p:nvSpPr>
        <p:spPr>
          <a:xfrm>
            <a:off x="6936963" y="4307637"/>
            <a:ext cx="1407600" cy="1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a:solidFill>
                  <a:srgbClr val="FFFFFF"/>
                </a:solidFill>
                <a:latin typeface="Carme"/>
                <a:ea typeface="Carme"/>
                <a:cs typeface="Carme"/>
                <a:sym typeface="Carme"/>
              </a:rPr>
              <a:t>Source : www.technomedia.org</a:t>
            </a:r>
            <a:endParaRPr sz="600">
              <a:solidFill>
                <a:srgbClr val="FFFFFF"/>
              </a:solidFill>
              <a:latin typeface="Carme"/>
              <a:ea typeface="Carme"/>
              <a:cs typeface="Carme"/>
              <a:sym typeface="Carme"/>
            </a:endParaRPr>
          </a:p>
        </p:txBody>
      </p:sp>
      <p:sp>
        <p:nvSpPr>
          <p:cNvPr id="251" name="Google Shape;251;p38"/>
          <p:cNvSpPr txBox="1"/>
          <p:nvPr/>
        </p:nvSpPr>
        <p:spPr>
          <a:xfrm>
            <a:off x="359999" y="180000"/>
            <a:ext cx="5876839" cy="619800"/>
          </a:xfrm>
          <a:prstGeom prst="rect">
            <a:avLst/>
          </a:prstGeom>
          <a:noFill/>
          <a:ln>
            <a:noFill/>
          </a:ln>
        </p:spPr>
        <p:txBody>
          <a:bodyPr spcFirstLastPara="1" wrap="square" lIns="91425" tIns="91425" rIns="91425" bIns="91425" anchor="t" anchorCtr="0">
            <a:noAutofit/>
          </a:bodyPr>
          <a:lstStyle/>
          <a:p>
            <a:pPr lvl="0"/>
            <a:r>
              <a:rPr lang="fr-BE" sz="2400" dirty="0">
                <a:solidFill>
                  <a:schemeClr val="bg2"/>
                </a:solidFill>
              </a:rPr>
              <a:t>B-CGMS</a:t>
            </a:r>
            <a:r>
              <a:rPr lang="fr-BE" sz="2400" dirty="0"/>
              <a:t> : a </a:t>
            </a:r>
            <a:r>
              <a:rPr lang="fr-BE" sz="2400" dirty="0" err="1"/>
              <a:t>Belgian</a:t>
            </a:r>
            <a:r>
              <a:rPr lang="fr-BE" sz="2400" dirty="0"/>
              <a:t> </a:t>
            </a:r>
            <a:r>
              <a:rPr lang="fr-BE" altLang="fr-FR" sz="2400" dirty="0" err="1">
                <a:latin typeface="Calibri" pitchFamily="34" charset="0"/>
              </a:rPr>
              <a:t>interdisciplinary</a:t>
            </a:r>
            <a:r>
              <a:rPr lang="fr-BE" altLang="fr-FR" sz="2400" dirty="0">
                <a:latin typeface="Calibri" pitchFamily="34" charset="0"/>
              </a:rPr>
              <a:t> team</a:t>
            </a:r>
            <a:endParaRPr sz="2400" dirty="0"/>
          </a:p>
        </p:txBody>
      </p:sp>
      <p:pic>
        <p:nvPicPr>
          <p:cNvPr id="7" name="Picture 4" descr="http://web.vgt.vito.be/geonetwork/images/VITO_logo_CMYK_hal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9999" y="1838319"/>
            <a:ext cx="1949943" cy="60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https://encrypted-tbn1.gstatic.com/images?q=tbn:ANd9GcRsvSdLnGrRAVglKIF8bGUlFf3TILrASEkZ7OgMXvJShk2uZuK2Vw"/>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6243" y="2630877"/>
            <a:ext cx="1553456" cy="724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roix 8"/>
          <p:cNvSpPr>
            <a:spLocks noChangeAspect="1"/>
          </p:cNvSpPr>
          <p:nvPr/>
        </p:nvSpPr>
        <p:spPr>
          <a:xfrm>
            <a:off x="931541" y="1626079"/>
            <a:ext cx="178013" cy="180000"/>
          </a:xfrm>
          <a:prstGeom prst="plus">
            <a:avLst>
              <a:gd name="adj" fmla="val 4263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11" name="ZoneTexte 6"/>
          <p:cNvSpPr txBox="1">
            <a:spLocks noChangeArrowheads="1"/>
          </p:cNvSpPr>
          <p:nvPr/>
        </p:nvSpPr>
        <p:spPr bwMode="auto">
          <a:xfrm>
            <a:off x="2536825" y="944388"/>
            <a:ext cx="2628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Crop growth monitoring &amp; yield predictions </a:t>
            </a:r>
          </a:p>
        </p:txBody>
      </p:sp>
      <p:sp>
        <p:nvSpPr>
          <p:cNvPr id="12" name="ZoneTexte 12"/>
          <p:cNvSpPr txBox="1">
            <a:spLocks noChangeArrowheads="1"/>
          </p:cNvSpPr>
          <p:nvPr/>
        </p:nvSpPr>
        <p:spPr bwMode="auto">
          <a:xfrm>
            <a:off x="2536825" y="191399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Remote sensing</a:t>
            </a:r>
          </a:p>
        </p:txBody>
      </p:sp>
      <p:sp>
        <p:nvSpPr>
          <p:cNvPr id="13" name="ZoneTexte 13"/>
          <p:cNvSpPr txBox="1">
            <a:spLocks noChangeArrowheads="1"/>
          </p:cNvSpPr>
          <p:nvPr/>
        </p:nvSpPr>
        <p:spPr bwMode="auto">
          <a:xfrm>
            <a:off x="2585733" y="2808684"/>
            <a:ext cx="2628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Meteorological analysis</a:t>
            </a:r>
          </a:p>
        </p:txBody>
      </p:sp>
      <p:sp>
        <p:nvSpPr>
          <p:cNvPr id="14" name="Accolade fermante 13"/>
          <p:cNvSpPr/>
          <p:nvPr/>
        </p:nvSpPr>
        <p:spPr>
          <a:xfrm>
            <a:off x="6066572" y="889176"/>
            <a:ext cx="309003" cy="3605961"/>
          </a:xfrm>
          <a:prstGeom prst="rightBrace">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BE"/>
          </a:p>
        </p:txBody>
      </p:sp>
      <p:sp>
        <p:nvSpPr>
          <p:cNvPr id="15" name="ZoneTexte 8"/>
          <p:cNvSpPr txBox="1">
            <a:spLocks noChangeArrowheads="1"/>
          </p:cNvSpPr>
          <p:nvPr/>
        </p:nvSpPr>
        <p:spPr bwMode="auto">
          <a:xfrm>
            <a:off x="6682138" y="2434563"/>
            <a:ext cx="1584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fr-BE" altLang="fr-FR" b="1" dirty="0">
                <a:latin typeface="Calibri" pitchFamily="34" charset="0"/>
              </a:rPr>
              <a:t>= B-CGMS</a:t>
            </a:r>
          </a:p>
        </p:txBody>
      </p:sp>
      <p:pic>
        <p:nvPicPr>
          <p:cNvPr id="1026" name="Picture 2" descr="Logo CRA-W"/>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6386" y="799801"/>
            <a:ext cx="1443313" cy="82627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Résultat de recherche d'images pour &quot;vito vision on technology&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3" name="AutoShape 6" descr="Résultat de recherche d'images pour &quot;vito vision on technology&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21" name="Croix 20"/>
          <p:cNvSpPr>
            <a:spLocks noChangeAspect="1"/>
          </p:cNvSpPr>
          <p:nvPr/>
        </p:nvSpPr>
        <p:spPr>
          <a:xfrm>
            <a:off x="945209" y="2427997"/>
            <a:ext cx="178013" cy="180000"/>
          </a:xfrm>
          <a:prstGeom prst="plus">
            <a:avLst>
              <a:gd name="adj" fmla="val 4263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22" name="Croix 21"/>
          <p:cNvSpPr>
            <a:spLocks noChangeAspect="1"/>
          </p:cNvSpPr>
          <p:nvPr/>
        </p:nvSpPr>
        <p:spPr>
          <a:xfrm>
            <a:off x="965183" y="3564133"/>
            <a:ext cx="178013" cy="180000"/>
          </a:xfrm>
          <a:prstGeom prst="plus">
            <a:avLst>
              <a:gd name="adj" fmla="val 4263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pic>
        <p:nvPicPr>
          <p:cNvPr id="1033" name="Picture 9" descr="Résultat de recherche d'images pour &quot;irm/kmi logo&quot;"/>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82654" y="3814001"/>
            <a:ext cx="681136" cy="681136"/>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13"/>
          <p:cNvSpPr txBox="1">
            <a:spLocks noChangeArrowheads="1"/>
          </p:cNvSpPr>
          <p:nvPr/>
        </p:nvSpPr>
        <p:spPr bwMode="auto">
          <a:xfrm>
            <a:off x="2649848" y="3944820"/>
            <a:ext cx="312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Meteorological data provider</a:t>
            </a:r>
          </a:p>
        </p:txBody>
      </p:sp>
    </p:spTree>
    <p:extLst>
      <p:ext uri="{BB962C8B-B14F-4D97-AF65-F5344CB8AC3E}">
        <p14:creationId xmlns:p14="http://schemas.microsoft.com/office/powerpoint/2010/main" val="1516274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p:nvPr/>
        </p:nvSpPr>
        <p:spPr>
          <a:xfrm>
            <a:off x="6936963" y="4307637"/>
            <a:ext cx="1407600" cy="1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a:solidFill>
                  <a:srgbClr val="FFFFFF"/>
                </a:solidFill>
                <a:latin typeface="Carme"/>
                <a:ea typeface="Carme"/>
                <a:cs typeface="Carme"/>
                <a:sym typeface="Carme"/>
              </a:rPr>
              <a:t>Source : www.technomedia.org</a:t>
            </a:r>
            <a:endParaRPr sz="600">
              <a:solidFill>
                <a:srgbClr val="FFFFFF"/>
              </a:solidFill>
              <a:latin typeface="Carme"/>
              <a:ea typeface="Carme"/>
              <a:cs typeface="Carme"/>
              <a:sym typeface="Carme"/>
            </a:endParaRPr>
          </a:p>
        </p:txBody>
      </p:sp>
      <p:sp>
        <p:nvSpPr>
          <p:cNvPr id="251" name="Google Shape;251;p38"/>
          <p:cNvSpPr txBox="1"/>
          <p:nvPr/>
        </p:nvSpPr>
        <p:spPr>
          <a:xfrm>
            <a:off x="359999" y="180000"/>
            <a:ext cx="5876839" cy="619800"/>
          </a:xfrm>
          <a:prstGeom prst="rect">
            <a:avLst/>
          </a:prstGeom>
          <a:noFill/>
          <a:ln>
            <a:noFill/>
          </a:ln>
        </p:spPr>
        <p:txBody>
          <a:bodyPr spcFirstLastPara="1" wrap="square" lIns="91425" tIns="91425" rIns="91425" bIns="91425" anchor="t" anchorCtr="0">
            <a:noAutofit/>
          </a:bodyPr>
          <a:lstStyle/>
          <a:p>
            <a:pPr lvl="0"/>
            <a:r>
              <a:rPr lang="fr-BE" sz="2400" dirty="0">
                <a:solidFill>
                  <a:schemeClr val="bg2"/>
                </a:solidFill>
              </a:rPr>
              <a:t>B-CGMS</a:t>
            </a:r>
            <a:r>
              <a:rPr lang="fr-BE" sz="2400" dirty="0"/>
              <a:t> : a </a:t>
            </a:r>
            <a:r>
              <a:rPr lang="fr-BE" sz="2400" dirty="0" err="1"/>
              <a:t>Belgian</a:t>
            </a:r>
            <a:r>
              <a:rPr lang="fr-BE" sz="2400" dirty="0"/>
              <a:t> </a:t>
            </a:r>
            <a:r>
              <a:rPr lang="fr-BE" altLang="fr-FR" sz="2400" dirty="0" err="1">
                <a:latin typeface="Calibri" pitchFamily="34" charset="0"/>
              </a:rPr>
              <a:t>interdisciplinary</a:t>
            </a:r>
            <a:r>
              <a:rPr lang="fr-BE" altLang="fr-FR" sz="2400" dirty="0">
                <a:latin typeface="Calibri" pitchFamily="34" charset="0"/>
              </a:rPr>
              <a:t> team</a:t>
            </a:r>
            <a:endParaRPr sz="2400" dirty="0"/>
          </a:p>
        </p:txBody>
      </p:sp>
      <p:pic>
        <p:nvPicPr>
          <p:cNvPr id="7" name="Picture 4" descr="http://web.vgt.vito.be/geonetwork/images/VITO_logo_CMYK_hal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9999" y="1838319"/>
            <a:ext cx="1949943" cy="60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roix 8"/>
          <p:cNvSpPr>
            <a:spLocks noChangeAspect="1"/>
          </p:cNvSpPr>
          <p:nvPr/>
        </p:nvSpPr>
        <p:spPr>
          <a:xfrm>
            <a:off x="931541" y="1626079"/>
            <a:ext cx="178013" cy="180000"/>
          </a:xfrm>
          <a:prstGeom prst="plus">
            <a:avLst>
              <a:gd name="adj" fmla="val 4263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11" name="ZoneTexte 6"/>
          <p:cNvSpPr txBox="1">
            <a:spLocks noChangeArrowheads="1"/>
          </p:cNvSpPr>
          <p:nvPr/>
        </p:nvSpPr>
        <p:spPr bwMode="auto">
          <a:xfrm>
            <a:off x="2536825" y="944388"/>
            <a:ext cx="2628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Crop growth monitoring &amp; yield predictions </a:t>
            </a:r>
          </a:p>
        </p:txBody>
      </p:sp>
      <p:sp>
        <p:nvSpPr>
          <p:cNvPr id="12" name="ZoneTexte 12"/>
          <p:cNvSpPr txBox="1">
            <a:spLocks noChangeArrowheads="1"/>
          </p:cNvSpPr>
          <p:nvPr/>
        </p:nvSpPr>
        <p:spPr bwMode="auto">
          <a:xfrm>
            <a:off x="2536825" y="191399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Remote sensing</a:t>
            </a:r>
          </a:p>
        </p:txBody>
      </p:sp>
      <p:sp>
        <p:nvSpPr>
          <p:cNvPr id="13" name="ZoneTexte 13"/>
          <p:cNvSpPr txBox="1">
            <a:spLocks noChangeArrowheads="1"/>
          </p:cNvSpPr>
          <p:nvPr/>
        </p:nvSpPr>
        <p:spPr bwMode="auto">
          <a:xfrm>
            <a:off x="2585732" y="2808684"/>
            <a:ext cx="30583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Meteorological analysis +  bulletins coordination / redaction</a:t>
            </a:r>
          </a:p>
        </p:txBody>
      </p:sp>
      <p:sp>
        <p:nvSpPr>
          <p:cNvPr id="14" name="Accolade fermante 13"/>
          <p:cNvSpPr/>
          <p:nvPr/>
        </p:nvSpPr>
        <p:spPr>
          <a:xfrm>
            <a:off x="6066572" y="889176"/>
            <a:ext cx="309003" cy="3605961"/>
          </a:xfrm>
          <a:prstGeom prst="rightBrace">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BE"/>
          </a:p>
        </p:txBody>
      </p:sp>
      <p:sp>
        <p:nvSpPr>
          <p:cNvPr id="15" name="ZoneTexte 8"/>
          <p:cNvSpPr txBox="1">
            <a:spLocks noChangeArrowheads="1"/>
          </p:cNvSpPr>
          <p:nvPr/>
        </p:nvSpPr>
        <p:spPr bwMode="auto">
          <a:xfrm>
            <a:off x="6682138" y="2434563"/>
            <a:ext cx="1584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fr-BE" altLang="fr-FR" b="1" dirty="0">
                <a:latin typeface="Calibri" pitchFamily="34" charset="0"/>
              </a:rPr>
              <a:t>= B-CGMS</a:t>
            </a:r>
          </a:p>
        </p:txBody>
      </p:sp>
      <p:pic>
        <p:nvPicPr>
          <p:cNvPr id="1026" name="Picture 2" descr="Logo CRA-W"/>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6386" y="799801"/>
            <a:ext cx="1443313" cy="82627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Résultat de recherche d'images pour &quot;vito vision on technology&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3" name="AutoShape 6" descr="Résultat de recherche d'images pour &quot;vito vision on technology&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21" name="Croix 20"/>
          <p:cNvSpPr>
            <a:spLocks noChangeAspect="1"/>
          </p:cNvSpPr>
          <p:nvPr/>
        </p:nvSpPr>
        <p:spPr>
          <a:xfrm>
            <a:off x="945209" y="2427997"/>
            <a:ext cx="178013" cy="180000"/>
          </a:xfrm>
          <a:prstGeom prst="plus">
            <a:avLst>
              <a:gd name="adj" fmla="val 4263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22" name="Croix 21"/>
          <p:cNvSpPr>
            <a:spLocks noChangeAspect="1"/>
          </p:cNvSpPr>
          <p:nvPr/>
        </p:nvSpPr>
        <p:spPr>
          <a:xfrm>
            <a:off x="965183" y="3564133"/>
            <a:ext cx="178013" cy="180000"/>
          </a:xfrm>
          <a:prstGeom prst="plus">
            <a:avLst>
              <a:gd name="adj" fmla="val 4263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pic>
        <p:nvPicPr>
          <p:cNvPr id="1033" name="Picture 9" descr="Résultat de recherche d'images pour &quot;irm/kmi logo&quot;"/>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2654" y="3814001"/>
            <a:ext cx="681136" cy="681136"/>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13"/>
          <p:cNvSpPr txBox="1">
            <a:spLocks noChangeArrowheads="1"/>
          </p:cNvSpPr>
          <p:nvPr/>
        </p:nvSpPr>
        <p:spPr bwMode="auto">
          <a:xfrm>
            <a:off x="2649848" y="3944820"/>
            <a:ext cx="312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800" b="1" dirty="0">
                <a:latin typeface="Calibri" pitchFamily="34" charset="0"/>
              </a:rPr>
              <a:t>Meteorological data provider</a:t>
            </a:r>
          </a:p>
        </p:txBody>
      </p:sp>
      <p:pic>
        <p:nvPicPr>
          <p:cNvPr id="19" name="Picture 2" descr="Logo CRA-W"/>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442" y="2642209"/>
            <a:ext cx="1443313" cy="826278"/>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8"/>
          <p:cNvSpPr txBox="1">
            <a:spLocks noChangeArrowheads="1"/>
          </p:cNvSpPr>
          <p:nvPr/>
        </p:nvSpPr>
        <p:spPr bwMode="auto">
          <a:xfrm>
            <a:off x="6760238" y="3191017"/>
            <a:ext cx="1584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fr-BE" altLang="fr-FR" sz="1800" b="1" dirty="0">
                <a:solidFill>
                  <a:srgbClr val="FF0000"/>
                </a:solidFill>
                <a:latin typeface="Calibri" pitchFamily="34" charset="0"/>
              </a:rPr>
              <a:t>New situation </a:t>
            </a:r>
            <a:r>
              <a:rPr lang="fr-BE" altLang="fr-FR" sz="1800" b="1" dirty="0" err="1">
                <a:solidFill>
                  <a:srgbClr val="FF0000"/>
                </a:solidFill>
                <a:latin typeface="Calibri" pitchFamily="34" charset="0"/>
              </a:rPr>
              <a:t>from</a:t>
            </a:r>
            <a:r>
              <a:rPr lang="fr-BE" altLang="fr-FR" sz="1800" b="1" dirty="0">
                <a:solidFill>
                  <a:srgbClr val="FF0000"/>
                </a:solidFill>
                <a:latin typeface="Calibri" pitchFamily="34" charset="0"/>
              </a:rPr>
              <a:t> 2019 </a:t>
            </a:r>
          </a:p>
        </p:txBody>
      </p:sp>
    </p:spTree>
    <p:extLst>
      <p:ext uri="{BB962C8B-B14F-4D97-AF65-F5344CB8AC3E}">
        <p14:creationId xmlns:p14="http://schemas.microsoft.com/office/powerpoint/2010/main" val="3710038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149" y="305282"/>
            <a:ext cx="2680542" cy="461665"/>
          </a:xfrm>
          <a:prstGeom prst="rect">
            <a:avLst/>
          </a:prstGeom>
        </p:spPr>
        <p:txBody>
          <a:bodyPr wrap="none">
            <a:spAutoFit/>
          </a:bodyPr>
          <a:lstStyle/>
          <a:p>
            <a:pPr lvl="0"/>
            <a:r>
              <a:rPr lang="fr-BE" sz="2400" dirty="0">
                <a:solidFill>
                  <a:schemeClr val="bg2"/>
                </a:solidFill>
              </a:rPr>
              <a:t>B-CGMS</a:t>
            </a:r>
            <a:r>
              <a:rPr lang="fr-BE" sz="2400" dirty="0"/>
              <a:t> : 5 </a:t>
            </a:r>
            <a:r>
              <a:rPr lang="fr-BE" sz="2400" dirty="0" err="1"/>
              <a:t>crops</a:t>
            </a:r>
            <a:endParaRPr lang="fr-BE" sz="2400" dirty="0"/>
          </a:p>
        </p:txBody>
      </p:sp>
      <p:pic>
        <p:nvPicPr>
          <p:cNvPr id="6" name="Imag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8570" y="845601"/>
            <a:ext cx="2624806" cy="174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3"/>
          <p:cNvPicPr preferRelativeResize="0">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3180691" y="845601"/>
            <a:ext cx="2794943" cy="174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s://farm8.staticflickr.com/7324/9621111121_f0516cda9b_z.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0191" y="2679629"/>
            <a:ext cx="2681563" cy="178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180691" y="2679629"/>
            <a:ext cx="2794943" cy="171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8"/>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24226" y="1582697"/>
            <a:ext cx="2793836" cy="1695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140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8952"/>
            <a:ext cx="8234624" cy="1757598"/>
          </a:xfrm>
        </p:spPr>
        <p:txBody>
          <a:bodyPr/>
          <a:lstStyle/>
          <a:p>
            <a:pPr eaLnBrk="1" hangingPunct="1">
              <a:lnSpc>
                <a:spcPct val="120000"/>
              </a:lnSpc>
              <a:spcBef>
                <a:spcPts val="600"/>
              </a:spcBef>
              <a:spcAft>
                <a:spcPts val="600"/>
              </a:spcAft>
            </a:pPr>
            <a:r>
              <a:rPr lang="fr-BE" altLang="fr-FR" sz="2400" b="0" dirty="0">
                <a:solidFill>
                  <a:schemeClr val="accent1"/>
                </a:solidFill>
                <a:latin typeface="+mj-lt"/>
              </a:rPr>
              <a:t>B-CGMS: </a:t>
            </a:r>
            <a:r>
              <a:rPr lang="fr-BE" altLang="fr-FR" sz="2400" b="0" dirty="0">
                <a:solidFill>
                  <a:schemeClr val="tx1"/>
                </a:solidFill>
                <a:latin typeface="+mj-lt"/>
              </a:rPr>
              <a:t>A system…</a:t>
            </a:r>
            <a:br>
              <a:rPr lang="fr-BE" altLang="fr-FR" sz="2400" b="0" dirty="0">
                <a:solidFill>
                  <a:schemeClr val="tx1"/>
                </a:solidFill>
                <a:latin typeface="+mj-lt"/>
              </a:rPr>
            </a:br>
            <a:r>
              <a:rPr lang="fr-BE" altLang="fr-FR" sz="2000" b="0" dirty="0" err="1">
                <a:solidFill>
                  <a:schemeClr val="tx1"/>
                </a:solidFill>
                <a:latin typeface="+mj-lt"/>
              </a:rPr>
              <a:t>Including</a:t>
            </a:r>
            <a:r>
              <a:rPr lang="fr-BE" altLang="fr-FR" sz="2000" b="0" dirty="0">
                <a:solidFill>
                  <a:schemeClr val="tx1"/>
                </a:solidFill>
                <a:latin typeface="+mj-lt"/>
              </a:rPr>
              <a:t> a </a:t>
            </a:r>
            <a:r>
              <a:rPr lang="fr-BE" altLang="fr-FR" sz="2000" b="0" dirty="0" err="1">
                <a:solidFill>
                  <a:schemeClr val="tx1"/>
                </a:solidFill>
                <a:latin typeface="+mj-lt"/>
              </a:rPr>
              <a:t>crop</a:t>
            </a:r>
            <a:r>
              <a:rPr lang="fr-BE" altLang="fr-FR" sz="2000" b="0" dirty="0">
                <a:solidFill>
                  <a:schemeClr val="tx1"/>
                </a:solidFill>
                <a:latin typeface="+mj-lt"/>
              </a:rPr>
              <a:t> </a:t>
            </a:r>
            <a:r>
              <a:rPr lang="fr-BE" altLang="fr-FR" sz="2000" b="0" dirty="0" err="1">
                <a:solidFill>
                  <a:schemeClr val="tx1"/>
                </a:solidFill>
                <a:latin typeface="+mj-lt"/>
              </a:rPr>
              <a:t>growth</a:t>
            </a:r>
            <a:r>
              <a:rPr lang="fr-BE" altLang="fr-FR" sz="2000" b="0" dirty="0">
                <a:solidFill>
                  <a:schemeClr val="tx1"/>
                </a:solidFill>
                <a:latin typeface="+mj-lt"/>
              </a:rPr>
              <a:t> model (WOFOST/CGMS) and…</a:t>
            </a:r>
            <a:br>
              <a:rPr lang="fr-BE" altLang="fr-FR" sz="2000" b="0" dirty="0">
                <a:solidFill>
                  <a:schemeClr val="tx1"/>
                </a:solidFill>
                <a:latin typeface="+mj-lt"/>
              </a:rPr>
            </a:br>
            <a:r>
              <a:rPr lang="fr-BE" altLang="fr-FR" sz="2000" b="0" dirty="0">
                <a:solidFill>
                  <a:schemeClr val="tx1"/>
                </a:solidFill>
                <a:latin typeface="+mj-lt"/>
              </a:rPr>
              <a:t>a </a:t>
            </a:r>
            <a:r>
              <a:rPr lang="fr-BE" altLang="fr-FR" sz="2000" b="0" dirty="0" err="1">
                <a:solidFill>
                  <a:schemeClr val="tx1"/>
                </a:solidFill>
                <a:latin typeface="+mj-lt"/>
              </a:rPr>
              <a:t>yield</a:t>
            </a:r>
            <a:r>
              <a:rPr lang="fr-BE" altLang="fr-FR" sz="2000" b="0" dirty="0">
                <a:solidFill>
                  <a:schemeClr val="tx1"/>
                </a:solidFill>
                <a:latin typeface="+mj-lt"/>
              </a:rPr>
              <a:t> </a:t>
            </a:r>
            <a:r>
              <a:rPr lang="fr-BE" altLang="fr-FR" sz="2000" b="0" dirty="0" err="1">
                <a:solidFill>
                  <a:schemeClr val="tx1"/>
                </a:solidFill>
                <a:latin typeface="+mj-lt"/>
              </a:rPr>
              <a:t>prediction</a:t>
            </a:r>
            <a:r>
              <a:rPr lang="fr-BE" altLang="fr-FR" sz="2000" b="0" dirty="0">
                <a:solidFill>
                  <a:schemeClr val="tx1"/>
                </a:solidFill>
                <a:latin typeface="+mj-lt"/>
              </a:rPr>
              <a:t> module</a:t>
            </a:r>
            <a:endParaRPr lang="fr-BE" sz="2000" b="0" dirty="0">
              <a:solidFill>
                <a:schemeClr val="tx1"/>
              </a:solidFill>
              <a:latin typeface="+mj-lt"/>
            </a:endParaRPr>
          </a:p>
        </p:txBody>
      </p:sp>
      <p:pic>
        <p:nvPicPr>
          <p:cNvPr id="6" name="Picture 5" descr="b-cgms_flow_char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9382" y="1588386"/>
            <a:ext cx="4721046" cy="282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93D9B680-DB6D-4122-80C4-61F7BCD34C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4864" y="1738646"/>
            <a:ext cx="1897329" cy="2673353"/>
          </a:xfrm>
          <a:prstGeom prst="rect">
            <a:avLst/>
          </a:prstGeom>
        </p:spPr>
      </p:pic>
    </p:spTree>
    <p:extLst>
      <p:ext uri="{BB962C8B-B14F-4D97-AF65-F5344CB8AC3E}">
        <p14:creationId xmlns:p14="http://schemas.microsoft.com/office/powerpoint/2010/main" val="1914737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49896" y="144927"/>
            <a:ext cx="8229600" cy="620245"/>
          </a:xfrm>
        </p:spPr>
        <p:txBody>
          <a:bodyPr/>
          <a:lstStyle/>
          <a:p>
            <a:pPr eaLnBrk="1" hangingPunct="1">
              <a:lnSpc>
                <a:spcPct val="120000"/>
              </a:lnSpc>
              <a:spcBef>
                <a:spcPts val="600"/>
              </a:spcBef>
              <a:spcAft>
                <a:spcPts val="600"/>
              </a:spcAft>
            </a:pPr>
            <a:r>
              <a:rPr lang="fr-BE" altLang="fr-FR" sz="2400" b="0" dirty="0">
                <a:solidFill>
                  <a:schemeClr val="accent1"/>
                </a:solidFill>
                <a:latin typeface="+mj-lt"/>
              </a:rPr>
              <a:t>B-CGMS: </a:t>
            </a:r>
            <a:r>
              <a:rPr lang="fr-BE" altLang="fr-FR" sz="2400" b="0" dirty="0">
                <a:solidFill>
                  <a:schemeClr val="tx1"/>
                </a:solidFill>
                <a:latin typeface="+mj-lt"/>
              </a:rPr>
              <a:t>input data</a:t>
            </a:r>
            <a:endParaRPr lang="fr-BE" sz="2600" b="0" dirty="0">
              <a:solidFill>
                <a:schemeClr val="tx1"/>
              </a:solidFill>
            </a:endParaRPr>
          </a:p>
        </p:txBody>
      </p:sp>
      <p:pic>
        <p:nvPicPr>
          <p:cNvPr id="4" name="Picture 21" descr="grille météo"/>
          <p:cNvPicPr>
            <a:picLocks noChangeAspect="1" noChangeArrowheads="1"/>
          </p:cNvPicPr>
          <p:nvPr/>
        </p:nvPicPr>
        <p:blipFill>
          <a:blip r:embed="rId2" cstate="email">
            <a:extLst>
              <a:ext uri="{28A0092B-C50C-407E-A947-70E740481C1C}">
                <a14:useLocalDpi xmlns:a14="http://schemas.microsoft.com/office/drawing/2010/main"/>
              </a:ext>
            </a:extLst>
          </a:blip>
          <a:srcRect r="6302"/>
          <a:stretch>
            <a:fillRect/>
          </a:stretch>
        </p:blipFill>
        <p:spPr bwMode="auto">
          <a:xfrm>
            <a:off x="276522" y="1139575"/>
            <a:ext cx="2113011" cy="161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3"/>
          <p:cNvSpPr>
            <a:spLocks noChangeArrowheads="1"/>
          </p:cNvSpPr>
          <p:nvPr/>
        </p:nvSpPr>
        <p:spPr bwMode="auto">
          <a:xfrm>
            <a:off x="276522" y="709618"/>
            <a:ext cx="1958654" cy="3448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GB" altLang="fr-FR" sz="1000" b="1" i="1" dirty="0">
                <a:latin typeface="Verdana" pitchFamily="34" charset="0"/>
              </a:rPr>
              <a:t>Meteorological information</a:t>
            </a:r>
          </a:p>
        </p:txBody>
      </p:sp>
      <p:pic>
        <p:nvPicPr>
          <p:cNvPr id="7" name="Picture 25" descr="sa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93239" y="1169080"/>
            <a:ext cx="1542908" cy="113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26"/>
          <p:cNvGrpSpPr>
            <a:grpSpLocks/>
          </p:cNvGrpSpPr>
          <p:nvPr/>
        </p:nvGrpSpPr>
        <p:grpSpPr bwMode="auto">
          <a:xfrm>
            <a:off x="4572000" y="1375224"/>
            <a:ext cx="1655618" cy="739354"/>
            <a:chOff x="3216" y="985"/>
            <a:chExt cx="2271" cy="1411"/>
          </a:xfrm>
        </p:grpSpPr>
        <p:pic>
          <p:nvPicPr>
            <p:cNvPr id="9" name="Picture 27" descr="a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16" y="985"/>
              <a:ext cx="2271" cy="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8"/>
            <p:cNvSpPr txBox="1">
              <a:spLocks noChangeArrowheads="1"/>
            </p:cNvSpPr>
            <p:nvPr/>
          </p:nvSpPr>
          <p:spPr bwMode="auto">
            <a:xfrm>
              <a:off x="3216" y="1536"/>
              <a:ext cx="52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fr-FR" altLang="fr-FR" sz="1000" dirty="0">
                  <a:solidFill>
                    <a:srgbClr val="000000"/>
                  </a:solidFill>
                </a:rPr>
                <a:t>1 ZP</a:t>
              </a:r>
              <a:endParaRPr lang="en-GB" altLang="fr-FR" sz="1000" dirty="0">
                <a:latin typeface="Arial" charset="0"/>
              </a:endParaRPr>
            </a:p>
          </p:txBody>
        </p:sp>
        <p:sp>
          <p:nvSpPr>
            <p:cNvPr id="11" name="Line 29"/>
            <p:cNvSpPr>
              <a:spLocks noChangeShapeType="1"/>
            </p:cNvSpPr>
            <p:nvPr/>
          </p:nvSpPr>
          <p:spPr bwMode="auto">
            <a:xfrm flipH="1">
              <a:off x="3456" y="1392"/>
              <a:ext cx="288" cy="192"/>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fr-BE"/>
            </a:p>
          </p:txBody>
        </p:sp>
        <p:sp>
          <p:nvSpPr>
            <p:cNvPr id="12" name="Line 30"/>
            <p:cNvSpPr>
              <a:spLocks noChangeShapeType="1"/>
            </p:cNvSpPr>
            <p:nvPr/>
          </p:nvSpPr>
          <p:spPr bwMode="auto">
            <a:xfrm flipH="1">
              <a:off x="3888" y="1584"/>
              <a:ext cx="240" cy="384"/>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nchor="ctr"/>
            <a:lstStyle/>
            <a:p>
              <a:endParaRPr lang="fr-BE"/>
            </a:p>
          </p:txBody>
        </p:sp>
        <p:sp>
          <p:nvSpPr>
            <p:cNvPr id="13" name="Line 31"/>
            <p:cNvSpPr>
              <a:spLocks noChangeShapeType="1"/>
            </p:cNvSpPr>
            <p:nvPr/>
          </p:nvSpPr>
          <p:spPr bwMode="auto">
            <a:xfrm flipV="1">
              <a:off x="3888" y="1680"/>
              <a:ext cx="384" cy="288"/>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nchor="ctr"/>
            <a:lstStyle/>
            <a:p>
              <a:endParaRPr lang="fr-BE"/>
            </a:p>
          </p:txBody>
        </p:sp>
        <p:sp>
          <p:nvSpPr>
            <p:cNvPr id="14" name="Text Box 32"/>
            <p:cNvSpPr txBox="1">
              <a:spLocks noChangeArrowheads="1"/>
            </p:cNvSpPr>
            <p:nvPr/>
          </p:nvSpPr>
          <p:spPr bwMode="auto">
            <a:xfrm>
              <a:off x="3504" y="1824"/>
              <a:ext cx="762" cy="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fr-FR" altLang="fr-FR" sz="1000" dirty="0">
                  <a:solidFill>
                    <a:srgbClr val="000000"/>
                  </a:solidFill>
                </a:rPr>
                <a:t>1 APR</a:t>
              </a:r>
            </a:p>
            <a:p>
              <a:pPr eaLnBrk="1" hangingPunct="1"/>
              <a:r>
                <a:rPr lang="fr-FR" altLang="fr-FR" sz="1000" dirty="0">
                  <a:solidFill>
                    <a:srgbClr val="000000"/>
                  </a:solidFill>
                </a:rPr>
                <a:t>= 4 STU</a:t>
              </a:r>
              <a:endParaRPr lang="en-GB" altLang="fr-FR" sz="1000" dirty="0">
                <a:latin typeface="Arial" charset="0"/>
              </a:endParaRPr>
            </a:p>
          </p:txBody>
        </p:sp>
        <p:sp>
          <p:nvSpPr>
            <p:cNvPr id="15" name="Line 33"/>
            <p:cNvSpPr>
              <a:spLocks noChangeShapeType="1"/>
            </p:cNvSpPr>
            <p:nvPr/>
          </p:nvSpPr>
          <p:spPr bwMode="auto">
            <a:xfrm flipV="1">
              <a:off x="3888" y="1584"/>
              <a:ext cx="48" cy="384"/>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nchor="ctr"/>
            <a:lstStyle/>
            <a:p>
              <a:endParaRPr lang="fr-BE"/>
            </a:p>
          </p:txBody>
        </p:sp>
        <p:sp>
          <p:nvSpPr>
            <p:cNvPr id="16" name="Line 34"/>
            <p:cNvSpPr>
              <a:spLocks noChangeShapeType="1"/>
            </p:cNvSpPr>
            <p:nvPr/>
          </p:nvSpPr>
          <p:spPr bwMode="auto">
            <a:xfrm flipV="1">
              <a:off x="3888" y="1632"/>
              <a:ext cx="768" cy="332"/>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nchor="ctr"/>
            <a:lstStyle/>
            <a:p>
              <a:endParaRPr lang="fr-BE"/>
            </a:p>
          </p:txBody>
        </p:sp>
      </p:grpSp>
      <p:sp>
        <p:nvSpPr>
          <p:cNvPr id="17" name="Rectangle 37"/>
          <p:cNvSpPr>
            <a:spLocks noChangeArrowheads="1"/>
          </p:cNvSpPr>
          <p:nvPr/>
        </p:nvSpPr>
        <p:spPr bwMode="auto">
          <a:xfrm>
            <a:off x="4738950" y="2193167"/>
            <a:ext cx="1593648" cy="2231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GB" altLang="fr-FR" sz="600" b="1" dirty="0">
                <a:latin typeface="+mj-lt"/>
              </a:rPr>
              <a:t>Regional pedological associations map</a:t>
            </a:r>
          </a:p>
        </p:txBody>
      </p:sp>
      <p:sp>
        <p:nvSpPr>
          <p:cNvPr id="2" name="ZoneTexte 1">
            <a:extLst>
              <a:ext uri="{FF2B5EF4-FFF2-40B4-BE49-F238E27FC236}">
                <a16:creationId xmlns:a16="http://schemas.microsoft.com/office/drawing/2014/main" id="{ADE8FC02-4BEF-45FF-B702-B7A2365EA11F}"/>
              </a:ext>
            </a:extLst>
          </p:cNvPr>
          <p:cNvSpPr txBox="1"/>
          <p:nvPr/>
        </p:nvSpPr>
        <p:spPr>
          <a:xfrm>
            <a:off x="335611" y="2896544"/>
            <a:ext cx="2053922" cy="1600438"/>
          </a:xfrm>
          <a:prstGeom prst="rect">
            <a:avLst/>
          </a:prstGeom>
          <a:noFill/>
        </p:spPr>
        <p:txBody>
          <a:bodyPr wrap="square" rtlCol="0">
            <a:spAutoFit/>
          </a:bodyPr>
          <a:lstStyle/>
          <a:p>
            <a:r>
              <a:rPr lang="fr-BE" sz="800" dirty="0">
                <a:latin typeface="+mj-lt"/>
              </a:rPr>
              <a:t>Data </a:t>
            </a:r>
            <a:r>
              <a:rPr lang="fr-BE" sz="800" dirty="0" err="1">
                <a:latin typeface="+mj-lt"/>
              </a:rPr>
              <a:t>from</a:t>
            </a:r>
            <a:r>
              <a:rPr lang="fr-BE" sz="800" dirty="0">
                <a:latin typeface="+mj-lt"/>
              </a:rPr>
              <a:t> the </a:t>
            </a:r>
            <a:r>
              <a:rPr lang="fr-BE" sz="800" b="1" dirty="0">
                <a:latin typeface="+mj-lt"/>
              </a:rPr>
              <a:t>Royal </a:t>
            </a:r>
            <a:r>
              <a:rPr lang="fr-BE" sz="800" b="1" dirty="0" err="1">
                <a:latin typeface="+mj-lt"/>
              </a:rPr>
              <a:t>meteorological</a:t>
            </a:r>
            <a:r>
              <a:rPr lang="fr-BE" sz="800" b="1" dirty="0">
                <a:latin typeface="+mj-lt"/>
              </a:rPr>
              <a:t> </a:t>
            </a:r>
            <a:r>
              <a:rPr lang="fr-BE" sz="800" b="1" dirty="0" err="1">
                <a:latin typeface="+mj-lt"/>
              </a:rPr>
              <a:t>institute</a:t>
            </a:r>
            <a:endParaRPr lang="fr-BE" sz="800" b="1" dirty="0">
              <a:latin typeface="+mj-lt"/>
            </a:endParaRPr>
          </a:p>
          <a:p>
            <a:endParaRPr lang="fr-BE" sz="800" dirty="0">
              <a:latin typeface="+mj-lt"/>
            </a:endParaRPr>
          </a:p>
          <a:p>
            <a:pPr lvl="1"/>
            <a:r>
              <a:rPr lang="fr-BE" altLang="fr-FR" sz="800" i="1" dirty="0" err="1">
                <a:latin typeface="+mj-lt"/>
              </a:rPr>
              <a:t>Temperatures</a:t>
            </a:r>
            <a:r>
              <a:rPr lang="fr-BE" altLang="fr-FR" sz="800" i="1" dirty="0">
                <a:latin typeface="+mj-lt"/>
              </a:rPr>
              <a:t>,</a:t>
            </a:r>
          </a:p>
          <a:p>
            <a:pPr lvl="1"/>
            <a:r>
              <a:rPr lang="fr-BE" altLang="fr-FR" sz="800" i="1" dirty="0">
                <a:latin typeface="+mj-lt"/>
              </a:rPr>
              <a:t> </a:t>
            </a:r>
            <a:r>
              <a:rPr lang="fr-BE" altLang="fr-FR" sz="800" i="1" dirty="0" err="1">
                <a:latin typeface="+mj-lt"/>
              </a:rPr>
              <a:t>rainfall</a:t>
            </a:r>
            <a:r>
              <a:rPr lang="fr-BE" altLang="fr-FR" sz="800" i="1" dirty="0">
                <a:latin typeface="+mj-lt"/>
              </a:rPr>
              <a:t>, </a:t>
            </a:r>
          </a:p>
          <a:p>
            <a:pPr lvl="1"/>
            <a:r>
              <a:rPr lang="fr-BE" altLang="fr-FR" sz="800" i="1" dirty="0" err="1">
                <a:latin typeface="+mj-lt"/>
              </a:rPr>
              <a:t>Vapour</a:t>
            </a:r>
            <a:r>
              <a:rPr lang="fr-BE" altLang="fr-FR" sz="800" i="1" dirty="0">
                <a:latin typeface="+mj-lt"/>
              </a:rPr>
              <a:t> pressure,</a:t>
            </a:r>
          </a:p>
          <a:p>
            <a:pPr lvl="1"/>
            <a:r>
              <a:rPr lang="fr-BE" altLang="fr-FR" sz="800" i="1" dirty="0" err="1">
                <a:latin typeface="+mj-lt"/>
              </a:rPr>
              <a:t>Windspeed</a:t>
            </a:r>
            <a:r>
              <a:rPr lang="fr-BE" altLang="fr-FR" sz="800" i="1" dirty="0">
                <a:latin typeface="+mj-lt"/>
              </a:rPr>
              <a:t>,</a:t>
            </a:r>
          </a:p>
          <a:p>
            <a:pPr lvl="1"/>
            <a:r>
              <a:rPr lang="fr-BE" altLang="fr-FR" sz="800" i="1" dirty="0">
                <a:latin typeface="+mj-lt"/>
              </a:rPr>
              <a:t>Evapotranspiration (3),</a:t>
            </a:r>
          </a:p>
          <a:p>
            <a:pPr lvl="1"/>
            <a:r>
              <a:rPr lang="fr-BE" altLang="fr-FR" sz="800" i="1" dirty="0">
                <a:latin typeface="+mj-lt"/>
              </a:rPr>
              <a:t>radiation</a:t>
            </a:r>
          </a:p>
          <a:p>
            <a:endParaRPr lang="fr-BE" sz="1000" dirty="0"/>
          </a:p>
          <a:p>
            <a:r>
              <a:rPr lang="fr-BE" sz="800" dirty="0"/>
              <a:t>Interpolation of </a:t>
            </a:r>
            <a:r>
              <a:rPr lang="fr-BE" sz="800" dirty="0" err="1"/>
              <a:t>weather</a:t>
            </a:r>
            <a:r>
              <a:rPr lang="fr-BE" sz="800" dirty="0"/>
              <a:t> station data (10 x 10 km </a:t>
            </a:r>
            <a:r>
              <a:rPr lang="fr-BE" sz="800" dirty="0" err="1"/>
              <a:t>grids</a:t>
            </a:r>
            <a:r>
              <a:rPr lang="fr-BE" sz="800" dirty="0"/>
              <a:t>)</a:t>
            </a:r>
          </a:p>
        </p:txBody>
      </p:sp>
      <p:sp>
        <p:nvSpPr>
          <p:cNvPr id="18" name="Rectangle 23">
            <a:extLst>
              <a:ext uri="{FF2B5EF4-FFF2-40B4-BE49-F238E27FC236}">
                <a16:creationId xmlns:a16="http://schemas.microsoft.com/office/drawing/2014/main" id="{5BB84F55-ECE7-4D78-B5FC-081968A16E32}"/>
              </a:ext>
            </a:extLst>
          </p:cNvPr>
          <p:cNvSpPr>
            <a:spLocks noChangeArrowheads="1"/>
          </p:cNvSpPr>
          <p:nvPr/>
        </p:nvSpPr>
        <p:spPr bwMode="auto">
          <a:xfrm>
            <a:off x="3002311" y="709618"/>
            <a:ext cx="1533836" cy="3448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000" b="1" i="1" dirty="0">
                <a:latin typeface="Verdana" pitchFamily="34" charset="0"/>
              </a:rPr>
              <a:t>Soil information</a:t>
            </a:r>
          </a:p>
        </p:txBody>
      </p:sp>
      <p:sp>
        <p:nvSpPr>
          <p:cNvPr id="19" name="ZoneTexte 18">
            <a:extLst>
              <a:ext uri="{FF2B5EF4-FFF2-40B4-BE49-F238E27FC236}">
                <a16:creationId xmlns:a16="http://schemas.microsoft.com/office/drawing/2014/main" id="{D1C578CD-78EB-4C26-8C88-379750FB6809}"/>
              </a:ext>
            </a:extLst>
          </p:cNvPr>
          <p:cNvSpPr txBox="1"/>
          <p:nvPr/>
        </p:nvSpPr>
        <p:spPr>
          <a:xfrm>
            <a:off x="6332598" y="847122"/>
            <a:ext cx="2532572" cy="1908215"/>
          </a:xfrm>
          <a:prstGeom prst="rect">
            <a:avLst/>
          </a:prstGeom>
          <a:noFill/>
        </p:spPr>
        <p:txBody>
          <a:bodyPr wrap="square">
            <a:spAutoFit/>
          </a:bodyPr>
          <a:lstStyle/>
          <a:p>
            <a:pPr>
              <a:defRPr/>
            </a:pPr>
            <a:r>
              <a:rPr lang="fr-BE" sz="800" i="1" dirty="0" err="1">
                <a:latin typeface="+mj-lt"/>
                <a:cs typeface="+mn-cs"/>
              </a:rPr>
              <a:t>Mainly</a:t>
            </a:r>
            <a:r>
              <a:rPr lang="fr-BE" sz="800" i="1" dirty="0">
                <a:latin typeface="+mj-lt"/>
                <a:cs typeface="+mn-cs"/>
              </a:rPr>
              <a:t> </a:t>
            </a:r>
            <a:r>
              <a:rPr lang="fr-BE" sz="800" i="1" dirty="0" err="1">
                <a:latin typeface="+mj-lt"/>
                <a:cs typeface="+mn-cs"/>
              </a:rPr>
              <a:t>hydraulic</a:t>
            </a:r>
            <a:r>
              <a:rPr lang="fr-BE" sz="800" i="1" dirty="0">
                <a:latin typeface="+mj-lt"/>
                <a:cs typeface="+mn-cs"/>
              </a:rPr>
              <a:t> </a:t>
            </a:r>
            <a:r>
              <a:rPr lang="fr-BE" sz="800" i="1" dirty="0" err="1">
                <a:latin typeface="+mj-lt"/>
                <a:cs typeface="+mn-cs"/>
              </a:rPr>
              <a:t>properties</a:t>
            </a:r>
            <a:r>
              <a:rPr lang="fr-BE" sz="800" i="1" dirty="0">
                <a:latin typeface="+mj-lt"/>
                <a:cs typeface="+mn-cs"/>
              </a:rPr>
              <a:t> :</a:t>
            </a:r>
          </a:p>
          <a:p>
            <a:pPr>
              <a:defRPr/>
            </a:pPr>
            <a:endParaRPr lang="fr-BE" sz="800" i="1" dirty="0">
              <a:latin typeface="+mj-lt"/>
              <a:cs typeface="+mn-cs"/>
            </a:endParaRPr>
          </a:p>
          <a:p>
            <a:pPr marL="742950" lvl="1" indent="-285750">
              <a:buFont typeface="Arial" panose="020B0604020202020204" pitchFamily="34" charset="0"/>
              <a:buChar char="•"/>
              <a:defRPr/>
            </a:pPr>
            <a:r>
              <a:rPr lang="fr-BE" sz="800" i="1" dirty="0" err="1">
                <a:latin typeface="+mj-lt"/>
                <a:cs typeface="+mn-cs"/>
              </a:rPr>
              <a:t>Hydraulic</a:t>
            </a:r>
            <a:r>
              <a:rPr lang="fr-BE" sz="800" i="1" dirty="0">
                <a:latin typeface="+mj-lt"/>
                <a:cs typeface="+mn-cs"/>
              </a:rPr>
              <a:t> </a:t>
            </a:r>
            <a:r>
              <a:rPr lang="fr-BE" sz="800" i="1" dirty="0" err="1">
                <a:latin typeface="+mj-lt"/>
                <a:cs typeface="+mn-cs"/>
              </a:rPr>
              <a:t>conductivity</a:t>
            </a:r>
            <a:r>
              <a:rPr lang="fr-BE" sz="800" i="1" dirty="0">
                <a:latin typeface="+mj-lt"/>
                <a:cs typeface="+mn-cs"/>
              </a:rPr>
              <a:t> in </a:t>
            </a:r>
            <a:r>
              <a:rPr lang="fr-BE" sz="800" i="1" dirty="0" err="1">
                <a:latin typeface="+mj-lt"/>
                <a:cs typeface="+mn-cs"/>
              </a:rPr>
              <a:t>staurated</a:t>
            </a:r>
            <a:r>
              <a:rPr lang="fr-BE" sz="800" i="1" dirty="0">
                <a:latin typeface="+mj-lt"/>
                <a:cs typeface="+mn-cs"/>
              </a:rPr>
              <a:t> </a:t>
            </a:r>
            <a:r>
              <a:rPr lang="fr-BE" sz="800" i="1" dirty="0" err="1">
                <a:latin typeface="+mj-lt"/>
                <a:cs typeface="+mn-cs"/>
              </a:rPr>
              <a:t>soil</a:t>
            </a:r>
            <a:endParaRPr lang="fr-BE" sz="800" i="1" dirty="0">
              <a:latin typeface="+mj-lt"/>
              <a:cs typeface="+mn-cs"/>
            </a:endParaRPr>
          </a:p>
          <a:p>
            <a:pPr marL="742950" lvl="1" indent="-285750">
              <a:buFont typeface="Arial" panose="020B0604020202020204" pitchFamily="34" charset="0"/>
              <a:buChar char="•"/>
              <a:defRPr/>
            </a:pPr>
            <a:r>
              <a:rPr lang="fr-BE" sz="800" i="1" dirty="0" err="1">
                <a:latin typeface="+mj-lt"/>
                <a:cs typeface="+mn-cs"/>
              </a:rPr>
              <a:t>Maximume</a:t>
            </a:r>
            <a:r>
              <a:rPr lang="fr-BE" sz="800" i="1" dirty="0">
                <a:latin typeface="+mj-lt"/>
                <a:cs typeface="+mn-cs"/>
              </a:rPr>
              <a:t> percolation rate in </a:t>
            </a:r>
            <a:r>
              <a:rPr lang="fr-BE" sz="800" i="1" dirty="0" err="1">
                <a:latin typeface="+mj-lt"/>
                <a:cs typeface="+mn-cs"/>
              </a:rPr>
              <a:t>root</a:t>
            </a:r>
            <a:r>
              <a:rPr lang="fr-BE" sz="800" i="1" dirty="0">
                <a:latin typeface="+mj-lt"/>
                <a:cs typeface="+mn-cs"/>
              </a:rPr>
              <a:t> zone</a:t>
            </a:r>
          </a:p>
          <a:p>
            <a:pPr marL="742950" lvl="1" indent="-285750">
              <a:buFont typeface="Arial" panose="020B0604020202020204" pitchFamily="34" charset="0"/>
              <a:buChar char="•"/>
              <a:defRPr/>
            </a:pPr>
            <a:r>
              <a:rPr lang="fr-BE" sz="800" i="1" dirty="0" err="1">
                <a:latin typeface="+mj-lt"/>
                <a:cs typeface="+mn-cs"/>
              </a:rPr>
              <a:t>Soil</a:t>
            </a:r>
            <a:r>
              <a:rPr lang="fr-BE" sz="800" i="1" dirty="0">
                <a:latin typeface="+mj-lt"/>
                <a:cs typeface="+mn-cs"/>
              </a:rPr>
              <a:t> </a:t>
            </a:r>
            <a:r>
              <a:rPr lang="fr-BE" sz="800" i="1" dirty="0" err="1">
                <a:latin typeface="+mj-lt"/>
                <a:cs typeface="+mn-cs"/>
              </a:rPr>
              <a:t>moisture</a:t>
            </a:r>
            <a:r>
              <a:rPr lang="fr-BE" sz="800" i="1" dirty="0">
                <a:latin typeface="+mj-lt"/>
                <a:cs typeface="+mn-cs"/>
              </a:rPr>
              <a:t> content at saturation / </a:t>
            </a:r>
            <a:r>
              <a:rPr lang="fr-BE" sz="800" i="1" dirty="0" err="1">
                <a:latin typeface="+mj-lt"/>
                <a:cs typeface="+mn-cs"/>
              </a:rPr>
              <a:t>wilting</a:t>
            </a:r>
            <a:r>
              <a:rPr lang="fr-BE" sz="800" i="1" dirty="0">
                <a:latin typeface="+mj-lt"/>
                <a:cs typeface="+mn-cs"/>
              </a:rPr>
              <a:t> point /</a:t>
            </a:r>
            <a:r>
              <a:rPr lang="fr-BE" sz="800" i="1" dirty="0" err="1">
                <a:latin typeface="+mj-lt"/>
                <a:cs typeface="+mn-cs"/>
              </a:rPr>
              <a:t>field</a:t>
            </a:r>
            <a:r>
              <a:rPr lang="fr-BE" sz="800" i="1" dirty="0">
                <a:latin typeface="+mj-lt"/>
                <a:cs typeface="+mn-cs"/>
              </a:rPr>
              <a:t> </a:t>
            </a:r>
            <a:r>
              <a:rPr lang="fr-BE" sz="800" i="1" dirty="0" err="1">
                <a:latin typeface="+mj-lt"/>
                <a:cs typeface="+mn-cs"/>
              </a:rPr>
              <a:t>capacity</a:t>
            </a:r>
            <a:endParaRPr lang="fr-BE" sz="800" i="1" dirty="0">
              <a:latin typeface="+mj-lt"/>
              <a:cs typeface="+mn-cs"/>
            </a:endParaRPr>
          </a:p>
          <a:p>
            <a:pPr marL="742950" lvl="1" indent="-285750">
              <a:buFont typeface="Arial" panose="020B0604020202020204" pitchFamily="34" charset="0"/>
              <a:buChar char="•"/>
              <a:defRPr/>
            </a:pPr>
            <a:r>
              <a:rPr lang="fr-BE" sz="800" i="1" dirty="0">
                <a:latin typeface="+mj-lt"/>
                <a:cs typeface="+mn-cs"/>
              </a:rPr>
              <a:t>Minimum </a:t>
            </a:r>
            <a:r>
              <a:rPr lang="fr-BE" sz="800" i="1" dirty="0" err="1">
                <a:latin typeface="+mj-lt"/>
                <a:cs typeface="+mn-cs"/>
              </a:rPr>
              <a:t>root</a:t>
            </a:r>
            <a:r>
              <a:rPr lang="fr-BE" sz="800" i="1" dirty="0">
                <a:latin typeface="+mj-lt"/>
                <a:cs typeface="+mn-cs"/>
              </a:rPr>
              <a:t> </a:t>
            </a:r>
            <a:r>
              <a:rPr lang="fr-BE" sz="800" i="1" dirty="0" err="1">
                <a:latin typeface="+mj-lt"/>
                <a:cs typeface="+mn-cs"/>
              </a:rPr>
              <a:t>depth</a:t>
            </a:r>
            <a:endParaRPr lang="fr-BE" sz="800" i="1" dirty="0">
              <a:latin typeface="+mj-lt"/>
              <a:cs typeface="+mn-cs"/>
            </a:endParaRPr>
          </a:p>
          <a:p>
            <a:pPr marL="742950" lvl="1" indent="-285750">
              <a:buFont typeface="Arial" panose="020B0604020202020204" pitchFamily="34" charset="0"/>
              <a:buChar char="•"/>
              <a:defRPr/>
            </a:pPr>
            <a:r>
              <a:rPr lang="fr-BE" sz="800" i="1" dirty="0">
                <a:latin typeface="+mj-lt"/>
                <a:cs typeface="+mn-cs"/>
              </a:rPr>
              <a:t>…</a:t>
            </a:r>
          </a:p>
          <a:p>
            <a:pPr>
              <a:defRPr/>
            </a:pPr>
            <a:r>
              <a:rPr lang="fr-BE" sz="800" i="1" dirty="0" err="1">
                <a:latin typeface="+mj-lt"/>
                <a:cs typeface="+mn-cs"/>
              </a:rPr>
              <a:t>Soil</a:t>
            </a:r>
            <a:r>
              <a:rPr lang="fr-BE" sz="800" i="1" dirty="0">
                <a:latin typeface="+mj-lt"/>
                <a:cs typeface="+mn-cs"/>
              </a:rPr>
              <a:t> </a:t>
            </a:r>
            <a:r>
              <a:rPr lang="fr-BE" sz="800" i="1" dirty="0" err="1">
                <a:latin typeface="+mj-lt"/>
                <a:cs typeface="+mn-cs"/>
              </a:rPr>
              <a:t>parameters</a:t>
            </a:r>
            <a:r>
              <a:rPr lang="fr-BE" sz="800" i="1" dirty="0">
                <a:latin typeface="+mj-lt"/>
                <a:cs typeface="+mn-cs"/>
              </a:rPr>
              <a:t> </a:t>
            </a:r>
            <a:r>
              <a:rPr lang="fr-BE" sz="800" i="1" dirty="0" err="1">
                <a:latin typeface="+mj-lt"/>
                <a:cs typeface="+mn-cs"/>
              </a:rPr>
              <a:t>estimated</a:t>
            </a:r>
            <a:r>
              <a:rPr lang="fr-BE" sz="800" i="1" dirty="0">
                <a:latin typeface="+mj-lt"/>
                <a:cs typeface="+mn-cs"/>
              </a:rPr>
              <a:t> </a:t>
            </a:r>
            <a:r>
              <a:rPr lang="fr-BE" sz="800" i="1" dirty="0" err="1">
                <a:latin typeface="+mj-lt"/>
                <a:cs typeface="+mn-cs"/>
              </a:rPr>
              <a:t>mainly</a:t>
            </a:r>
            <a:r>
              <a:rPr lang="fr-BE" sz="800" i="1" dirty="0">
                <a:latin typeface="+mj-lt"/>
                <a:cs typeface="+mn-cs"/>
              </a:rPr>
              <a:t> on the basis of  information </a:t>
            </a:r>
            <a:r>
              <a:rPr lang="fr-BE" sz="800" i="1" dirty="0" err="1">
                <a:latin typeface="+mj-lt"/>
                <a:cs typeface="+mn-cs"/>
              </a:rPr>
              <a:t>included</a:t>
            </a:r>
            <a:r>
              <a:rPr lang="fr-BE" sz="800" i="1" dirty="0">
                <a:latin typeface="+mj-lt"/>
                <a:cs typeface="+mn-cs"/>
              </a:rPr>
              <a:t> in a </a:t>
            </a:r>
            <a:r>
              <a:rPr lang="fr-BE" sz="800" i="1" dirty="0" err="1">
                <a:latin typeface="+mj-lt"/>
                <a:cs typeface="+mn-cs"/>
              </a:rPr>
              <a:t>soil</a:t>
            </a:r>
            <a:r>
              <a:rPr lang="fr-BE" sz="800" i="1" dirty="0">
                <a:latin typeface="+mj-lt"/>
                <a:cs typeface="+mn-cs"/>
              </a:rPr>
              <a:t> profile </a:t>
            </a:r>
            <a:r>
              <a:rPr lang="fr-BE" sz="800" i="1" dirty="0" err="1">
                <a:latin typeface="+mj-lt"/>
                <a:cs typeface="+mn-cs"/>
              </a:rPr>
              <a:t>database</a:t>
            </a:r>
            <a:r>
              <a:rPr lang="fr-BE" sz="800" i="1" dirty="0">
                <a:latin typeface="+mj-lt"/>
                <a:cs typeface="+mn-cs"/>
              </a:rPr>
              <a:t> and the use of pedotransfer </a:t>
            </a:r>
            <a:r>
              <a:rPr lang="fr-BE" sz="800" i="1" dirty="0" err="1">
                <a:latin typeface="+mj-lt"/>
                <a:cs typeface="+mn-cs"/>
              </a:rPr>
              <a:t>functions</a:t>
            </a:r>
            <a:r>
              <a:rPr lang="fr-BE" sz="800" i="1" dirty="0">
                <a:latin typeface="+mj-lt"/>
                <a:cs typeface="+mn-cs"/>
              </a:rPr>
              <a:t>  </a:t>
            </a:r>
          </a:p>
          <a:p>
            <a:pPr>
              <a:defRPr/>
            </a:pPr>
            <a:r>
              <a:rPr lang="fr-BE" dirty="0">
                <a:cs typeface="+mn-cs"/>
              </a:rPr>
              <a:t> </a:t>
            </a:r>
          </a:p>
        </p:txBody>
      </p:sp>
      <p:sp>
        <p:nvSpPr>
          <p:cNvPr id="21" name="ZoneTexte 25">
            <a:extLst>
              <a:ext uri="{FF2B5EF4-FFF2-40B4-BE49-F238E27FC236}">
                <a16:creationId xmlns:a16="http://schemas.microsoft.com/office/drawing/2014/main" id="{11209613-A518-4AE7-95A3-C6E5CEF21572}"/>
              </a:ext>
            </a:extLst>
          </p:cNvPr>
          <p:cNvSpPr txBox="1">
            <a:spLocks noChangeArrowheads="1"/>
          </p:cNvSpPr>
          <p:nvPr/>
        </p:nvSpPr>
        <p:spPr bwMode="auto">
          <a:xfrm>
            <a:off x="5337477" y="3127434"/>
            <a:ext cx="34496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fr-BE" altLang="fr-FR" sz="800" i="1" dirty="0">
                <a:latin typeface="Arial" panose="020B0604020202020204" pitchFamily="34" charset="0"/>
              </a:rPr>
              <a:t>Agricultural </a:t>
            </a:r>
            <a:r>
              <a:rPr lang="fr-BE" altLang="fr-FR" sz="800" i="1" dirty="0" err="1">
                <a:latin typeface="Arial" panose="020B0604020202020204" pitchFamily="34" charset="0"/>
              </a:rPr>
              <a:t>crop</a:t>
            </a:r>
            <a:r>
              <a:rPr lang="fr-BE" altLang="fr-FR" sz="800" i="1" dirty="0">
                <a:latin typeface="Arial" panose="020B0604020202020204" pitchFamily="34" charset="0"/>
              </a:rPr>
              <a:t> </a:t>
            </a:r>
            <a:r>
              <a:rPr lang="fr-BE" altLang="fr-FR" sz="800" i="1" dirty="0" err="1">
                <a:latin typeface="Arial" panose="020B0604020202020204" pitchFamily="34" charset="0"/>
              </a:rPr>
              <a:t>maps</a:t>
            </a:r>
            <a:r>
              <a:rPr lang="fr-BE" altLang="fr-FR" sz="800" i="1" dirty="0">
                <a:latin typeface="Arial" panose="020B0604020202020204" pitchFamily="34" charset="0"/>
              </a:rPr>
              <a:t> (</a:t>
            </a:r>
            <a:r>
              <a:rPr lang="fr-BE" altLang="fr-FR" sz="800" i="1" dirty="0" err="1">
                <a:latin typeface="Arial" panose="020B0604020202020204" pitchFamily="34" charset="0"/>
              </a:rPr>
              <a:t>suitability</a:t>
            </a:r>
            <a:r>
              <a:rPr lang="fr-BE" altLang="fr-FR" sz="800" i="1" dirty="0">
                <a:latin typeface="Arial" panose="020B0604020202020204" pitchFamily="34" charset="0"/>
              </a:rPr>
              <a:t>)</a:t>
            </a:r>
          </a:p>
          <a:p>
            <a:pPr eaLnBrk="1" hangingPunct="1"/>
            <a:endParaRPr lang="fr-BE" altLang="fr-FR" sz="800" i="1" dirty="0">
              <a:latin typeface="Arial" panose="020B0604020202020204" pitchFamily="34" charset="0"/>
            </a:endParaRPr>
          </a:p>
          <a:p>
            <a:pPr eaLnBrk="1" hangingPunct="1"/>
            <a:r>
              <a:rPr lang="fr-BE" altLang="fr-FR" sz="800" i="1" dirty="0">
                <a:latin typeface="Arial" panose="020B0604020202020204" pitchFamily="34" charset="0"/>
              </a:rPr>
              <a:t>Agricultural and </a:t>
            </a:r>
            <a:r>
              <a:rPr lang="fr-BE" altLang="fr-FR" sz="800" i="1" dirty="0" err="1">
                <a:latin typeface="Arial" panose="020B0604020202020204" pitchFamily="34" charset="0"/>
              </a:rPr>
              <a:t>phenological</a:t>
            </a:r>
            <a:r>
              <a:rPr lang="fr-BE" altLang="fr-FR" sz="800" i="1" dirty="0">
                <a:latin typeface="Arial" panose="020B0604020202020204" pitchFamily="34" charset="0"/>
              </a:rPr>
              <a:t> data:</a:t>
            </a:r>
          </a:p>
          <a:p>
            <a:pPr eaLnBrk="1" hangingPunct="1"/>
            <a:endParaRPr lang="fr-BE" altLang="fr-FR" sz="800" i="1" dirty="0">
              <a:latin typeface="Arial" panose="020B0604020202020204" pitchFamily="34" charset="0"/>
            </a:endParaRPr>
          </a:p>
          <a:p>
            <a:pPr lvl="1" eaLnBrk="1" hangingPunct="1">
              <a:buFont typeface="Arial" panose="020B0604020202020204" pitchFamily="34" charset="0"/>
              <a:buChar char="•"/>
            </a:pPr>
            <a:r>
              <a:rPr lang="fr-BE" altLang="fr-FR" sz="800" i="1" dirty="0">
                <a:latin typeface="Arial" panose="020B0604020202020204" pitchFamily="34" charset="0"/>
              </a:rPr>
              <a:t>Emergence, </a:t>
            </a:r>
            <a:r>
              <a:rPr lang="fr-BE" altLang="fr-FR" sz="800" i="1" dirty="0" err="1">
                <a:latin typeface="Arial" panose="020B0604020202020204" pitchFamily="34" charset="0"/>
              </a:rPr>
              <a:t>heading</a:t>
            </a:r>
            <a:r>
              <a:rPr lang="fr-BE" altLang="fr-FR" sz="800" i="1" dirty="0">
                <a:latin typeface="Arial" panose="020B0604020202020204" pitchFamily="34" charset="0"/>
              </a:rPr>
              <a:t>/</a:t>
            </a:r>
            <a:r>
              <a:rPr lang="fr-BE" altLang="fr-FR" sz="800" i="1" dirty="0" err="1">
                <a:latin typeface="Arial" panose="020B0604020202020204" pitchFamily="34" charset="0"/>
              </a:rPr>
              <a:t>flowering</a:t>
            </a:r>
            <a:r>
              <a:rPr lang="fr-BE" altLang="fr-FR" sz="800" i="1" dirty="0">
                <a:latin typeface="Arial" panose="020B0604020202020204" pitchFamily="34" charset="0"/>
              </a:rPr>
              <a:t> date, </a:t>
            </a:r>
            <a:r>
              <a:rPr lang="fr-BE" altLang="fr-FR" sz="800" i="1" dirty="0" err="1">
                <a:latin typeface="Arial" panose="020B0604020202020204" pitchFamily="34" charset="0"/>
              </a:rPr>
              <a:t>maturity</a:t>
            </a:r>
            <a:r>
              <a:rPr lang="fr-BE" altLang="fr-FR" sz="800" i="1" dirty="0">
                <a:latin typeface="Arial" panose="020B0604020202020204" pitchFamily="34" charset="0"/>
              </a:rPr>
              <a:t>…dates</a:t>
            </a:r>
          </a:p>
          <a:p>
            <a:pPr lvl="1" eaLnBrk="1" hangingPunct="1">
              <a:buFont typeface="Arial" panose="020B0604020202020204" pitchFamily="34" charset="0"/>
              <a:buChar char="•"/>
            </a:pPr>
            <a:r>
              <a:rPr lang="fr-BE" altLang="fr-FR" sz="800" i="1" dirty="0">
                <a:latin typeface="Arial" panose="020B0604020202020204" pitchFamily="34" charset="0"/>
              </a:rPr>
              <a:t>Optimum </a:t>
            </a:r>
            <a:r>
              <a:rPr lang="fr-BE" altLang="fr-FR" sz="800" i="1" dirty="0" err="1">
                <a:latin typeface="Arial" panose="020B0604020202020204" pitchFamily="34" charset="0"/>
              </a:rPr>
              <a:t>daylength</a:t>
            </a:r>
            <a:r>
              <a:rPr lang="fr-BE" altLang="fr-FR" sz="800" i="1" dirty="0">
                <a:latin typeface="Arial" panose="020B0604020202020204" pitchFamily="34" charset="0"/>
              </a:rPr>
              <a:t> for </a:t>
            </a:r>
            <a:r>
              <a:rPr lang="fr-BE" altLang="fr-FR" sz="800" i="1" dirty="0" err="1">
                <a:latin typeface="Arial" panose="020B0604020202020204" pitchFamily="34" charset="0"/>
              </a:rPr>
              <a:t>development</a:t>
            </a:r>
            <a:endParaRPr lang="fr-BE" altLang="fr-FR" sz="800" i="1" dirty="0">
              <a:latin typeface="Arial" panose="020B0604020202020204" pitchFamily="34" charset="0"/>
            </a:endParaRPr>
          </a:p>
          <a:p>
            <a:pPr lvl="1" eaLnBrk="1" hangingPunct="1">
              <a:buFont typeface="Arial" panose="020B0604020202020204" pitchFamily="34" charset="0"/>
              <a:buChar char="•"/>
            </a:pPr>
            <a:r>
              <a:rPr lang="fr-BE" altLang="fr-FR" sz="800" i="1" dirty="0">
                <a:latin typeface="Arial" panose="020B0604020202020204" pitchFamily="34" charset="0"/>
              </a:rPr>
              <a:t>Maximum relative </a:t>
            </a:r>
            <a:r>
              <a:rPr lang="fr-BE" altLang="fr-FR" sz="800" i="1" dirty="0" err="1">
                <a:latin typeface="Arial" panose="020B0604020202020204" pitchFamily="34" charset="0"/>
              </a:rPr>
              <a:t>increase</a:t>
            </a:r>
            <a:r>
              <a:rPr lang="fr-BE" altLang="fr-FR" sz="800" i="1" dirty="0">
                <a:latin typeface="Arial" panose="020B0604020202020204" pitchFamily="34" charset="0"/>
              </a:rPr>
              <a:t> in LAI</a:t>
            </a:r>
          </a:p>
          <a:p>
            <a:pPr lvl="1" eaLnBrk="1" hangingPunct="1">
              <a:buFont typeface="Arial" panose="020B0604020202020204" pitchFamily="34" charset="0"/>
              <a:buChar char="•"/>
            </a:pPr>
            <a:r>
              <a:rPr lang="fr-BE" altLang="fr-FR" sz="800" i="1" dirty="0">
                <a:latin typeface="Arial" panose="020B0604020202020204" pitchFamily="34" charset="0"/>
              </a:rPr>
              <a:t>Light use </a:t>
            </a:r>
            <a:r>
              <a:rPr lang="fr-BE" altLang="fr-FR" sz="800" i="1" dirty="0" err="1">
                <a:latin typeface="Arial" panose="020B0604020202020204" pitchFamily="34" charset="0"/>
              </a:rPr>
              <a:t>efficiency</a:t>
            </a:r>
            <a:r>
              <a:rPr lang="fr-BE" altLang="fr-FR" sz="800" i="1" dirty="0">
                <a:latin typeface="Arial" panose="020B0604020202020204" pitchFamily="34" charset="0"/>
              </a:rPr>
              <a:t> of a single </a:t>
            </a:r>
            <a:r>
              <a:rPr lang="fr-BE" altLang="fr-FR" sz="800" i="1" dirty="0" err="1">
                <a:latin typeface="Arial" panose="020B0604020202020204" pitchFamily="34" charset="0"/>
              </a:rPr>
              <a:t>leaf</a:t>
            </a:r>
            <a:endParaRPr lang="fr-BE" altLang="fr-FR" sz="800" i="1" dirty="0">
              <a:latin typeface="Arial" panose="020B0604020202020204" pitchFamily="34" charset="0"/>
            </a:endParaRPr>
          </a:p>
          <a:p>
            <a:pPr lvl="1" eaLnBrk="1" hangingPunct="1">
              <a:buFont typeface="Arial" panose="020B0604020202020204" pitchFamily="34" charset="0"/>
              <a:buChar char="•"/>
            </a:pPr>
            <a:r>
              <a:rPr lang="fr-BE" altLang="fr-FR" sz="800" i="1" dirty="0">
                <a:latin typeface="Arial" panose="020B0604020202020204" pitchFamily="34" charset="0"/>
              </a:rPr>
              <a:t>…</a:t>
            </a:r>
          </a:p>
        </p:txBody>
      </p:sp>
      <p:pic>
        <p:nvPicPr>
          <p:cNvPr id="22" name="Image 3">
            <a:extLst>
              <a:ext uri="{FF2B5EF4-FFF2-40B4-BE49-F238E27FC236}">
                <a16:creationId xmlns:a16="http://schemas.microsoft.com/office/drawing/2014/main" id="{E82BE683-013B-4FA6-B3FD-5D76D6E5B826}"/>
              </a:ext>
            </a:extLst>
          </p:cNvPr>
          <p:cNvPicPr>
            <a:picLocks noChangeAspect="1"/>
          </p:cNvPicPr>
          <p:nvPr/>
        </p:nvPicPr>
        <p:blipFill>
          <a:blip r:embed="rId5" cstate="email">
            <a:extLst>
              <a:ext uri="{28A0092B-C50C-407E-A947-70E740481C1C}">
                <a14:useLocalDpi xmlns:a14="http://schemas.microsoft.com/office/drawing/2010/main"/>
              </a:ext>
            </a:extLst>
          </a:blip>
          <a:srcRect l="8611" t="7378" r="8057" b="6590"/>
          <a:stretch>
            <a:fillRect/>
          </a:stretch>
        </p:blipFill>
        <p:spPr bwMode="auto">
          <a:xfrm>
            <a:off x="3190159" y="3004431"/>
            <a:ext cx="1959229" cy="142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3">
            <a:extLst>
              <a:ext uri="{FF2B5EF4-FFF2-40B4-BE49-F238E27FC236}">
                <a16:creationId xmlns:a16="http://schemas.microsoft.com/office/drawing/2014/main" id="{D486A6DC-678D-4C3C-8FFB-AD5E6B42F5FB}"/>
              </a:ext>
            </a:extLst>
          </p:cNvPr>
          <p:cNvSpPr>
            <a:spLocks noChangeArrowheads="1"/>
          </p:cNvSpPr>
          <p:nvPr/>
        </p:nvSpPr>
        <p:spPr bwMode="auto">
          <a:xfrm>
            <a:off x="3122702" y="2662582"/>
            <a:ext cx="1533836" cy="3448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GB" altLang="fr-FR" sz="1000" b="1" i="1" dirty="0">
                <a:latin typeface="Verdana" pitchFamily="34" charset="0"/>
              </a:rPr>
              <a:t>Crop information</a:t>
            </a:r>
          </a:p>
        </p:txBody>
      </p:sp>
    </p:spTree>
    <p:extLst>
      <p:ext uri="{BB962C8B-B14F-4D97-AF65-F5344CB8AC3E}">
        <p14:creationId xmlns:p14="http://schemas.microsoft.com/office/powerpoint/2010/main" val="221821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
            <a:extLst>
              <a:ext uri="{FF2B5EF4-FFF2-40B4-BE49-F238E27FC236}">
                <a16:creationId xmlns:a16="http://schemas.microsoft.com/office/drawing/2014/main" id="{4106BFCC-6D48-491F-8E6D-5D246D64A842}"/>
              </a:ext>
            </a:extLst>
          </p:cNvPr>
          <p:cNvSpPr txBox="1">
            <a:spLocks noChangeArrowheads="1"/>
          </p:cNvSpPr>
          <p:nvPr/>
        </p:nvSpPr>
        <p:spPr bwMode="auto">
          <a:xfrm>
            <a:off x="358775" y="287338"/>
            <a:ext cx="78501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a:latin typeface="Calibri" panose="020F0502020204030204" pitchFamily="34" charset="0"/>
              </a:rPr>
              <a:t>B-CGMS: </a:t>
            </a:r>
            <a:r>
              <a:rPr lang="fr-BE" altLang="fr-FR" b="1" dirty="0" err="1">
                <a:latin typeface="Calibri" panose="020F0502020204030204" pitchFamily="34" charset="0"/>
              </a:rPr>
              <a:t>Crop</a:t>
            </a:r>
            <a:r>
              <a:rPr lang="fr-BE" altLang="fr-FR" b="1" dirty="0">
                <a:latin typeface="Calibri" panose="020F0502020204030204" pitchFamily="34" charset="0"/>
              </a:rPr>
              <a:t> </a:t>
            </a:r>
            <a:r>
              <a:rPr lang="fr-BE" altLang="fr-FR" b="1" dirty="0" err="1">
                <a:latin typeface="Calibri" panose="020F0502020204030204" pitchFamily="34" charset="0"/>
              </a:rPr>
              <a:t>yields</a:t>
            </a:r>
            <a:r>
              <a:rPr lang="fr-BE" altLang="fr-FR" b="1" dirty="0">
                <a:latin typeface="Calibri" panose="020F0502020204030204" pitchFamily="34" charset="0"/>
              </a:rPr>
              <a:t> </a:t>
            </a:r>
            <a:r>
              <a:rPr lang="fr-BE" altLang="fr-FR" b="1" dirty="0" err="1">
                <a:latin typeface="Calibri" panose="020F0502020204030204" pitchFamily="34" charset="0"/>
              </a:rPr>
              <a:t>prediction</a:t>
            </a:r>
            <a:r>
              <a:rPr lang="fr-BE" altLang="fr-FR" b="1" dirty="0">
                <a:latin typeface="Calibri" panose="020F0502020204030204" pitchFamily="34" charset="0"/>
              </a:rPr>
              <a:t> module</a:t>
            </a:r>
          </a:p>
        </p:txBody>
      </p:sp>
      <p:sp>
        <p:nvSpPr>
          <p:cNvPr id="8" name="Rectangle 3">
            <a:extLst>
              <a:ext uri="{FF2B5EF4-FFF2-40B4-BE49-F238E27FC236}">
                <a16:creationId xmlns:a16="http://schemas.microsoft.com/office/drawing/2014/main" id="{835E647A-6E2C-4274-8E9A-35532A934924}"/>
              </a:ext>
            </a:extLst>
          </p:cNvPr>
          <p:cNvSpPr txBox="1">
            <a:spLocks noChangeArrowheads="1"/>
          </p:cNvSpPr>
          <p:nvPr/>
        </p:nvSpPr>
        <p:spPr bwMode="auto">
          <a:xfrm>
            <a:off x="395288" y="753500"/>
            <a:ext cx="7499350" cy="45259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57150" indent="0" eaLnBrk="1" hangingPunct="1">
              <a:buFontTx/>
              <a:buNone/>
              <a:defRPr/>
            </a:pPr>
            <a:r>
              <a:rPr lang="en-GB" altLang="fr-FR" sz="1600" dirty="0">
                <a:latin typeface="Calibri" panose="020F0502020204030204" pitchFamily="34" charset="0"/>
              </a:rPr>
              <a:t>Combination of linear regression models </a:t>
            </a:r>
          </a:p>
          <a:p>
            <a:pPr marL="57150" indent="0" eaLnBrk="1" hangingPunct="1">
              <a:buFontTx/>
              <a:buNone/>
              <a:defRPr/>
            </a:pPr>
            <a:r>
              <a:rPr lang="en-GB" altLang="fr-FR" sz="1600" dirty="0">
                <a:latin typeface="Calibri" panose="020F0502020204030204" pitchFamily="34" charset="0"/>
              </a:rPr>
              <a:t>Including different categories of yield indicators</a:t>
            </a:r>
          </a:p>
          <a:p>
            <a:pPr marL="57150" indent="0" eaLnBrk="1" hangingPunct="1">
              <a:buFontTx/>
              <a:buNone/>
              <a:defRPr/>
            </a:pPr>
            <a:endParaRPr lang="en-GB" altLang="fr-FR" sz="1600" kern="0" dirty="0"/>
          </a:p>
          <a:p>
            <a:pPr eaLnBrk="1" hangingPunct="1">
              <a:buFontTx/>
              <a:buNone/>
              <a:defRPr/>
            </a:pPr>
            <a:r>
              <a:rPr lang="en-GB" altLang="fr-FR" sz="2000" kern="0" dirty="0">
                <a:latin typeface="Calibri" panose="020F0502020204030204" pitchFamily="34" charset="0"/>
              </a:rPr>
              <a:t>Official yield= </a:t>
            </a:r>
            <a:r>
              <a:rPr lang="en-GB" altLang="fr-FR" sz="2000" i="1" kern="0" dirty="0">
                <a:latin typeface="Calibri" panose="020F0502020204030204" pitchFamily="34" charset="0"/>
              </a:rPr>
              <a:t>f </a:t>
            </a:r>
            <a:r>
              <a:rPr lang="en-GB" altLang="fr-FR" sz="2000" kern="0" dirty="0">
                <a:latin typeface="Calibri" panose="020F0502020204030204" pitchFamily="34" charset="0"/>
              </a:rPr>
              <a:t>(trend) + </a:t>
            </a:r>
            <a:r>
              <a:rPr lang="en-GB" altLang="fr-FR" sz="2000" i="1" kern="0" dirty="0">
                <a:latin typeface="Calibri" panose="020F0502020204030204" pitchFamily="34" charset="0"/>
              </a:rPr>
              <a:t>f </a:t>
            </a:r>
            <a:r>
              <a:rPr lang="en-GB" altLang="fr-FR" sz="2000" kern="0" dirty="0">
                <a:latin typeface="Calibri" panose="020F0502020204030204" pitchFamily="34" charset="0"/>
              </a:rPr>
              <a:t>(B-CGMS) +   </a:t>
            </a:r>
            <a:r>
              <a:rPr lang="en-GB" altLang="fr-FR" sz="2000" i="1" kern="0" dirty="0">
                <a:latin typeface="Calibri" panose="020F0502020204030204" pitchFamily="34" charset="0"/>
              </a:rPr>
              <a:t>f </a:t>
            </a:r>
            <a:r>
              <a:rPr lang="en-GB" altLang="fr-FR" sz="2000" kern="0" dirty="0">
                <a:latin typeface="Calibri" panose="020F0502020204030204" pitchFamily="34" charset="0"/>
              </a:rPr>
              <a:t>(RS) +  </a:t>
            </a:r>
            <a:r>
              <a:rPr lang="en-GB" altLang="fr-FR" sz="2000" i="1" kern="0" dirty="0">
                <a:latin typeface="Calibri" panose="020F0502020204030204" pitchFamily="34" charset="0"/>
              </a:rPr>
              <a:t>f </a:t>
            </a:r>
            <a:r>
              <a:rPr lang="en-GB" altLang="fr-FR" sz="2000" kern="0" dirty="0">
                <a:latin typeface="Calibri" panose="020F0502020204030204" pitchFamily="34" charset="0"/>
              </a:rPr>
              <a:t>(</a:t>
            </a:r>
            <a:r>
              <a:rPr lang="en-GB" altLang="fr-FR" sz="2000" kern="0" dirty="0" err="1">
                <a:latin typeface="Calibri" panose="020F0502020204030204" pitchFamily="34" charset="0"/>
              </a:rPr>
              <a:t>meteo</a:t>
            </a:r>
            <a:r>
              <a:rPr lang="en-GB" altLang="fr-FR" sz="2000" kern="0" dirty="0">
                <a:latin typeface="Calibri" panose="020F0502020204030204" pitchFamily="34" charset="0"/>
              </a:rPr>
              <a:t>)</a:t>
            </a:r>
            <a:endParaRPr lang="en-GB" altLang="fr-FR" sz="2000" i="1" kern="0" dirty="0">
              <a:latin typeface="Calibri" panose="020F0502020204030204" pitchFamily="34" charset="0"/>
            </a:endParaRPr>
          </a:p>
        </p:txBody>
      </p:sp>
      <p:sp>
        <p:nvSpPr>
          <p:cNvPr id="9" name="Rectangle 4">
            <a:extLst>
              <a:ext uri="{FF2B5EF4-FFF2-40B4-BE49-F238E27FC236}">
                <a16:creationId xmlns:a16="http://schemas.microsoft.com/office/drawing/2014/main" id="{0E2440F3-216B-4358-BA4D-F1604960E1B8}"/>
              </a:ext>
            </a:extLst>
          </p:cNvPr>
          <p:cNvSpPr>
            <a:spLocks noChangeArrowheads="1"/>
          </p:cNvSpPr>
          <p:nvPr/>
        </p:nvSpPr>
        <p:spPr bwMode="auto">
          <a:xfrm>
            <a:off x="2994025" y="1629700"/>
            <a:ext cx="1290638" cy="576263"/>
          </a:xfrm>
          <a:prstGeom prst="rect">
            <a:avLst/>
          </a:prstGeom>
          <a:solidFill>
            <a:srgbClr val="3366FF">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fr-BE" altLang="fr-FR"/>
          </a:p>
        </p:txBody>
      </p:sp>
      <p:sp>
        <p:nvSpPr>
          <p:cNvPr id="10" name="Rectangle 6">
            <a:extLst>
              <a:ext uri="{FF2B5EF4-FFF2-40B4-BE49-F238E27FC236}">
                <a16:creationId xmlns:a16="http://schemas.microsoft.com/office/drawing/2014/main" id="{49059B05-9D7B-48E5-8F46-63960AAFF856}"/>
              </a:ext>
            </a:extLst>
          </p:cNvPr>
          <p:cNvSpPr>
            <a:spLocks noChangeArrowheads="1"/>
          </p:cNvSpPr>
          <p:nvPr/>
        </p:nvSpPr>
        <p:spPr bwMode="auto">
          <a:xfrm>
            <a:off x="465787" y="2458099"/>
            <a:ext cx="1152525" cy="1800225"/>
          </a:xfrm>
          <a:prstGeom prst="rect">
            <a:avLst/>
          </a:prstGeom>
          <a:solidFill>
            <a:srgbClr val="3366FF">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n-GB" altLang="fr-FR" sz="2000">
                <a:latin typeface="Calibri" panose="020F0502020204030204" pitchFamily="34" charset="0"/>
              </a:rPr>
              <a:t>PYB</a:t>
            </a:r>
          </a:p>
          <a:p>
            <a:pPr algn="ctr" eaLnBrk="1" hangingPunct="1"/>
            <a:endParaRPr lang="en-GB" altLang="fr-FR" sz="1000">
              <a:latin typeface="Calibri" panose="020F0502020204030204" pitchFamily="34" charset="0"/>
            </a:endParaRPr>
          </a:p>
          <a:p>
            <a:pPr algn="ctr" eaLnBrk="1" hangingPunct="1"/>
            <a:r>
              <a:rPr lang="en-GB" altLang="fr-FR" sz="2000">
                <a:latin typeface="Calibri" panose="020F0502020204030204" pitchFamily="34" charset="0"/>
              </a:rPr>
              <a:t>PYS</a:t>
            </a:r>
          </a:p>
          <a:p>
            <a:pPr algn="ctr" eaLnBrk="1" hangingPunct="1"/>
            <a:endParaRPr lang="en-GB" altLang="fr-FR" sz="1000">
              <a:latin typeface="Calibri" panose="020F0502020204030204" pitchFamily="34" charset="0"/>
            </a:endParaRPr>
          </a:p>
          <a:p>
            <a:pPr algn="ctr" eaLnBrk="1" hangingPunct="1"/>
            <a:r>
              <a:rPr lang="en-GB" altLang="fr-FR" sz="2000">
                <a:latin typeface="Calibri" panose="020F0502020204030204" pitchFamily="34" charset="0"/>
              </a:rPr>
              <a:t>WLYB</a:t>
            </a:r>
          </a:p>
          <a:p>
            <a:pPr algn="ctr" eaLnBrk="1" hangingPunct="1"/>
            <a:endParaRPr lang="en-GB" altLang="fr-FR" sz="1000">
              <a:latin typeface="Calibri" panose="020F0502020204030204" pitchFamily="34" charset="0"/>
            </a:endParaRPr>
          </a:p>
          <a:p>
            <a:pPr algn="ctr" eaLnBrk="1" hangingPunct="1"/>
            <a:r>
              <a:rPr lang="en-GB" altLang="fr-FR" sz="2000">
                <a:latin typeface="Calibri" panose="020F0502020204030204" pitchFamily="34" charset="0"/>
              </a:rPr>
              <a:t>WLYS</a:t>
            </a:r>
          </a:p>
        </p:txBody>
      </p:sp>
      <p:sp>
        <p:nvSpPr>
          <p:cNvPr id="11" name="Rectangle 7">
            <a:extLst>
              <a:ext uri="{FF2B5EF4-FFF2-40B4-BE49-F238E27FC236}">
                <a16:creationId xmlns:a16="http://schemas.microsoft.com/office/drawing/2014/main" id="{8226E706-426D-4B91-9913-45DC61E8345E}"/>
              </a:ext>
            </a:extLst>
          </p:cNvPr>
          <p:cNvSpPr>
            <a:spLocks noChangeArrowheads="1"/>
          </p:cNvSpPr>
          <p:nvPr/>
        </p:nvSpPr>
        <p:spPr bwMode="auto">
          <a:xfrm>
            <a:off x="1761187" y="2458099"/>
            <a:ext cx="5616575" cy="1800225"/>
          </a:xfrm>
          <a:prstGeom prst="rect">
            <a:avLst/>
          </a:prstGeom>
          <a:solidFill>
            <a:schemeClr val="bg1">
              <a:alpha val="27058"/>
            </a:schemeClr>
          </a:solidFill>
          <a:ln w="25400">
            <a:solidFill>
              <a:schemeClr val="hlink"/>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GB" altLang="fr-FR" sz="2000">
                <a:latin typeface="Calibri" panose="020F0502020204030204" pitchFamily="34" charset="0"/>
              </a:rPr>
              <a:t>Potential yield in biomass</a:t>
            </a:r>
          </a:p>
          <a:p>
            <a:pPr eaLnBrk="1" hangingPunct="1"/>
            <a:endParaRPr lang="en-GB" altLang="fr-FR" sz="1000">
              <a:latin typeface="Calibri" panose="020F0502020204030204" pitchFamily="34" charset="0"/>
            </a:endParaRPr>
          </a:p>
          <a:p>
            <a:pPr eaLnBrk="1" hangingPunct="1"/>
            <a:r>
              <a:rPr lang="en-GB" altLang="fr-FR" sz="2000">
                <a:latin typeface="Calibri" panose="020F0502020204030204" pitchFamily="34" charset="0"/>
              </a:rPr>
              <a:t>Potential yield of storage organs</a:t>
            </a:r>
          </a:p>
          <a:p>
            <a:pPr eaLnBrk="1" hangingPunct="1"/>
            <a:endParaRPr lang="en-GB" altLang="fr-FR" sz="1000">
              <a:latin typeface="Calibri" panose="020F0502020204030204" pitchFamily="34" charset="0"/>
            </a:endParaRPr>
          </a:p>
          <a:p>
            <a:pPr eaLnBrk="1" hangingPunct="1"/>
            <a:r>
              <a:rPr lang="en-GB" altLang="fr-FR" sz="2000">
                <a:latin typeface="Calibri" panose="020F0502020204030204" pitchFamily="34" charset="0"/>
              </a:rPr>
              <a:t>Water-limited yield in biomass</a:t>
            </a:r>
          </a:p>
          <a:p>
            <a:pPr eaLnBrk="1" hangingPunct="1"/>
            <a:endParaRPr lang="en-GB" altLang="fr-FR" sz="1000">
              <a:latin typeface="Calibri" panose="020F0502020204030204" pitchFamily="34" charset="0"/>
            </a:endParaRPr>
          </a:p>
          <a:p>
            <a:pPr eaLnBrk="1" hangingPunct="1"/>
            <a:r>
              <a:rPr lang="en-GB" altLang="fr-FR" sz="2000">
                <a:latin typeface="Calibri" panose="020F0502020204030204" pitchFamily="34" charset="0"/>
              </a:rPr>
              <a:t>Water-limited yield of storage organs</a:t>
            </a:r>
          </a:p>
        </p:txBody>
      </p:sp>
      <p:sp>
        <p:nvSpPr>
          <p:cNvPr id="12" name="Rectangle 8">
            <a:extLst>
              <a:ext uri="{FF2B5EF4-FFF2-40B4-BE49-F238E27FC236}">
                <a16:creationId xmlns:a16="http://schemas.microsoft.com/office/drawing/2014/main" id="{3CCC14FD-E9E5-4CFA-B4F2-F662012F339E}"/>
              </a:ext>
            </a:extLst>
          </p:cNvPr>
          <p:cNvSpPr>
            <a:spLocks noChangeArrowheads="1"/>
          </p:cNvSpPr>
          <p:nvPr/>
        </p:nvSpPr>
        <p:spPr bwMode="auto">
          <a:xfrm>
            <a:off x="2994025" y="1628113"/>
            <a:ext cx="1290638" cy="576262"/>
          </a:xfrm>
          <a:prstGeom prst="rect">
            <a:avLst/>
          </a:prstGeom>
          <a:solidFill>
            <a:srgbClr val="3366FF">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fr-BE" altLang="fr-FR"/>
          </a:p>
        </p:txBody>
      </p:sp>
      <p:sp>
        <p:nvSpPr>
          <p:cNvPr id="13" name="Rectangle 12">
            <a:extLst>
              <a:ext uri="{FF2B5EF4-FFF2-40B4-BE49-F238E27FC236}">
                <a16:creationId xmlns:a16="http://schemas.microsoft.com/office/drawing/2014/main" id="{6203522D-71AC-464E-ACE4-E9ECE45481EC}"/>
              </a:ext>
            </a:extLst>
          </p:cNvPr>
          <p:cNvSpPr>
            <a:spLocks noChangeArrowheads="1"/>
          </p:cNvSpPr>
          <p:nvPr/>
        </p:nvSpPr>
        <p:spPr bwMode="auto">
          <a:xfrm>
            <a:off x="465787" y="2459686"/>
            <a:ext cx="1152525" cy="1800225"/>
          </a:xfrm>
          <a:prstGeom prst="rect">
            <a:avLst/>
          </a:prstGeom>
          <a:solidFill>
            <a:srgbClr val="3366FF">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n-GB" altLang="fr-FR" sz="2000">
                <a:latin typeface="Calibri" panose="020F0502020204030204" pitchFamily="34" charset="0"/>
              </a:rPr>
              <a:t>PX915</a:t>
            </a:r>
            <a:endParaRPr lang="en-GB" altLang="fr-FR" sz="1000">
              <a:latin typeface="Calibri" panose="020F0502020204030204" pitchFamily="34" charset="0"/>
            </a:endParaRPr>
          </a:p>
          <a:p>
            <a:pPr algn="ctr" eaLnBrk="1" hangingPunct="1"/>
            <a:r>
              <a:rPr lang="en-GB" altLang="fr-FR" sz="2000">
                <a:latin typeface="Calibri" panose="020F0502020204030204" pitchFamily="34" charset="0"/>
              </a:rPr>
              <a:t>OX915</a:t>
            </a:r>
            <a:endParaRPr lang="en-GB" altLang="fr-FR" sz="1000">
              <a:latin typeface="Calibri" panose="020F0502020204030204" pitchFamily="34" charset="0"/>
            </a:endParaRPr>
          </a:p>
          <a:p>
            <a:pPr algn="ctr" eaLnBrk="1" hangingPunct="1"/>
            <a:r>
              <a:rPr lang="en-GB" altLang="fr-FR" sz="2000">
                <a:latin typeface="Calibri" panose="020F0502020204030204" pitchFamily="34" charset="0"/>
              </a:rPr>
              <a:t>MJ1618</a:t>
            </a:r>
          </a:p>
          <a:p>
            <a:pPr algn="ctr" eaLnBrk="1" hangingPunct="1"/>
            <a:r>
              <a:rPr lang="en-GB" altLang="fr-FR" sz="2000">
                <a:latin typeface="Calibri" panose="020F0502020204030204" pitchFamily="34" charset="0"/>
              </a:rPr>
              <a:t>PX2226</a:t>
            </a:r>
          </a:p>
          <a:p>
            <a:pPr algn="ctr" eaLnBrk="1" hangingPunct="1"/>
            <a:r>
              <a:rPr lang="en-GB" altLang="fr-FR" sz="2000">
                <a:latin typeface="Calibri" panose="020F0502020204030204" pitchFamily="34" charset="0"/>
              </a:rPr>
              <a:t>NDVI(x)</a:t>
            </a:r>
          </a:p>
          <a:p>
            <a:pPr algn="ctr" eaLnBrk="1" hangingPunct="1"/>
            <a:r>
              <a:rPr lang="en-GB" altLang="fr-FR" sz="2000">
                <a:latin typeface="Calibri" panose="020F0502020204030204" pitchFamily="34" charset="0"/>
              </a:rPr>
              <a:t>---</a:t>
            </a:r>
          </a:p>
        </p:txBody>
      </p:sp>
      <p:sp>
        <p:nvSpPr>
          <p:cNvPr id="14" name="Rectangle 13">
            <a:extLst>
              <a:ext uri="{FF2B5EF4-FFF2-40B4-BE49-F238E27FC236}">
                <a16:creationId xmlns:a16="http://schemas.microsoft.com/office/drawing/2014/main" id="{993D8F90-AE6A-443A-9687-C97FCD80C822}"/>
              </a:ext>
            </a:extLst>
          </p:cNvPr>
          <p:cNvSpPr>
            <a:spLocks noChangeArrowheads="1"/>
          </p:cNvSpPr>
          <p:nvPr/>
        </p:nvSpPr>
        <p:spPr bwMode="auto">
          <a:xfrm>
            <a:off x="1762775" y="2459686"/>
            <a:ext cx="6408737" cy="1800225"/>
          </a:xfrm>
          <a:prstGeom prst="rect">
            <a:avLst/>
          </a:prstGeom>
          <a:solidFill>
            <a:schemeClr val="bg1">
              <a:alpha val="27058"/>
            </a:schemeClr>
          </a:solidFill>
          <a:ln w="25400">
            <a:solidFill>
              <a:schemeClr val="hlink"/>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GB" altLang="fr-FR" sz="2000">
                <a:latin typeface="Calibri" panose="020F0502020204030204" pitchFamily="34" charset="0"/>
              </a:rPr>
              <a:t>Slope of DMP between decades 9 and 15 (growing phase)</a:t>
            </a:r>
          </a:p>
          <a:p>
            <a:pPr eaLnBrk="1" hangingPunct="1"/>
            <a:r>
              <a:rPr lang="en-GB" altLang="fr-FR" sz="2000">
                <a:latin typeface="Calibri" panose="020F0502020204030204" pitchFamily="34" charset="0"/>
              </a:rPr>
              <a:t>Intercept of DMP between decades 9 and 15 (growing phase)</a:t>
            </a:r>
          </a:p>
          <a:p>
            <a:pPr eaLnBrk="1" hangingPunct="1"/>
            <a:r>
              <a:rPr lang="en-GB" altLang="fr-FR" sz="2000">
                <a:latin typeface="Calibri" panose="020F0502020204030204" pitchFamily="34" charset="0"/>
              </a:rPr>
              <a:t>Median of DMP between decades 16 and 18 (June)</a:t>
            </a:r>
          </a:p>
          <a:p>
            <a:pPr eaLnBrk="1" hangingPunct="1"/>
            <a:r>
              <a:rPr lang="en-GB" altLang="fr-FR" sz="2000">
                <a:latin typeface="Calibri" panose="020F0502020204030204" pitchFamily="34" charset="0"/>
              </a:rPr>
              <a:t>Slope of DMP between decades 22 to 26 (decreasing phase)</a:t>
            </a:r>
          </a:p>
          <a:p>
            <a:pPr eaLnBrk="1" hangingPunct="1"/>
            <a:r>
              <a:rPr lang="en-GB" altLang="fr-FR" sz="2000">
                <a:latin typeface="Calibri" panose="020F0502020204030204" pitchFamily="34" charset="0"/>
              </a:rPr>
              <a:t>NDVI value for decade x</a:t>
            </a:r>
          </a:p>
          <a:p>
            <a:pPr eaLnBrk="1" hangingPunct="1"/>
            <a:r>
              <a:rPr lang="en-GB" altLang="fr-FR" sz="2000"/>
              <a:t>…</a:t>
            </a:r>
          </a:p>
        </p:txBody>
      </p:sp>
      <p:sp>
        <p:nvSpPr>
          <p:cNvPr id="15" name="Rectangle 14">
            <a:extLst>
              <a:ext uri="{FF2B5EF4-FFF2-40B4-BE49-F238E27FC236}">
                <a16:creationId xmlns:a16="http://schemas.microsoft.com/office/drawing/2014/main" id="{2D3F76F9-9012-4DA9-A152-6FF8AAD97FAB}"/>
              </a:ext>
            </a:extLst>
          </p:cNvPr>
          <p:cNvSpPr>
            <a:spLocks noChangeArrowheads="1"/>
          </p:cNvSpPr>
          <p:nvPr/>
        </p:nvSpPr>
        <p:spPr bwMode="auto">
          <a:xfrm>
            <a:off x="4067175" y="1629700"/>
            <a:ext cx="1290638" cy="576263"/>
          </a:xfrm>
          <a:prstGeom prst="rect">
            <a:avLst/>
          </a:prstGeom>
          <a:solidFill>
            <a:srgbClr val="3366FF">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fr-BE" altLang="fr-FR"/>
          </a:p>
        </p:txBody>
      </p:sp>
      <p:sp>
        <p:nvSpPr>
          <p:cNvPr id="16" name="Rectangle 15">
            <a:extLst>
              <a:ext uri="{FF2B5EF4-FFF2-40B4-BE49-F238E27FC236}">
                <a16:creationId xmlns:a16="http://schemas.microsoft.com/office/drawing/2014/main" id="{4E470968-5CD8-41E5-972F-C2040444551E}"/>
              </a:ext>
            </a:extLst>
          </p:cNvPr>
          <p:cNvSpPr>
            <a:spLocks noChangeArrowheads="1"/>
          </p:cNvSpPr>
          <p:nvPr/>
        </p:nvSpPr>
        <p:spPr bwMode="auto">
          <a:xfrm>
            <a:off x="465787" y="2459686"/>
            <a:ext cx="1152525" cy="1800225"/>
          </a:xfrm>
          <a:prstGeom prst="rect">
            <a:avLst/>
          </a:prstGeom>
          <a:solidFill>
            <a:srgbClr val="3366FF">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n-GB" altLang="fr-FR" sz="2000">
                <a:latin typeface="Calibri" panose="020F0502020204030204" pitchFamily="34" charset="0"/>
              </a:rPr>
              <a:t>FROST2</a:t>
            </a:r>
          </a:p>
        </p:txBody>
      </p:sp>
      <p:sp>
        <p:nvSpPr>
          <p:cNvPr id="17" name="Rectangle 16">
            <a:extLst>
              <a:ext uri="{FF2B5EF4-FFF2-40B4-BE49-F238E27FC236}">
                <a16:creationId xmlns:a16="http://schemas.microsoft.com/office/drawing/2014/main" id="{E5CFCF54-21A9-46F3-873D-307B2F9926E4}"/>
              </a:ext>
            </a:extLst>
          </p:cNvPr>
          <p:cNvSpPr>
            <a:spLocks noChangeArrowheads="1"/>
          </p:cNvSpPr>
          <p:nvPr/>
        </p:nvSpPr>
        <p:spPr bwMode="auto">
          <a:xfrm>
            <a:off x="1762775" y="2459686"/>
            <a:ext cx="6408737" cy="1800225"/>
          </a:xfrm>
          <a:prstGeom prst="rect">
            <a:avLst/>
          </a:prstGeom>
          <a:solidFill>
            <a:schemeClr val="bg1">
              <a:alpha val="27058"/>
            </a:schemeClr>
          </a:solidFill>
          <a:ln w="25400">
            <a:solidFill>
              <a:schemeClr val="hlink"/>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GB" altLang="fr-FR" sz="2000">
                <a:latin typeface="Calibri" panose="020F0502020204030204" pitchFamily="34" charset="0"/>
              </a:rPr>
              <a:t>Number of frosty days from 1st December to 31 March </a:t>
            </a:r>
          </a:p>
          <a:p>
            <a:pPr eaLnBrk="1" hangingPunct="1"/>
            <a:r>
              <a:rPr lang="en-GB" altLang="fr-FR" sz="2000">
                <a:latin typeface="Calibri" panose="020F0502020204030204" pitchFamily="34" charset="0"/>
              </a:rPr>
              <a:t>(only for Winter crops)</a:t>
            </a:r>
          </a:p>
        </p:txBody>
      </p:sp>
    </p:spTree>
    <p:extLst>
      <p:ext uri="{BB962C8B-B14F-4D97-AF65-F5344CB8AC3E}">
        <p14:creationId xmlns:p14="http://schemas.microsoft.com/office/powerpoint/2010/main" val="110181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63" presetClass="path" presetSubtype="0" accel="50000" decel="50000" fill="hold" grpId="1" nodeType="withEffect">
                                  <p:stCondLst>
                                    <p:cond delay="0"/>
                                  </p:stCondLst>
                                  <p:childTnLst>
                                    <p:animMotion origin="layout" path="M 3.33333E-6 -8.64198E-7 L 0.11788 0.00031 " pathEditMode="relative" rAng="0" ptsTypes="AA">
                                      <p:cBhvr>
                                        <p:cTn id="18" dur="2000" fill="hold"/>
                                        <p:tgtEl>
                                          <p:spTgt spid="12"/>
                                        </p:tgtEl>
                                        <p:attrNameLst>
                                          <p:attrName>ppt_x</p:attrName>
                                          <p:attrName>ppt_y</p:attrName>
                                        </p:attrNameLst>
                                      </p:cBhvr>
                                      <p:rCtr x="5885" y="0"/>
                                    </p:animMotion>
                                  </p:childTnLst>
                                </p:cTn>
                              </p:par>
                            </p:childTnLst>
                          </p:cTn>
                        </p:par>
                        <p:par>
                          <p:cTn id="19" fill="hold">
                            <p:stCondLst>
                              <p:cond delay="2000"/>
                            </p:stCondLst>
                            <p:childTnLst>
                              <p:par>
                                <p:cTn id="20" presetID="1" presetClass="exit" presetSubtype="0" fill="hold" grpId="1" nodeType="after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xit" presetSubtype="0" fill="hold" grpId="2"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63" presetClass="path" presetSubtype="0" accel="50000" decel="50000" fill="hold" grpId="1" nodeType="clickEffect">
                                  <p:stCondLst>
                                    <p:cond delay="0"/>
                                  </p:stCondLst>
                                  <p:childTnLst>
                                    <p:animMotion origin="layout" path="M 2.22222E-6 0.00031 L 0.12205 0.00031 " pathEditMode="relative" rAng="0" ptsTypes="AA">
                                      <p:cBhvr>
                                        <p:cTn id="36" dur="2000" fill="hold"/>
                                        <p:tgtEl>
                                          <p:spTgt spid="15"/>
                                        </p:tgtEl>
                                        <p:attrNameLst>
                                          <p:attrName>ppt_x</p:attrName>
                                          <p:attrName>ppt_y</p:attrName>
                                        </p:attrNameLst>
                                      </p:cBhvr>
                                      <p:rCtr x="6094" y="0"/>
                                    </p:animMotion>
                                  </p:childTnLst>
                                </p:cTn>
                              </p:par>
                            </p:childTnLst>
                          </p:cTn>
                        </p:par>
                        <p:par>
                          <p:cTn id="37" fill="hold">
                            <p:stCondLst>
                              <p:cond delay="2000"/>
                            </p:stCondLst>
                            <p:childTnLst>
                              <p:par>
                                <p:cTn id="38" presetID="1" presetClass="exit" presetSubtype="0" fill="hold" grpId="1" nodeType="afterEffect">
                                  <p:stCondLst>
                                    <p:cond delay="0"/>
                                  </p:stCondLst>
                                  <p:childTnLst>
                                    <p:set>
                                      <p:cBhvr>
                                        <p:cTn id="39" dur="1" fill="hold">
                                          <p:stCondLst>
                                            <p:cond delay="0"/>
                                          </p:stCondLst>
                                        </p:cTn>
                                        <p:tgtEl>
                                          <p:spTgt spid="13"/>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4"/>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2" grpId="2" animBg="1"/>
      <p:bldP spid="13" grpId="0" animBg="1"/>
      <p:bldP spid="13" grpId="1" animBg="1"/>
      <p:bldP spid="14" grpId="0" animBg="1"/>
      <p:bldP spid="14" grpId="1" animBg="1"/>
      <p:bldP spid="15" grpId="0" animBg="1"/>
      <p:bldP spid="15" grpId="1"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
            <a:extLst>
              <a:ext uri="{FF2B5EF4-FFF2-40B4-BE49-F238E27FC236}">
                <a16:creationId xmlns:a16="http://schemas.microsoft.com/office/drawing/2014/main" id="{4106BFCC-6D48-491F-8E6D-5D246D64A842}"/>
              </a:ext>
            </a:extLst>
          </p:cNvPr>
          <p:cNvSpPr txBox="1">
            <a:spLocks noChangeArrowheads="1"/>
          </p:cNvSpPr>
          <p:nvPr/>
        </p:nvSpPr>
        <p:spPr bwMode="auto">
          <a:xfrm>
            <a:off x="358775" y="287338"/>
            <a:ext cx="78501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a:latin typeface="Calibri" panose="020F0502020204030204" pitchFamily="34" charset="0"/>
              </a:rPr>
              <a:t>B-CGMS: </a:t>
            </a:r>
            <a:r>
              <a:rPr lang="fr-BE" altLang="fr-FR" b="1" dirty="0" err="1">
                <a:latin typeface="Calibri" panose="020F0502020204030204" pitchFamily="34" charset="0"/>
              </a:rPr>
              <a:t>Crop</a:t>
            </a:r>
            <a:r>
              <a:rPr lang="fr-BE" altLang="fr-FR" b="1" dirty="0">
                <a:latin typeface="Calibri" panose="020F0502020204030204" pitchFamily="34" charset="0"/>
              </a:rPr>
              <a:t> </a:t>
            </a:r>
            <a:r>
              <a:rPr lang="fr-BE" altLang="fr-FR" b="1" dirty="0" err="1">
                <a:latin typeface="Calibri" panose="020F0502020204030204" pitchFamily="34" charset="0"/>
              </a:rPr>
              <a:t>yields</a:t>
            </a:r>
            <a:r>
              <a:rPr lang="fr-BE" altLang="fr-FR" b="1" dirty="0">
                <a:latin typeface="Calibri" panose="020F0502020204030204" pitchFamily="34" charset="0"/>
              </a:rPr>
              <a:t> </a:t>
            </a:r>
            <a:r>
              <a:rPr lang="fr-BE" altLang="fr-FR" b="1" dirty="0" err="1">
                <a:latin typeface="Calibri" panose="020F0502020204030204" pitchFamily="34" charset="0"/>
              </a:rPr>
              <a:t>prediction</a:t>
            </a:r>
            <a:r>
              <a:rPr lang="fr-BE" altLang="fr-FR" b="1" dirty="0">
                <a:latin typeface="Calibri" panose="020F0502020204030204" pitchFamily="34" charset="0"/>
              </a:rPr>
              <a:t> module</a:t>
            </a:r>
          </a:p>
        </p:txBody>
      </p:sp>
      <p:sp>
        <p:nvSpPr>
          <p:cNvPr id="8" name="Rectangle 3">
            <a:extLst>
              <a:ext uri="{FF2B5EF4-FFF2-40B4-BE49-F238E27FC236}">
                <a16:creationId xmlns:a16="http://schemas.microsoft.com/office/drawing/2014/main" id="{835E647A-6E2C-4274-8E9A-35532A934924}"/>
              </a:ext>
            </a:extLst>
          </p:cNvPr>
          <p:cNvSpPr txBox="1">
            <a:spLocks noChangeArrowheads="1"/>
          </p:cNvSpPr>
          <p:nvPr/>
        </p:nvSpPr>
        <p:spPr bwMode="auto">
          <a:xfrm>
            <a:off x="408735" y="891684"/>
            <a:ext cx="7499350" cy="11627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57150" indent="0" eaLnBrk="1" hangingPunct="1">
              <a:buFontTx/>
              <a:buNone/>
              <a:defRPr/>
            </a:pPr>
            <a:r>
              <a:rPr lang="en-GB" altLang="fr-FR" sz="1600" kern="0" dirty="0">
                <a:latin typeface="Calibri" panose="020F0502020204030204" pitchFamily="34" charset="0"/>
              </a:rPr>
              <a:t>Combination of linear regression models </a:t>
            </a:r>
          </a:p>
          <a:p>
            <a:pPr marL="57150" indent="0" eaLnBrk="1" hangingPunct="1">
              <a:buFontTx/>
              <a:buNone/>
              <a:defRPr/>
            </a:pPr>
            <a:r>
              <a:rPr lang="en-GB" altLang="fr-FR" sz="1600" kern="0" dirty="0">
                <a:latin typeface="Calibri" panose="020F0502020204030204" pitchFamily="34" charset="0"/>
              </a:rPr>
              <a:t>Including different categories of yield indicators</a:t>
            </a:r>
          </a:p>
          <a:p>
            <a:pPr marL="57150" indent="0" eaLnBrk="1" hangingPunct="1">
              <a:buFontTx/>
              <a:buNone/>
              <a:defRPr/>
            </a:pPr>
            <a:r>
              <a:rPr lang="en-GB" altLang="fr-FR" sz="1600" dirty="0">
                <a:latin typeface="Calibri" panose="020F0502020204030204" pitchFamily="34" charset="0"/>
              </a:rPr>
              <a:t>Semi-automated procedure (</a:t>
            </a:r>
            <a:r>
              <a:rPr lang="en-GB" altLang="fr-FR" sz="1600" dirty="0" err="1">
                <a:latin typeface="Calibri" panose="020F0502020204030204" pitchFamily="34" charset="0"/>
              </a:rPr>
              <a:t>StatCaT</a:t>
            </a:r>
            <a:r>
              <a:rPr lang="en-GB" altLang="fr-FR" sz="1600" dirty="0">
                <a:latin typeface="Calibri" panose="020F0502020204030204" pitchFamily="34" charset="0"/>
              </a:rPr>
              <a:t>)</a:t>
            </a:r>
            <a:endParaRPr lang="en-GB" altLang="fr-FR" sz="1600" kern="0" dirty="0">
              <a:latin typeface="Calibri" panose="020F0502020204030204" pitchFamily="34" charset="0"/>
            </a:endParaRPr>
          </a:p>
          <a:p>
            <a:pPr marL="0" indent="0" eaLnBrk="1" hangingPunct="1">
              <a:buNone/>
              <a:defRPr/>
            </a:pPr>
            <a:endParaRPr lang="en-GB" altLang="fr-FR" sz="1000" kern="0" dirty="0"/>
          </a:p>
        </p:txBody>
      </p:sp>
      <p:pic>
        <p:nvPicPr>
          <p:cNvPr id="18" name="Picture 13" descr="Statcat">
            <a:extLst>
              <a:ext uri="{FF2B5EF4-FFF2-40B4-BE49-F238E27FC236}">
                <a16:creationId xmlns:a16="http://schemas.microsoft.com/office/drawing/2014/main" id="{AD8B1731-85F1-42A1-869B-4CD72A1FD35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b="2568"/>
          <a:stretch>
            <a:fillRect/>
          </a:stretch>
        </p:blipFill>
        <p:spPr bwMode="auto">
          <a:xfrm>
            <a:off x="583457" y="1981153"/>
            <a:ext cx="3208614" cy="2344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5">
            <a:extLst>
              <a:ext uri="{FF2B5EF4-FFF2-40B4-BE49-F238E27FC236}">
                <a16:creationId xmlns:a16="http://schemas.microsoft.com/office/drawing/2014/main" id="{43372918-D320-4ECA-B97B-5019C6377D38}"/>
              </a:ext>
            </a:extLst>
          </p:cNvPr>
          <p:cNvSpPr>
            <a:spLocks noChangeArrowheads="1"/>
          </p:cNvSpPr>
          <p:nvPr/>
        </p:nvSpPr>
        <p:spPr bwMode="auto">
          <a:xfrm>
            <a:off x="3977061" y="2122161"/>
            <a:ext cx="4346668"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360000" indent="-360000" eaLnBrk="1" hangingPunct="1">
              <a:buFontTx/>
              <a:buChar char="•"/>
            </a:pPr>
            <a:r>
              <a:rPr lang="en-GB" altLang="fr-FR" sz="1400" dirty="0">
                <a:latin typeface="Calibri" panose="020F0502020204030204" pitchFamily="34" charset="0"/>
              </a:rPr>
              <a:t>Setting-up of yield indicators (at the selected administrative level)</a:t>
            </a:r>
          </a:p>
          <a:p>
            <a:pPr marL="360000" indent="-360000" eaLnBrk="1" hangingPunct="1">
              <a:buFontTx/>
              <a:buChar char="•"/>
            </a:pPr>
            <a:r>
              <a:rPr lang="en-GB" altLang="fr-FR" sz="1400" dirty="0">
                <a:latin typeface="Calibri" panose="020F0502020204030204" pitchFamily="34" charset="0"/>
              </a:rPr>
              <a:t>Calibration and selection of models</a:t>
            </a:r>
          </a:p>
          <a:p>
            <a:pPr marL="360000" indent="-360000" eaLnBrk="1" hangingPunct="1">
              <a:buFontTx/>
              <a:buChar char="•"/>
            </a:pPr>
            <a:r>
              <a:rPr lang="en-GB" altLang="fr-FR" sz="1400" dirty="0">
                <a:latin typeface="Calibri" panose="020F0502020204030204" pitchFamily="34" charset="0"/>
              </a:rPr>
              <a:t>Validation (production of reports)</a:t>
            </a:r>
          </a:p>
          <a:p>
            <a:pPr marL="360000" indent="-360000" eaLnBrk="1" hangingPunct="1">
              <a:buFontTx/>
              <a:buChar char="•"/>
            </a:pPr>
            <a:r>
              <a:rPr lang="en-GB" altLang="fr-FR" sz="1400" dirty="0">
                <a:solidFill>
                  <a:srgbClr val="996600"/>
                </a:solidFill>
                <a:latin typeface="Calibri" panose="020F0502020204030204" pitchFamily="34" charset="0"/>
              </a:rPr>
              <a:t> </a:t>
            </a:r>
            <a:r>
              <a:rPr lang="en-GB" altLang="fr-FR" sz="1400" dirty="0">
                <a:latin typeface="Calibri" panose="020F0502020204030204" pitchFamily="34" charset="0"/>
              </a:rPr>
              <a:t>Still version 1.0…</a:t>
            </a:r>
          </a:p>
          <a:p>
            <a:pPr marL="360000" indent="-360000" eaLnBrk="1" hangingPunct="1">
              <a:buFontTx/>
              <a:buChar char="•"/>
            </a:pPr>
            <a:r>
              <a:rPr lang="en-GB" altLang="fr-FR" sz="1400" dirty="0">
                <a:latin typeface="Calibri" panose="020F0502020204030204" pitchFamily="34" charset="0"/>
              </a:rPr>
              <a:t>No graphical interface for exploring data and analysing results </a:t>
            </a:r>
          </a:p>
          <a:p>
            <a:pPr eaLnBrk="1" hangingPunct="1"/>
            <a:endParaRPr lang="en-GB" altLang="fr-FR" sz="1400" dirty="0">
              <a:solidFill>
                <a:srgbClr val="996600"/>
              </a:solidFill>
              <a:latin typeface="Verdana" panose="020B0604030504040204" pitchFamily="34" charset="0"/>
            </a:endParaRPr>
          </a:p>
        </p:txBody>
      </p:sp>
    </p:spTree>
    <p:extLst>
      <p:ext uri="{BB962C8B-B14F-4D97-AF65-F5344CB8AC3E}">
        <p14:creationId xmlns:p14="http://schemas.microsoft.com/office/powerpoint/2010/main" val="399964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
            <a:extLst>
              <a:ext uri="{FF2B5EF4-FFF2-40B4-BE49-F238E27FC236}">
                <a16:creationId xmlns:a16="http://schemas.microsoft.com/office/drawing/2014/main" id="{4106BFCC-6D48-491F-8E6D-5D246D64A84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a:latin typeface="Calibri" panose="020F0502020204030204" pitchFamily="34" charset="0"/>
              </a:rPr>
              <a:t>B-CGMS Bulletins </a:t>
            </a:r>
          </a:p>
        </p:txBody>
      </p:sp>
      <p:sp>
        <p:nvSpPr>
          <p:cNvPr id="8" name="Rectangle 3">
            <a:extLst>
              <a:ext uri="{FF2B5EF4-FFF2-40B4-BE49-F238E27FC236}">
                <a16:creationId xmlns:a16="http://schemas.microsoft.com/office/drawing/2014/main" id="{835E647A-6E2C-4274-8E9A-35532A934924}"/>
              </a:ext>
            </a:extLst>
          </p:cNvPr>
          <p:cNvSpPr txBox="1">
            <a:spLocks noChangeArrowheads="1"/>
          </p:cNvSpPr>
          <p:nvPr/>
        </p:nvSpPr>
        <p:spPr bwMode="auto">
          <a:xfrm>
            <a:off x="294435" y="881246"/>
            <a:ext cx="5622271" cy="36100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indent="-285750" eaLnBrk="1" hangingPunct="1">
              <a:defRPr/>
            </a:pPr>
            <a:r>
              <a:rPr lang="en-GB" altLang="fr-FR" sz="1600" dirty="0">
                <a:latin typeface="Calibri" panose="020F0502020204030204" pitchFamily="34" charset="0"/>
              </a:rPr>
              <a:t>Since 2002 (not financed)</a:t>
            </a:r>
          </a:p>
          <a:p>
            <a:pPr indent="-285750" eaLnBrk="1" hangingPunct="1">
              <a:defRPr/>
            </a:pPr>
            <a:r>
              <a:rPr lang="en-GB" altLang="fr-FR" sz="1600" kern="0" dirty="0">
                <a:latin typeface="Calibri" panose="020F0502020204030204" pitchFamily="34" charset="0"/>
              </a:rPr>
              <a:t>3 publications per </a:t>
            </a:r>
            <a:r>
              <a:rPr lang="en-GB" altLang="fr-FR" sz="1600" dirty="0">
                <a:latin typeface="Calibri" panose="020F0502020204030204" pitchFamily="34" charset="0"/>
              </a:rPr>
              <a:t>year (early May, end of June, early September) – FR and NL</a:t>
            </a:r>
          </a:p>
          <a:p>
            <a:pPr indent="-285750" eaLnBrk="1" hangingPunct="1">
              <a:defRPr/>
            </a:pPr>
            <a:r>
              <a:rPr lang="en-GB" altLang="fr-FR" sz="1600" dirty="0">
                <a:latin typeface="Calibri" panose="020F0502020204030204" pitchFamily="34" charset="0"/>
              </a:rPr>
              <a:t>Different chapters :</a:t>
            </a:r>
          </a:p>
          <a:p>
            <a:pPr lvl="1" eaLnBrk="1" hangingPunct="1">
              <a:defRPr/>
            </a:pPr>
            <a:r>
              <a:rPr lang="en-GB" altLang="fr-FR" sz="1200" dirty="0">
                <a:latin typeface="Calibri" panose="020F0502020204030204" pitchFamily="34" charset="0"/>
              </a:rPr>
              <a:t>Meteorological (growing) conditions</a:t>
            </a:r>
          </a:p>
          <a:p>
            <a:pPr lvl="1" eaLnBrk="1" hangingPunct="1">
              <a:defRPr/>
            </a:pPr>
            <a:r>
              <a:rPr lang="en-GB" altLang="fr-FR" sz="1200" dirty="0">
                <a:latin typeface="Calibri" panose="020F0502020204030204" pitchFamily="34" charset="0"/>
              </a:rPr>
              <a:t>RS-based monitoring of crops development</a:t>
            </a:r>
          </a:p>
          <a:p>
            <a:pPr lvl="1" eaLnBrk="1" hangingPunct="1">
              <a:defRPr/>
            </a:pPr>
            <a:r>
              <a:rPr lang="en-GB" altLang="fr-FR" sz="1200" dirty="0">
                <a:latin typeface="Calibri" panose="020F0502020204030204" pitchFamily="34" charset="0"/>
              </a:rPr>
              <a:t>Field-based observation of crops development (pilot/technical </a:t>
            </a:r>
            <a:r>
              <a:rPr lang="en-GB" altLang="fr-FR" sz="1200" dirty="0" err="1">
                <a:latin typeface="Calibri" panose="020F0502020204030204" pitchFamily="34" charset="0"/>
              </a:rPr>
              <a:t>centers</a:t>
            </a:r>
            <a:r>
              <a:rPr lang="en-GB" altLang="fr-FR" sz="1200" dirty="0">
                <a:latin typeface="Calibri" panose="020F0502020204030204" pitchFamily="34" charset="0"/>
              </a:rPr>
              <a:t>)</a:t>
            </a:r>
          </a:p>
          <a:p>
            <a:pPr lvl="1" eaLnBrk="1" hangingPunct="1">
              <a:defRPr/>
            </a:pPr>
            <a:r>
              <a:rPr lang="en-GB" altLang="fr-FR" sz="1200" dirty="0">
                <a:latin typeface="Calibri" panose="020F0502020204030204" pitchFamily="34" charset="0"/>
              </a:rPr>
              <a:t>Yield predictions (June and September)</a:t>
            </a:r>
          </a:p>
          <a:p>
            <a:pPr indent="-285750" eaLnBrk="1" hangingPunct="1">
              <a:defRPr/>
            </a:pPr>
            <a:r>
              <a:rPr lang="en-US" sz="1600" dirty="0"/>
              <a:t>Distributions through e-mail to 250 national and European recipients such as farmers,(EO and agricultural) researchers, public institutions, private companies or the agricultural press.</a:t>
            </a:r>
          </a:p>
          <a:p>
            <a:pPr indent="-285750" eaLnBrk="1" hangingPunct="1">
              <a:defRPr/>
            </a:pPr>
            <a:r>
              <a:rPr lang="en-US" sz="1600" dirty="0"/>
              <a:t>Main results are also published in ‘</a:t>
            </a:r>
            <a:r>
              <a:rPr lang="en-US" sz="1600" dirty="0" err="1"/>
              <a:t>Boer&amp;Tuinder</a:t>
            </a:r>
            <a:r>
              <a:rPr lang="en-US" sz="1600" dirty="0"/>
              <a:t>’ (~16-17000 copies distributed weekly</a:t>
            </a:r>
            <a:r>
              <a:rPr lang="en-GB" altLang="fr-FR" sz="1600" dirty="0">
                <a:latin typeface="Calibri" panose="020F0502020204030204" pitchFamily="34" charset="0"/>
              </a:rPr>
              <a:t> </a:t>
            </a:r>
          </a:p>
          <a:p>
            <a:pPr indent="-285750" eaLnBrk="1" hangingPunct="1">
              <a:defRPr/>
            </a:pPr>
            <a:endParaRPr lang="en-GB" altLang="fr-FR" sz="1600" kern="0" dirty="0">
              <a:latin typeface="Calibri" panose="020F0502020204030204" pitchFamily="34" charset="0"/>
            </a:endParaRPr>
          </a:p>
          <a:p>
            <a:pPr marL="0" indent="0" eaLnBrk="1" hangingPunct="1">
              <a:buNone/>
              <a:defRPr/>
            </a:pPr>
            <a:endParaRPr lang="en-GB" altLang="fr-FR" sz="1000" kern="0" dirty="0"/>
          </a:p>
        </p:txBody>
      </p:sp>
      <p:pic>
        <p:nvPicPr>
          <p:cNvPr id="6" name="Picture 4">
            <a:extLst>
              <a:ext uri="{FF2B5EF4-FFF2-40B4-BE49-F238E27FC236}">
                <a16:creationId xmlns:a16="http://schemas.microsoft.com/office/drawing/2014/main" id="{40FC54DD-C85D-449F-9297-07F828AA0A0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78648" y="473385"/>
            <a:ext cx="1516155" cy="215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5ADB64C3-2684-48F5-A10F-1915D236563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64682" y="548596"/>
            <a:ext cx="1527407" cy="21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 1">
            <a:extLst>
              <a:ext uri="{FF2B5EF4-FFF2-40B4-BE49-F238E27FC236}">
                <a16:creationId xmlns:a16="http://schemas.microsoft.com/office/drawing/2014/main" id="{291DB349-27A3-4F54-8B5A-4F16C4E5A9E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 r="833"/>
          <a:stretch/>
        </p:blipFill>
        <p:spPr>
          <a:xfrm>
            <a:off x="5766062" y="2624405"/>
            <a:ext cx="1341326" cy="1906242"/>
          </a:xfrm>
          <a:prstGeom prst="rect">
            <a:avLst/>
          </a:prstGeom>
        </p:spPr>
      </p:pic>
      <p:pic>
        <p:nvPicPr>
          <p:cNvPr id="3" name="Image 2">
            <a:extLst>
              <a:ext uri="{FF2B5EF4-FFF2-40B4-BE49-F238E27FC236}">
                <a16:creationId xmlns:a16="http://schemas.microsoft.com/office/drawing/2014/main" id="{A3E716C5-DE69-4561-9EAD-0A6892396B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66806" y="2686281"/>
            <a:ext cx="1323158" cy="1705906"/>
          </a:xfrm>
          <a:prstGeom prst="rect">
            <a:avLst/>
          </a:prstGeom>
        </p:spPr>
      </p:pic>
    </p:spTree>
    <p:extLst>
      <p:ext uri="{BB962C8B-B14F-4D97-AF65-F5344CB8AC3E}">
        <p14:creationId xmlns:p14="http://schemas.microsoft.com/office/powerpoint/2010/main" val="147162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E6AF31E2-3AF3-4698-A72F-E86E392A23C3}"/>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a:latin typeface="Calibri" panose="020F0502020204030204" pitchFamily="34" charset="0"/>
              </a:rPr>
              <a:t>B-CGMS Bulletins – </a:t>
            </a:r>
            <a:r>
              <a:rPr lang="fr-BE" altLang="fr-FR" b="1" dirty="0" err="1">
                <a:latin typeface="Calibri" panose="020F0502020204030204" pitchFamily="34" charset="0"/>
              </a:rPr>
              <a:t>Special</a:t>
            </a:r>
            <a:r>
              <a:rPr lang="fr-BE" altLang="fr-FR" b="1" dirty="0">
                <a:latin typeface="Calibri" panose="020F0502020204030204" pitchFamily="34" charset="0"/>
              </a:rPr>
              <a:t> bulletins in case of EWE</a:t>
            </a:r>
          </a:p>
        </p:txBody>
      </p:sp>
      <p:pic>
        <p:nvPicPr>
          <p:cNvPr id="6" name="Image 5">
            <a:extLst>
              <a:ext uri="{FF2B5EF4-FFF2-40B4-BE49-F238E27FC236}">
                <a16:creationId xmlns:a16="http://schemas.microsoft.com/office/drawing/2014/main" id="{54DD672A-0F68-46A1-836A-9267C66725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0779" y="793310"/>
            <a:ext cx="2550919" cy="3612573"/>
          </a:xfrm>
          <a:prstGeom prst="rect">
            <a:avLst/>
          </a:prstGeom>
        </p:spPr>
      </p:pic>
      <p:pic>
        <p:nvPicPr>
          <p:cNvPr id="7" name="Image 6">
            <a:extLst>
              <a:ext uri="{FF2B5EF4-FFF2-40B4-BE49-F238E27FC236}">
                <a16:creationId xmlns:a16="http://schemas.microsoft.com/office/drawing/2014/main" id="{EE4D82C4-BBBA-4024-8F29-CEC0D6B724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40843" y="1278220"/>
            <a:ext cx="2212742" cy="3127663"/>
          </a:xfrm>
          <a:prstGeom prst="rect">
            <a:avLst/>
          </a:prstGeom>
        </p:spPr>
      </p:pic>
      <p:sp>
        <p:nvSpPr>
          <p:cNvPr id="8" name="ZoneTexte 7">
            <a:extLst>
              <a:ext uri="{FF2B5EF4-FFF2-40B4-BE49-F238E27FC236}">
                <a16:creationId xmlns:a16="http://schemas.microsoft.com/office/drawing/2014/main" id="{3076C1F9-C5D6-48DD-A903-C04BF901EE73}"/>
              </a:ext>
            </a:extLst>
          </p:cNvPr>
          <p:cNvSpPr txBox="1"/>
          <p:nvPr/>
        </p:nvSpPr>
        <p:spPr>
          <a:xfrm>
            <a:off x="6153585" y="1496291"/>
            <a:ext cx="2650979" cy="2354491"/>
          </a:xfrm>
          <a:prstGeom prst="rect">
            <a:avLst/>
          </a:prstGeom>
          <a:noFill/>
        </p:spPr>
        <p:txBody>
          <a:bodyPr wrap="square" rtlCol="0">
            <a:spAutoFit/>
          </a:bodyPr>
          <a:lstStyle/>
          <a:p>
            <a:pPr marL="171450" indent="-171450" algn="just">
              <a:spcBef>
                <a:spcPts val="600"/>
              </a:spcBef>
              <a:spcAft>
                <a:spcPts val="600"/>
              </a:spcAft>
              <a:buFont typeface="Arial" panose="020B0604020202020204" pitchFamily="34" charset="0"/>
              <a:buChar char="•"/>
            </a:pPr>
            <a:r>
              <a:rPr lang="fr-BE" sz="1200" dirty="0" err="1"/>
              <a:t>Only</a:t>
            </a:r>
            <a:r>
              <a:rPr lang="fr-BE" sz="1200" dirty="0"/>
              <a:t> for </a:t>
            </a:r>
            <a:r>
              <a:rPr lang="fr-BE" sz="1200" dirty="0" err="1"/>
              <a:t>drought</a:t>
            </a:r>
            <a:r>
              <a:rPr lang="fr-BE" sz="1200" dirty="0"/>
              <a:t> </a:t>
            </a:r>
            <a:r>
              <a:rPr lang="fr-BE" sz="1200" dirty="0" err="1"/>
              <a:t>events</a:t>
            </a:r>
            <a:r>
              <a:rPr lang="fr-BE" sz="1200" dirty="0"/>
              <a:t> up to </a:t>
            </a:r>
            <a:r>
              <a:rPr lang="fr-BE" sz="1200" dirty="0" err="1"/>
              <a:t>now</a:t>
            </a:r>
            <a:r>
              <a:rPr lang="fr-BE" sz="1200" dirty="0"/>
              <a:t> (2018, 2019)</a:t>
            </a:r>
          </a:p>
          <a:p>
            <a:pPr marL="171450" indent="-171450" algn="just">
              <a:spcBef>
                <a:spcPts val="600"/>
              </a:spcBef>
              <a:spcAft>
                <a:spcPts val="600"/>
              </a:spcAft>
              <a:buFont typeface="Arial" panose="020B0604020202020204" pitchFamily="34" charset="0"/>
              <a:buChar char="•"/>
            </a:pPr>
            <a:r>
              <a:rPr lang="fr-BE" sz="1200" dirty="0" err="1"/>
              <a:t>Realised</a:t>
            </a:r>
            <a:r>
              <a:rPr lang="fr-BE" sz="1200" dirty="0"/>
              <a:t> by CRA-W </a:t>
            </a:r>
            <a:r>
              <a:rPr lang="fr-BE" sz="1200" dirty="0" err="1"/>
              <a:t>only</a:t>
            </a:r>
            <a:r>
              <a:rPr lang="fr-BE" sz="1200" dirty="0"/>
              <a:t> </a:t>
            </a:r>
            <a:r>
              <a:rPr lang="fr-BE" sz="1200" dirty="0" err="1"/>
              <a:t>upon</a:t>
            </a:r>
            <a:r>
              <a:rPr lang="fr-BE" sz="1200" dirty="0"/>
              <a:t> </a:t>
            </a:r>
            <a:r>
              <a:rPr lang="fr-BE" sz="1200" dirty="0" err="1"/>
              <a:t>regional</a:t>
            </a:r>
            <a:r>
              <a:rPr lang="fr-BE" sz="1200" dirty="0"/>
              <a:t> administration </a:t>
            </a:r>
            <a:r>
              <a:rPr lang="fr-BE" sz="1200" dirty="0" err="1"/>
              <a:t>request</a:t>
            </a:r>
            <a:r>
              <a:rPr lang="fr-BE" sz="1200" dirty="0"/>
              <a:t>  for </a:t>
            </a:r>
            <a:r>
              <a:rPr lang="fr-BE" sz="1200" dirty="0" err="1"/>
              <a:t>Wallonia</a:t>
            </a:r>
            <a:r>
              <a:rPr lang="fr-BE" sz="1200" dirty="0"/>
              <a:t>,</a:t>
            </a:r>
          </a:p>
          <a:p>
            <a:pPr marL="171450" indent="-171450" algn="just">
              <a:spcBef>
                <a:spcPts val="600"/>
              </a:spcBef>
              <a:spcAft>
                <a:spcPts val="600"/>
              </a:spcAft>
              <a:buFont typeface="Arial" panose="020B0604020202020204" pitchFamily="34" charset="0"/>
              <a:buChar char="•"/>
            </a:pPr>
            <a:r>
              <a:rPr lang="fr-BE" sz="1200" dirty="0" err="1"/>
              <a:t>Context</a:t>
            </a:r>
            <a:r>
              <a:rPr lang="fr-BE" sz="1200" dirty="0"/>
              <a:t>: </a:t>
            </a:r>
            <a:r>
              <a:rPr lang="fr-BE" sz="1200" dirty="0" err="1"/>
              <a:t>request</a:t>
            </a:r>
            <a:r>
              <a:rPr lang="fr-BE" sz="1200" dirty="0"/>
              <a:t> to DG AGRI for a </a:t>
            </a:r>
            <a:r>
              <a:rPr lang="fr-BE" sz="1200" dirty="0" err="1"/>
              <a:t>derogation</a:t>
            </a:r>
            <a:r>
              <a:rPr lang="fr-BE" sz="1200" dirty="0"/>
              <a:t> </a:t>
            </a:r>
            <a:r>
              <a:rPr lang="fr-BE" sz="1200" dirty="0" err="1"/>
              <a:t>aiming</a:t>
            </a:r>
            <a:r>
              <a:rPr lang="fr-BE" sz="1200" dirty="0"/>
              <a:t> at </a:t>
            </a:r>
            <a:r>
              <a:rPr lang="fr-BE" sz="1200" dirty="0" err="1"/>
              <a:t>increasing</a:t>
            </a:r>
            <a:r>
              <a:rPr lang="fr-BE" sz="1200" dirty="0"/>
              <a:t> </a:t>
            </a:r>
            <a:r>
              <a:rPr lang="fr-BE" sz="1200" dirty="0" err="1"/>
              <a:t>advance</a:t>
            </a:r>
            <a:r>
              <a:rPr lang="fr-BE" sz="1200" dirty="0"/>
              <a:t> </a:t>
            </a:r>
            <a:r>
              <a:rPr lang="fr-BE" sz="1200" dirty="0" err="1"/>
              <a:t>payments</a:t>
            </a:r>
            <a:r>
              <a:rPr lang="fr-BE" sz="1200" dirty="0"/>
              <a:t> for </a:t>
            </a:r>
            <a:r>
              <a:rPr lang="fr-BE" sz="1200" dirty="0" err="1"/>
              <a:t>farmers</a:t>
            </a:r>
            <a:r>
              <a:rPr lang="fr-BE" sz="1200" dirty="0"/>
              <a:t> (1st and 2</a:t>
            </a:r>
            <a:r>
              <a:rPr lang="fr-BE" sz="1200" baseline="30000" dirty="0"/>
              <a:t>nd</a:t>
            </a:r>
            <a:r>
              <a:rPr lang="fr-BE" sz="1200" dirty="0"/>
              <a:t> CAP </a:t>
            </a:r>
            <a:r>
              <a:rPr lang="fr-BE" sz="1200" dirty="0" err="1"/>
              <a:t>pillar</a:t>
            </a:r>
            <a:r>
              <a:rPr lang="fr-BE" sz="1200" dirty="0"/>
              <a:t>)</a:t>
            </a:r>
          </a:p>
          <a:p>
            <a:endParaRPr lang="fr-BE" dirty="0"/>
          </a:p>
        </p:txBody>
      </p:sp>
    </p:spTree>
    <p:extLst>
      <p:ext uri="{BB962C8B-B14F-4D97-AF65-F5344CB8AC3E}">
        <p14:creationId xmlns:p14="http://schemas.microsoft.com/office/powerpoint/2010/main" val="638873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
            <a:extLst>
              <a:ext uri="{FF2B5EF4-FFF2-40B4-BE49-F238E27FC236}">
                <a16:creationId xmlns:a16="http://schemas.microsoft.com/office/drawing/2014/main" id="{4106BFCC-6D48-491F-8E6D-5D246D64A84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a:latin typeface="Calibri" panose="020F0502020204030204" pitchFamily="34" charset="0"/>
              </a:rPr>
              <a:t>B-CGMS Bulletins – Satisfaction </a:t>
            </a:r>
            <a:r>
              <a:rPr lang="fr-BE" altLang="fr-FR" b="1" dirty="0" err="1">
                <a:latin typeface="Calibri" panose="020F0502020204030204" pitchFamily="34" charset="0"/>
              </a:rPr>
              <a:t>survey</a:t>
            </a:r>
            <a:r>
              <a:rPr lang="fr-BE" altLang="fr-FR" b="1" dirty="0">
                <a:latin typeface="Calibri" panose="020F0502020204030204" pitchFamily="34" charset="0"/>
              </a:rPr>
              <a:t> (2014) </a:t>
            </a:r>
          </a:p>
        </p:txBody>
      </p:sp>
      <p:sp>
        <p:nvSpPr>
          <p:cNvPr id="8" name="Rectangle 3">
            <a:extLst>
              <a:ext uri="{FF2B5EF4-FFF2-40B4-BE49-F238E27FC236}">
                <a16:creationId xmlns:a16="http://schemas.microsoft.com/office/drawing/2014/main" id="{835E647A-6E2C-4274-8E9A-35532A934924}"/>
              </a:ext>
            </a:extLst>
          </p:cNvPr>
          <p:cNvSpPr txBox="1">
            <a:spLocks noChangeArrowheads="1"/>
          </p:cNvSpPr>
          <p:nvPr/>
        </p:nvSpPr>
        <p:spPr bwMode="auto">
          <a:xfrm>
            <a:off x="294435" y="881246"/>
            <a:ext cx="6473509" cy="36100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indent="-285750" eaLnBrk="1" hangingPunct="1">
              <a:defRPr/>
            </a:pPr>
            <a:r>
              <a:rPr lang="en-GB" altLang="fr-FR" sz="1400" dirty="0">
                <a:latin typeface="Calibri" panose="020F0502020204030204" pitchFamily="34" charset="0"/>
              </a:rPr>
              <a:t>Survey sent to 110 persons </a:t>
            </a:r>
          </a:p>
          <a:p>
            <a:pPr indent="-285750" eaLnBrk="1" hangingPunct="1">
              <a:defRPr/>
            </a:pPr>
            <a:r>
              <a:rPr lang="en-GB" altLang="fr-FR" sz="1400" dirty="0">
                <a:latin typeface="Calibri" panose="020F0502020204030204" pitchFamily="34" charset="0"/>
              </a:rPr>
              <a:t>Answer rate : 20% (14 FR, 8 NL)</a:t>
            </a:r>
          </a:p>
          <a:p>
            <a:pPr indent="-285750" eaLnBrk="1" hangingPunct="1">
              <a:defRPr/>
            </a:pPr>
            <a:r>
              <a:rPr lang="en-GB" altLang="fr-FR" sz="1400" dirty="0">
                <a:latin typeface="Calibri" panose="020F0502020204030204" pitchFamily="34" charset="0"/>
              </a:rPr>
              <a:t>Interest for the different parts :</a:t>
            </a:r>
          </a:p>
          <a:p>
            <a:pPr lvl="1" eaLnBrk="1" hangingPunct="1">
              <a:buFont typeface="+mj-lt"/>
              <a:buAutoNum type="arabicPeriod"/>
              <a:defRPr/>
            </a:pPr>
            <a:r>
              <a:rPr lang="en-GB" altLang="fr-FR" sz="1200" dirty="0" err="1">
                <a:latin typeface="Calibri" panose="020F0502020204030204" pitchFamily="34" charset="0"/>
              </a:rPr>
              <a:t>Meteo</a:t>
            </a:r>
            <a:r>
              <a:rPr lang="en-GB" altLang="fr-FR" sz="1200" dirty="0">
                <a:latin typeface="Calibri" panose="020F0502020204030204" pitchFamily="34" charset="0"/>
              </a:rPr>
              <a:t> (20 over 22)</a:t>
            </a:r>
          </a:p>
          <a:p>
            <a:pPr lvl="1" eaLnBrk="1" hangingPunct="1">
              <a:buFont typeface="+mj-lt"/>
              <a:buAutoNum type="arabicPeriod"/>
              <a:defRPr/>
            </a:pPr>
            <a:r>
              <a:rPr lang="en-GB" altLang="fr-FR" sz="1200" dirty="0">
                <a:latin typeface="Calibri" panose="020F0502020204030204" pitchFamily="34" charset="0"/>
              </a:rPr>
              <a:t>Yield predictions (19 over 22)</a:t>
            </a:r>
          </a:p>
          <a:p>
            <a:pPr lvl="1" eaLnBrk="1" hangingPunct="1">
              <a:buFont typeface="+mj-lt"/>
              <a:buAutoNum type="arabicPeriod"/>
              <a:defRPr/>
            </a:pPr>
            <a:r>
              <a:rPr lang="en-GB" altLang="fr-FR" sz="1200" dirty="0">
                <a:latin typeface="Calibri" panose="020F0502020204030204" pitchFamily="34" charset="0"/>
              </a:rPr>
              <a:t>Remote sensing (16 over 22)</a:t>
            </a:r>
          </a:p>
          <a:p>
            <a:pPr eaLnBrk="1" hangingPunct="1">
              <a:defRPr/>
            </a:pPr>
            <a:r>
              <a:rPr lang="en-GB" altLang="fr-FR" sz="1400" dirty="0">
                <a:latin typeface="Calibri" panose="020F0502020204030204" pitchFamily="34" charset="0"/>
              </a:rPr>
              <a:t>Use of the bulletins</a:t>
            </a:r>
          </a:p>
          <a:p>
            <a:pPr lvl="1" eaLnBrk="1" hangingPunct="1">
              <a:defRPr/>
            </a:pPr>
            <a:r>
              <a:rPr lang="en-GB" altLang="fr-FR" sz="1200" dirty="0">
                <a:latin typeface="Calibri" panose="020F0502020204030204" pitchFamily="34" charset="0"/>
              </a:rPr>
              <a:t>Decision making </a:t>
            </a:r>
          </a:p>
          <a:p>
            <a:pPr lvl="1" eaLnBrk="1" hangingPunct="1">
              <a:defRPr/>
            </a:pPr>
            <a:r>
              <a:rPr lang="en-GB" altLang="fr-FR" sz="1200" dirty="0">
                <a:latin typeface="Calibri" panose="020F0502020204030204" pitchFamily="34" charset="0"/>
              </a:rPr>
              <a:t>Search for objective </a:t>
            </a:r>
            <a:r>
              <a:rPr lang="en-GB" altLang="fr-FR" sz="1200" dirty="0" err="1">
                <a:latin typeface="Calibri" panose="020F0502020204030204" pitchFamily="34" charset="0"/>
              </a:rPr>
              <a:t>informations</a:t>
            </a:r>
            <a:endParaRPr lang="en-GB" altLang="fr-FR" sz="1200" dirty="0">
              <a:latin typeface="Calibri" panose="020F0502020204030204" pitchFamily="34" charset="0"/>
            </a:endParaRPr>
          </a:p>
          <a:p>
            <a:pPr eaLnBrk="1" hangingPunct="1">
              <a:defRPr/>
            </a:pPr>
            <a:r>
              <a:rPr lang="en-GB" altLang="fr-FR" sz="1400" dirty="0">
                <a:latin typeface="Calibri" panose="020F0502020204030204" pitchFamily="34" charset="0"/>
              </a:rPr>
              <a:t>3 bulletins per year is enough </a:t>
            </a:r>
          </a:p>
          <a:p>
            <a:pPr eaLnBrk="1" hangingPunct="1">
              <a:defRPr/>
            </a:pPr>
            <a:r>
              <a:rPr lang="en-GB" altLang="fr-FR" sz="1400" dirty="0">
                <a:latin typeface="Calibri" panose="020F0502020204030204" pitchFamily="34" charset="0"/>
              </a:rPr>
              <a:t>Ways of improvement :</a:t>
            </a:r>
          </a:p>
          <a:p>
            <a:pPr lvl="1" eaLnBrk="1" hangingPunct="1">
              <a:defRPr/>
            </a:pPr>
            <a:r>
              <a:rPr lang="en-GB" altLang="fr-FR" sz="1200" dirty="0">
                <a:latin typeface="Calibri" panose="020F0502020204030204" pitchFamily="34" charset="0"/>
              </a:rPr>
              <a:t>Extension to other crops </a:t>
            </a:r>
          </a:p>
          <a:p>
            <a:pPr lvl="1" eaLnBrk="1" hangingPunct="1">
              <a:defRPr/>
            </a:pPr>
            <a:r>
              <a:rPr lang="en-GB" altLang="fr-FR" sz="1200" dirty="0">
                <a:latin typeface="Calibri" panose="020F0502020204030204" pitchFamily="34" charset="0"/>
              </a:rPr>
              <a:t>Better layout </a:t>
            </a:r>
          </a:p>
          <a:p>
            <a:pPr lvl="1" eaLnBrk="1" hangingPunct="1">
              <a:defRPr/>
            </a:pPr>
            <a:r>
              <a:rPr lang="en-GB" altLang="fr-FR" sz="1200" dirty="0">
                <a:latin typeface="Calibri" panose="020F0502020204030204" pitchFamily="34" charset="0"/>
              </a:rPr>
              <a:t>More data coming from farmers, regional differences should more stressed</a:t>
            </a:r>
          </a:p>
          <a:p>
            <a:pPr lvl="1" eaLnBrk="1" hangingPunct="1">
              <a:defRPr/>
            </a:pPr>
            <a:r>
              <a:rPr lang="en-GB" altLang="fr-FR" sz="1200" dirty="0">
                <a:latin typeface="Calibri" panose="020F0502020204030204" pitchFamily="34" charset="0"/>
              </a:rPr>
              <a:t>Dynamic web portal </a:t>
            </a:r>
          </a:p>
          <a:p>
            <a:pPr indent="-285750" eaLnBrk="1" hangingPunct="1">
              <a:defRPr/>
            </a:pPr>
            <a:endParaRPr lang="en-GB" altLang="fr-FR" sz="1600" kern="0" dirty="0">
              <a:latin typeface="Calibri" panose="020F0502020204030204" pitchFamily="34" charset="0"/>
            </a:endParaRPr>
          </a:p>
          <a:p>
            <a:pPr marL="0" indent="0" eaLnBrk="1" hangingPunct="1">
              <a:buNone/>
              <a:defRPr/>
            </a:pPr>
            <a:endParaRPr lang="en-GB" altLang="fr-FR" sz="1000" kern="0" dirty="0"/>
          </a:p>
        </p:txBody>
      </p:sp>
      <p:graphicFrame>
        <p:nvGraphicFramePr>
          <p:cNvPr id="5" name="Graphique 4">
            <a:extLst>
              <a:ext uri="{FF2B5EF4-FFF2-40B4-BE49-F238E27FC236}">
                <a16:creationId xmlns:a16="http://schemas.microsoft.com/office/drawing/2014/main" id="{1B7CEC5B-6D2E-4C40-B748-F840399C8EE3}"/>
              </a:ext>
            </a:extLst>
          </p:cNvPr>
          <p:cNvGraphicFramePr/>
          <p:nvPr>
            <p:extLst>
              <p:ext uri="{D42A27DB-BD31-4B8C-83A1-F6EECF244321}">
                <p14:modId xmlns:p14="http://schemas.microsoft.com/office/powerpoint/2010/main" val="2027712653"/>
              </p:ext>
            </p:extLst>
          </p:nvPr>
        </p:nvGraphicFramePr>
        <p:xfrm>
          <a:off x="4928347" y="1234787"/>
          <a:ext cx="3425943" cy="2422813"/>
        </p:xfrm>
        <a:graphic>
          <a:graphicData uri="http://schemas.openxmlformats.org/drawingml/2006/chart">
            <c:chart xmlns:c="http://schemas.openxmlformats.org/drawingml/2006/chart" xmlns:r="http://schemas.openxmlformats.org/officeDocument/2006/relationships" r:id="rId2"/>
          </a:graphicData>
        </a:graphic>
      </p:graphicFrame>
      <p:sp>
        <p:nvSpPr>
          <p:cNvPr id="3" name="ZoneTexte 2">
            <a:extLst>
              <a:ext uri="{FF2B5EF4-FFF2-40B4-BE49-F238E27FC236}">
                <a16:creationId xmlns:a16="http://schemas.microsoft.com/office/drawing/2014/main" id="{C9EBA3C3-93BD-4419-B22D-75FB3BFD8B8E}"/>
              </a:ext>
            </a:extLst>
          </p:cNvPr>
          <p:cNvSpPr txBox="1"/>
          <p:nvPr/>
        </p:nvSpPr>
        <p:spPr>
          <a:xfrm>
            <a:off x="7356763" y="1607127"/>
            <a:ext cx="935182" cy="246221"/>
          </a:xfrm>
          <a:prstGeom prst="rect">
            <a:avLst/>
          </a:prstGeom>
          <a:noFill/>
        </p:spPr>
        <p:txBody>
          <a:bodyPr wrap="square" rtlCol="0">
            <a:spAutoFit/>
          </a:bodyPr>
          <a:lstStyle/>
          <a:p>
            <a:pPr algn="ctr"/>
            <a:r>
              <a:rPr lang="fr-BE" sz="1000" dirty="0" err="1"/>
              <a:t>Avg</a:t>
            </a:r>
            <a:r>
              <a:rPr lang="fr-BE" sz="1000" dirty="0"/>
              <a:t>. = 8,41</a:t>
            </a:r>
          </a:p>
        </p:txBody>
      </p:sp>
    </p:spTree>
    <p:extLst>
      <p:ext uri="{BB962C8B-B14F-4D97-AF65-F5344CB8AC3E}">
        <p14:creationId xmlns:p14="http://schemas.microsoft.com/office/powerpoint/2010/main" val="705841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E5655AD6-10EE-4375-A25F-89381AC63BA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BCGMSweb</a:t>
            </a:r>
            <a:r>
              <a:rPr lang="fr-BE" altLang="fr-FR" b="1" dirty="0">
                <a:latin typeface="Calibri" panose="020F0502020204030204" pitchFamily="34" charset="0"/>
              </a:rPr>
              <a:t> </a:t>
            </a:r>
          </a:p>
        </p:txBody>
      </p:sp>
      <p:sp>
        <p:nvSpPr>
          <p:cNvPr id="6" name="Rectangle 3">
            <a:extLst>
              <a:ext uri="{FF2B5EF4-FFF2-40B4-BE49-F238E27FC236}">
                <a16:creationId xmlns:a16="http://schemas.microsoft.com/office/drawing/2014/main" id="{466D9556-69BE-46B5-9399-349204396162}"/>
              </a:ext>
            </a:extLst>
          </p:cNvPr>
          <p:cNvSpPr txBox="1">
            <a:spLocks noChangeArrowheads="1"/>
          </p:cNvSpPr>
          <p:nvPr/>
        </p:nvSpPr>
        <p:spPr bwMode="auto">
          <a:xfrm>
            <a:off x="294435" y="881246"/>
            <a:ext cx="8425983" cy="36100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57150" indent="0" eaLnBrk="1" hangingPunct="1">
              <a:buNone/>
              <a:defRPr/>
            </a:pPr>
            <a:r>
              <a:rPr lang="en-GB" altLang="fr-FR" sz="1600" dirty="0">
                <a:latin typeface="Calibri" panose="020F0502020204030204" pitchFamily="34" charset="0"/>
              </a:rPr>
              <a:t>DISSUP project funded by BELSPO (6 months, 30k €) – partners : VITO &amp; IRM/KMI – End : 08/2020</a:t>
            </a:r>
          </a:p>
          <a:p>
            <a:pPr indent="-285750" eaLnBrk="1" hangingPunct="1">
              <a:defRPr/>
            </a:pPr>
            <a:endParaRPr lang="en-GB" altLang="fr-FR" sz="1600" dirty="0">
              <a:latin typeface="Calibri" panose="020F0502020204030204" pitchFamily="34" charset="0"/>
            </a:endParaRPr>
          </a:p>
          <a:p>
            <a:pPr marL="0" lvl="0" indent="0" algn="just">
              <a:spcBef>
                <a:spcPts val="0"/>
              </a:spcBef>
              <a:spcAft>
                <a:spcPts val="0"/>
              </a:spcAft>
              <a:buNone/>
            </a:pPr>
            <a:r>
              <a:rPr lang="en-US" sz="1400" dirty="0">
                <a:solidFill>
                  <a:srgbClr val="000000"/>
                </a:solidFill>
              </a:rPr>
              <a:t>Development of an </a:t>
            </a:r>
            <a:r>
              <a:rPr lang="en-US" sz="1400" b="1" dirty="0">
                <a:solidFill>
                  <a:srgbClr val="000000"/>
                </a:solidFill>
              </a:rPr>
              <a:t>interactive </a:t>
            </a:r>
            <a:r>
              <a:rPr lang="en-US" sz="1400" b="1" dirty="0" err="1">
                <a:solidFill>
                  <a:srgbClr val="000000"/>
                </a:solidFill>
              </a:rPr>
              <a:t>webplatform</a:t>
            </a:r>
            <a:r>
              <a:rPr lang="en-US" sz="1400" dirty="0">
                <a:solidFill>
                  <a:srgbClr val="000000"/>
                </a:solidFill>
              </a:rPr>
              <a:t> providing additional and </a:t>
            </a:r>
            <a:r>
              <a:rPr lang="en-US" sz="1400" b="1" dirty="0">
                <a:solidFill>
                  <a:srgbClr val="000000"/>
                </a:solidFill>
              </a:rPr>
              <a:t>“customized” </a:t>
            </a:r>
            <a:r>
              <a:rPr lang="en-US" sz="1400" dirty="0">
                <a:solidFill>
                  <a:srgbClr val="000000"/>
                </a:solidFill>
              </a:rPr>
              <a:t>information to the BCGMS bulletin readers: </a:t>
            </a:r>
          </a:p>
          <a:p>
            <a:pPr lvl="1" algn="just">
              <a:spcBef>
                <a:spcPts val="300"/>
              </a:spcBef>
              <a:spcAft>
                <a:spcPts val="300"/>
              </a:spcAft>
            </a:pPr>
            <a:r>
              <a:rPr lang="en-US" sz="1200" dirty="0">
                <a:solidFill>
                  <a:srgbClr val="000000"/>
                </a:solidFill>
              </a:rPr>
              <a:t>zoom in on</a:t>
            </a:r>
            <a:r>
              <a:rPr lang="en-US" sz="1200" b="1" dirty="0">
                <a:solidFill>
                  <a:srgbClr val="000000"/>
                </a:solidFill>
              </a:rPr>
              <a:t> specific regions or crops</a:t>
            </a:r>
          </a:p>
          <a:p>
            <a:pPr lvl="1" algn="just">
              <a:spcBef>
                <a:spcPts val="300"/>
              </a:spcBef>
              <a:spcAft>
                <a:spcPts val="300"/>
              </a:spcAft>
            </a:pPr>
            <a:r>
              <a:rPr lang="en-US" sz="1200" dirty="0">
                <a:solidFill>
                  <a:srgbClr val="000000"/>
                </a:solidFill>
              </a:rPr>
              <a:t>Explore other types of maps and graphs than the ones presented in the (static) bulletin (e.g. crop calendars or crop yield statistics).</a:t>
            </a:r>
          </a:p>
          <a:p>
            <a:pPr marL="0" lvl="0" indent="0" algn="just">
              <a:spcBef>
                <a:spcPts val="600"/>
              </a:spcBef>
              <a:spcAft>
                <a:spcPts val="0"/>
              </a:spcAft>
              <a:buNone/>
            </a:pPr>
            <a:r>
              <a:rPr lang="en-US" sz="1400" dirty="0">
                <a:solidFill>
                  <a:srgbClr val="000000"/>
                </a:solidFill>
              </a:rPr>
              <a:t>The user will be able to visualize </a:t>
            </a:r>
            <a:r>
              <a:rPr lang="en-US" sz="1400" b="1" dirty="0" err="1">
                <a:solidFill>
                  <a:srgbClr val="000000"/>
                </a:solidFill>
              </a:rPr>
              <a:t>meteo</a:t>
            </a:r>
            <a:r>
              <a:rPr lang="en-US" sz="1400" b="1" dirty="0">
                <a:solidFill>
                  <a:srgbClr val="000000"/>
                </a:solidFill>
              </a:rPr>
              <a:t> and satellite derived maps and graphs at different scales (e.g. municipalities, provinces, </a:t>
            </a:r>
            <a:r>
              <a:rPr lang="en-US" sz="1400" b="1" dirty="0"/>
              <a:t>agricultural regions</a:t>
            </a:r>
            <a:r>
              <a:rPr lang="en-US" sz="1400" b="1" dirty="0">
                <a:solidFill>
                  <a:srgbClr val="000000"/>
                </a:solidFill>
              </a:rPr>
              <a:t>, NUTS 1 and 0)</a:t>
            </a:r>
            <a:r>
              <a:rPr lang="en-US" sz="1400" dirty="0">
                <a:solidFill>
                  <a:srgbClr val="000000"/>
                </a:solidFill>
              </a:rPr>
              <a:t> :</a:t>
            </a:r>
          </a:p>
          <a:p>
            <a:pPr lvl="1" algn="just">
              <a:spcBef>
                <a:spcPts val="300"/>
              </a:spcBef>
              <a:spcAft>
                <a:spcPts val="300"/>
              </a:spcAft>
            </a:pPr>
            <a:r>
              <a:rPr lang="en-US" sz="1200" dirty="0" err="1">
                <a:solidFill>
                  <a:srgbClr val="000000"/>
                </a:solidFill>
              </a:rPr>
              <a:t>Visualisation</a:t>
            </a:r>
            <a:r>
              <a:rPr lang="en-US" sz="1200" dirty="0">
                <a:solidFill>
                  <a:srgbClr val="000000"/>
                </a:solidFill>
              </a:rPr>
              <a:t> of the products will be user-configurable (e.g. selection of the length of the displayed time series) and will include </a:t>
            </a:r>
            <a:r>
              <a:rPr lang="en-US" sz="1200" b="1" dirty="0">
                <a:solidFill>
                  <a:srgbClr val="000000"/>
                </a:solidFill>
              </a:rPr>
              <a:t>benchmarking functionalities</a:t>
            </a:r>
            <a:r>
              <a:rPr lang="en-US" sz="1200" dirty="0">
                <a:solidFill>
                  <a:srgbClr val="000000"/>
                </a:solidFill>
              </a:rPr>
              <a:t> (e.g. comparison with long-term averages).</a:t>
            </a:r>
          </a:p>
          <a:p>
            <a:pPr lvl="1" algn="just">
              <a:spcBef>
                <a:spcPts val="300"/>
              </a:spcBef>
              <a:spcAft>
                <a:spcPts val="300"/>
              </a:spcAft>
            </a:pPr>
            <a:r>
              <a:rPr lang="en-US" sz="1200" dirty="0">
                <a:solidFill>
                  <a:srgbClr val="000000"/>
                </a:solidFill>
              </a:rPr>
              <a:t>Some products will also be downloadable</a:t>
            </a:r>
            <a:r>
              <a:rPr lang="en-US" sz="1000" dirty="0">
                <a:solidFill>
                  <a:srgbClr val="000000"/>
                </a:solidFill>
              </a:rPr>
              <a:t>.</a:t>
            </a:r>
            <a:endParaRPr lang="en-GB" altLang="fr-FR" sz="160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a:p>
            <a:pPr marL="0" indent="0" eaLnBrk="1" hangingPunct="1">
              <a:buNone/>
              <a:defRPr/>
            </a:pPr>
            <a:endParaRPr lang="en-GB" altLang="fr-FR" sz="1000" kern="0" dirty="0"/>
          </a:p>
        </p:txBody>
      </p:sp>
      <p:pic>
        <p:nvPicPr>
          <p:cNvPr id="7" name="Image 6">
            <a:extLst>
              <a:ext uri="{FF2B5EF4-FFF2-40B4-BE49-F238E27FC236}">
                <a16:creationId xmlns:a16="http://schemas.microsoft.com/office/drawing/2014/main" id="{581E40DE-E701-4288-90E1-2DFD0A0E27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70617" y="131856"/>
            <a:ext cx="896190" cy="816935"/>
          </a:xfrm>
          <a:prstGeom prst="rect">
            <a:avLst/>
          </a:prstGeom>
        </p:spPr>
      </p:pic>
    </p:spTree>
    <p:extLst>
      <p:ext uri="{BB962C8B-B14F-4D97-AF65-F5344CB8AC3E}">
        <p14:creationId xmlns:p14="http://schemas.microsoft.com/office/powerpoint/2010/main" val="3736820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E5655AD6-10EE-4375-A25F-89381AC63BA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BCGMSweb</a:t>
            </a:r>
            <a:r>
              <a:rPr lang="fr-BE" altLang="fr-FR" b="1" dirty="0">
                <a:latin typeface="Calibri" panose="020F0502020204030204" pitchFamily="34" charset="0"/>
              </a:rPr>
              <a:t> </a:t>
            </a:r>
          </a:p>
        </p:txBody>
      </p:sp>
      <p:sp>
        <p:nvSpPr>
          <p:cNvPr id="6" name="Rectangle 3">
            <a:extLst>
              <a:ext uri="{FF2B5EF4-FFF2-40B4-BE49-F238E27FC236}">
                <a16:creationId xmlns:a16="http://schemas.microsoft.com/office/drawing/2014/main" id="{466D9556-69BE-46B5-9399-349204396162}"/>
              </a:ext>
            </a:extLst>
          </p:cNvPr>
          <p:cNvSpPr txBox="1">
            <a:spLocks noChangeArrowheads="1"/>
          </p:cNvSpPr>
          <p:nvPr/>
        </p:nvSpPr>
        <p:spPr bwMode="auto">
          <a:xfrm>
            <a:off x="294435" y="881246"/>
            <a:ext cx="8425983" cy="36100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57150" indent="0" eaLnBrk="1" hangingPunct="1">
              <a:buNone/>
              <a:defRPr/>
            </a:pPr>
            <a:r>
              <a:rPr lang="en-GB" altLang="fr-FR" sz="1600" dirty="0">
                <a:latin typeface="Calibri" panose="020F0502020204030204" pitchFamily="34" charset="0"/>
              </a:rPr>
              <a:t>Available products </a:t>
            </a:r>
          </a:p>
          <a:p>
            <a:pPr marL="387350" lvl="0" indent="-228600" algn="just">
              <a:spcBef>
                <a:spcPts val="300"/>
              </a:spcBef>
              <a:spcAft>
                <a:spcPts val="300"/>
              </a:spcAft>
              <a:buClr>
                <a:schemeClr val="dk1"/>
              </a:buClr>
              <a:buSzPts val="1100"/>
              <a:buFont typeface="+mj-lt"/>
              <a:buAutoNum type="arabicPeriod"/>
            </a:pPr>
            <a:r>
              <a:rPr lang="en-US" sz="1400" dirty="0">
                <a:solidFill>
                  <a:schemeClr val="dk1"/>
                </a:solidFill>
              </a:rPr>
              <a:t>The </a:t>
            </a:r>
            <a:r>
              <a:rPr lang="en-US" sz="1400" b="1" dirty="0">
                <a:solidFill>
                  <a:schemeClr val="dk1"/>
                </a:solidFill>
              </a:rPr>
              <a:t>B-CGMS bulletins</a:t>
            </a:r>
            <a:r>
              <a:rPr lang="en-US" sz="1400" dirty="0">
                <a:solidFill>
                  <a:schemeClr val="dk1"/>
                </a:solidFill>
              </a:rPr>
              <a:t> (in pdf) + functionalities to </a:t>
            </a:r>
            <a:r>
              <a:rPr lang="en-US" sz="1400" dirty="0" err="1">
                <a:solidFill>
                  <a:schemeClr val="dk1"/>
                </a:solidFill>
              </a:rPr>
              <a:t>suscribe</a:t>
            </a:r>
            <a:r>
              <a:rPr lang="en-US" sz="1400" dirty="0">
                <a:solidFill>
                  <a:schemeClr val="dk1"/>
                </a:solidFill>
              </a:rPr>
              <a:t> mailing list</a:t>
            </a:r>
          </a:p>
          <a:p>
            <a:pPr marL="457200" lvl="0" indent="-298450" algn="just">
              <a:spcBef>
                <a:spcPts val="300"/>
              </a:spcBef>
              <a:spcAft>
                <a:spcPts val="300"/>
              </a:spcAft>
              <a:buClr>
                <a:schemeClr val="dk1"/>
              </a:buClr>
              <a:buSzPts val="1100"/>
              <a:buAutoNum type="arabicPeriod"/>
            </a:pPr>
            <a:r>
              <a:rPr lang="en-US" sz="1400" b="1" dirty="0">
                <a:solidFill>
                  <a:schemeClr val="dk1"/>
                </a:solidFill>
              </a:rPr>
              <a:t>Agrometeorological indices </a:t>
            </a:r>
            <a:r>
              <a:rPr lang="en-US" sz="1400" dirty="0" err="1">
                <a:solidFill>
                  <a:schemeClr val="dk1"/>
                </a:solidFill>
              </a:rPr>
              <a:t>characterising</a:t>
            </a:r>
            <a:r>
              <a:rPr lang="en-US" sz="1400" dirty="0">
                <a:solidFill>
                  <a:schemeClr val="dk1"/>
                </a:solidFill>
              </a:rPr>
              <a:t> the crop growing conditions</a:t>
            </a:r>
          </a:p>
          <a:p>
            <a:pPr marL="457200" lvl="0" indent="-298450" algn="just">
              <a:spcBef>
                <a:spcPts val="300"/>
              </a:spcBef>
              <a:spcAft>
                <a:spcPts val="300"/>
              </a:spcAft>
              <a:buClr>
                <a:schemeClr val="dk1"/>
              </a:buClr>
              <a:buSzPts val="1100"/>
              <a:buAutoNum type="arabicPeriod"/>
            </a:pPr>
            <a:r>
              <a:rPr lang="en-US" sz="1400" b="1" dirty="0">
                <a:solidFill>
                  <a:schemeClr val="dk1"/>
                </a:solidFill>
              </a:rPr>
              <a:t>Remote sensing data</a:t>
            </a:r>
            <a:r>
              <a:rPr lang="en-US" sz="1400" dirty="0">
                <a:solidFill>
                  <a:schemeClr val="dk1"/>
                </a:solidFill>
              </a:rPr>
              <a:t> </a:t>
            </a:r>
            <a:r>
              <a:rPr lang="en-US" sz="1400" dirty="0" err="1">
                <a:solidFill>
                  <a:schemeClr val="dk1"/>
                </a:solidFill>
              </a:rPr>
              <a:t>characterising</a:t>
            </a:r>
            <a:r>
              <a:rPr lang="en-US" sz="1400" dirty="0">
                <a:solidFill>
                  <a:schemeClr val="dk1"/>
                </a:solidFill>
              </a:rPr>
              <a:t> crop growth and development. Time series of biophysical variables (fAPAR, DMP, NDVI)  derived from SPOT-VGT/PROBA-V satellite data as well as anomaly maps (differences to long-term average) and phenological indicators (start, progress of the season,...) will be available in the form of maps and graphs. These data are provided by VITO. The users will be able to retrieve information at different geographical scales and for user-defined periods. Provided information will be ‘cropland’ specific and will rely on an updated crop mask derived from the IACS data of the last 5 years.</a:t>
            </a:r>
          </a:p>
          <a:p>
            <a:pPr marL="457200" lvl="0" indent="-298450" algn="just">
              <a:spcBef>
                <a:spcPts val="300"/>
              </a:spcBef>
              <a:spcAft>
                <a:spcPts val="300"/>
              </a:spcAft>
              <a:buClr>
                <a:schemeClr val="dk1"/>
              </a:buClr>
              <a:buSzPts val="1100"/>
              <a:buAutoNum type="arabicPeriod"/>
            </a:pPr>
            <a:r>
              <a:rPr lang="en-US" sz="1400" b="1" dirty="0">
                <a:solidFill>
                  <a:schemeClr val="dk1"/>
                </a:solidFill>
              </a:rPr>
              <a:t>Yield data</a:t>
            </a:r>
            <a:r>
              <a:rPr lang="en-US" sz="1400" dirty="0">
                <a:solidFill>
                  <a:schemeClr val="dk1"/>
                </a:solidFill>
              </a:rPr>
              <a:t>. Yield data include official yields at the level of the agricultural regions (from </a:t>
            </a:r>
            <a:r>
              <a:rPr lang="en-US" sz="1400" dirty="0" err="1">
                <a:solidFill>
                  <a:schemeClr val="dk1"/>
                </a:solidFill>
              </a:rPr>
              <a:t>statbel</a:t>
            </a:r>
            <a:r>
              <a:rPr lang="en-US" sz="1400" dirty="0">
                <a:solidFill>
                  <a:schemeClr val="dk1"/>
                </a:solidFill>
              </a:rPr>
              <a:t>) as well as yield predictions coming from B-CGMS.</a:t>
            </a:r>
          </a:p>
          <a:p>
            <a:pPr marL="457200" lvl="0" indent="-298450" algn="just">
              <a:spcBef>
                <a:spcPts val="300"/>
              </a:spcBef>
              <a:spcAft>
                <a:spcPts val="300"/>
              </a:spcAft>
              <a:buClr>
                <a:schemeClr val="dk1"/>
              </a:buClr>
              <a:buSzPts val="1100"/>
              <a:buAutoNum type="arabicPeriod"/>
            </a:pPr>
            <a:r>
              <a:rPr lang="en-US" sz="1400" b="1" dirty="0">
                <a:solidFill>
                  <a:schemeClr val="dk1"/>
                </a:solidFill>
              </a:rPr>
              <a:t>Phenological data </a:t>
            </a:r>
            <a:r>
              <a:rPr lang="en-US" sz="1400" dirty="0">
                <a:solidFill>
                  <a:schemeClr val="dk1"/>
                </a:solidFill>
              </a:rPr>
              <a:t>–</a:t>
            </a:r>
            <a:r>
              <a:rPr lang="en-US" sz="1400" b="1" dirty="0">
                <a:solidFill>
                  <a:schemeClr val="dk1"/>
                </a:solidFill>
              </a:rPr>
              <a:t> </a:t>
            </a:r>
            <a:r>
              <a:rPr lang="en-US" sz="1400" dirty="0">
                <a:solidFill>
                  <a:schemeClr val="dk1"/>
                </a:solidFill>
              </a:rPr>
              <a:t>Crop calendars</a:t>
            </a:r>
          </a:p>
          <a:p>
            <a:pPr marL="57150" indent="0" eaLnBrk="1" hangingPunct="1">
              <a:buNone/>
              <a:defRPr/>
            </a:pPr>
            <a:endParaRPr lang="en-GB" altLang="fr-FR" sz="1600" kern="0" dirty="0">
              <a:latin typeface="Calibri" panose="020F0502020204030204" pitchFamily="34" charset="0"/>
            </a:endParaRPr>
          </a:p>
          <a:p>
            <a:pPr marL="0" indent="0" eaLnBrk="1" hangingPunct="1">
              <a:buNone/>
              <a:defRPr/>
            </a:pPr>
            <a:endParaRPr lang="en-GB" altLang="fr-FR" sz="1600" kern="0" dirty="0"/>
          </a:p>
        </p:txBody>
      </p:sp>
    </p:spTree>
    <p:extLst>
      <p:ext uri="{BB962C8B-B14F-4D97-AF65-F5344CB8AC3E}">
        <p14:creationId xmlns:p14="http://schemas.microsoft.com/office/powerpoint/2010/main" val="1210389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E5655AD6-10EE-4375-A25F-89381AC63BA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BCGMSweb</a:t>
            </a:r>
            <a:r>
              <a:rPr lang="fr-BE" altLang="fr-FR" b="1" dirty="0">
                <a:latin typeface="Calibri" panose="020F0502020204030204" pitchFamily="34" charset="0"/>
              </a:rPr>
              <a:t> </a:t>
            </a:r>
          </a:p>
        </p:txBody>
      </p:sp>
      <p:sp>
        <p:nvSpPr>
          <p:cNvPr id="8" name="Rectangle 7">
            <a:extLst>
              <a:ext uri="{FF2B5EF4-FFF2-40B4-BE49-F238E27FC236}">
                <a16:creationId xmlns:a16="http://schemas.microsoft.com/office/drawing/2014/main" id="{0B5A4AC0-BD5E-4DAE-9151-81992E055713}"/>
              </a:ext>
            </a:extLst>
          </p:cNvPr>
          <p:cNvSpPr/>
          <p:nvPr/>
        </p:nvSpPr>
        <p:spPr>
          <a:xfrm>
            <a:off x="313199" y="860399"/>
            <a:ext cx="5442141" cy="3518592"/>
          </a:xfrm>
          <a:prstGeom prst="rect">
            <a:avLst/>
          </a:prstGeom>
        </p:spPr>
        <p:txBody>
          <a:bodyPr wrap="square">
            <a:spAutoFit/>
          </a:bodyPr>
          <a:lstStyle/>
          <a:p>
            <a:r>
              <a:rPr lang="en-US" dirty="0">
                <a:latin typeface="Helvetica Neue" panose="020B0604020202020204" charset="0"/>
              </a:rPr>
              <a:t>Different types of </a:t>
            </a:r>
            <a:r>
              <a:rPr lang="en-US" dirty="0" err="1">
                <a:latin typeface="Helvetica Neue" panose="020B0604020202020204" charset="0"/>
              </a:rPr>
              <a:t>agrometeological</a:t>
            </a:r>
            <a:r>
              <a:rPr lang="en-US" dirty="0">
                <a:latin typeface="Helvetica Neue" panose="020B0604020202020204" charset="0"/>
              </a:rPr>
              <a:t> indices can be identified :</a:t>
            </a:r>
            <a:endParaRPr lang="fr-BE" dirty="0">
              <a:latin typeface="Helvetica Neue" panose="020B0604020202020204" charset="0"/>
            </a:endParaRPr>
          </a:p>
          <a:p>
            <a:r>
              <a:rPr lang="en-US" dirty="0">
                <a:latin typeface="Helvetica Neue" panose="020B0604020202020204" charset="0"/>
              </a:rPr>
              <a:t> </a:t>
            </a:r>
            <a:endParaRPr lang="fr-BE" dirty="0">
              <a:latin typeface="Helvetica Neue" panose="020B0604020202020204" charset="0"/>
            </a:endParaRPr>
          </a:p>
          <a:p>
            <a:pPr marL="285750" lvl="0" indent="-285750">
              <a:lnSpc>
                <a:spcPct val="114000"/>
              </a:lnSpc>
              <a:spcBef>
                <a:spcPts val="300"/>
              </a:spcBef>
              <a:spcAft>
                <a:spcPts val="300"/>
              </a:spcAft>
              <a:buFont typeface="Arial" panose="020B0604020202020204" pitchFamily="34" charset="0"/>
              <a:buChar char="•"/>
            </a:pPr>
            <a:r>
              <a:rPr lang="en-US" sz="1200" b="1" dirty="0">
                <a:latin typeface="Helvetica Neue" panose="020B0604020202020204" charset="0"/>
              </a:rPr>
              <a:t>Temporal aggregation of observed / calculated meteorological data </a:t>
            </a:r>
            <a:r>
              <a:rPr lang="en-US" sz="1200" dirty="0">
                <a:latin typeface="Helvetica Neue" panose="020B0604020202020204" charset="0"/>
              </a:rPr>
              <a:t>(e.g. sum of rainfall / sum of effective temperatures / average of mean temperatures…) over a given period – example : </a:t>
            </a:r>
            <a:r>
              <a:rPr lang="en-US" sz="1200" i="1" dirty="0">
                <a:latin typeface="Helvetica Neue" panose="020B0604020202020204" charset="0"/>
              </a:rPr>
              <a:t>Sum of rainfall from the 1</a:t>
            </a:r>
            <a:r>
              <a:rPr lang="en-US" sz="1200" i="1" baseline="30000" dirty="0">
                <a:latin typeface="Helvetica Neue" panose="020B0604020202020204" charset="0"/>
              </a:rPr>
              <a:t>st</a:t>
            </a:r>
            <a:r>
              <a:rPr lang="en-US" sz="1200" i="1" dirty="0">
                <a:latin typeface="Helvetica Neue" panose="020B0604020202020204" charset="0"/>
              </a:rPr>
              <a:t> October to the 15</a:t>
            </a:r>
            <a:r>
              <a:rPr lang="en-US" sz="1200" i="1" baseline="30000" dirty="0">
                <a:latin typeface="Helvetica Neue" panose="020B0604020202020204" charset="0"/>
              </a:rPr>
              <a:t>th</a:t>
            </a:r>
            <a:r>
              <a:rPr lang="en-US" sz="1200" i="1" dirty="0">
                <a:latin typeface="Helvetica Neue" panose="020B0604020202020204" charset="0"/>
              </a:rPr>
              <a:t> of November</a:t>
            </a:r>
            <a:endParaRPr lang="fr-BE" sz="1200" i="1" dirty="0">
              <a:latin typeface="Helvetica Neue" panose="020B0604020202020204" charset="0"/>
            </a:endParaRPr>
          </a:p>
          <a:p>
            <a:pPr marL="285750" lvl="0" indent="-285750">
              <a:lnSpc>
                <a:spcPct val="114000"/>
              </a:lnSpc>
              <a:spcBef>
                <a:spcPts val="300"/>
              </a:spcBef>
              <a:spcAft>
                <a:spcPts val="300"/>
              </a:spcAft>
              <a:buFont typeface="Arial" panose="020B0604020202020204" pitchFamily="34" charset="0"/>
              <a:buChar char="•"/>
            </a:pPr>
            <a:r>
              <a:rPr lang="en-US" sz="1200" b="1" dirty="0">
                <a:latin typeface="Helvetica Neue" panose="020B0604020202020204" charset="0"/>
              </a:rPr>
              <a:t>Occurrence (</a:t>
            </a:r>
            <a:r>
              <a:rPr lang="en-US" sz="1200" b="1" dirty="0" err="1">
                <a:latin typeface="Helvetica Neue" panose="020B0604020202020204" charset="0"/>
              </a:rPr>
              <a:t>nb</a:t>
            </a:r>
            <a:r>
              <a:rPr lang="en-US" sz="1200" b="1" dirty="0">
                <a:latin typeface="Helvetica Neue" panose="020B0604020202020204" charset="0"/>
              </a:rPr>
              <a:t> of days) of a given meteorological event </a:t>
            </a:r>
            <a:r>
              <a:rPr lang="en-US" sz="1200" dirty="0">
                <a:latin typeface="Helvetica Neue" panose="020B0604020202020204" charset="0"/>
              </a:rPr>
              <a:t>(</a:t>
            </a:r>
            <a:r>
              <a:rPr lang="en-US" sz="1200" dirty="0" err="1">
                <a:latin typeface="Helvetica Neue" panose="020B0604020202020204" charset="0"/>
              </a:rPr>
              <a:t>e.g.number</a:t>
            </a:r>
            <a:r>
              <a:rPr lang="en-US" sz="1200" dirty="0">
                <a:latin typeface="Helvetica Neue" panose="020B0604020202020204" charset="0"/>
              </a:rPr>
              <a:t> of summer / frost/ winter days) over a given period – Example : </a:t>
            </a:r>
            <a:r>
              <a:rPr lang="en-US" sz="1200" i="1" dirty="0">
                <a:latin typeface="Helvetica Neue" panose="020B0604020202020204" charset="0"/>
              </a:rPr>
              <a:t>number of winter days from the 1</a:t>
            </a:r>
            <a:r>
              <a:rPr lang="en-US" sz="1200" i="1" baseline="30000" dirty="0">
                <a:latin typeface="Helvetica Neue" panose="020B0604020202020204" charset="0"/>
              </a:rPr>
              <a:t>st</a:t>
            </a:r>
            <a:r>
              <a:rPr lang="en-US" sz="1200" i="1" dirty="0">
                <a:latin typeface="Helvetica Neue" panose="020B0604020202020204" charset="0"/>
              </a:rPr>
              <a:t> December to 30</a:t>
            </a:r>
            <a:r>
              <a:rPr lang="en-US" sz="1200" i="1" baseline="30000" dirty="0">
                <a:latin typeface="Helvetica Neue" panose="020B0604020202020204" charset="0"/>
              </a:rPr>
              <a:t>th</a:t>
            </a:r>
            <a:r>
              <a:rPr lang="en-US" sz="1200" i="1" dirty="0">
                <a:latin typeface="Helvetica Neue" panose="020B0604020202020204" charset="0"/>
              </a:rPr>
              <a:t> of March</a:t>
            </a:r>
            <a:endParaRPr lang="fr-BE" sz="1200" i="1" dirty="0">
              <a:latin typeface="Helvetica Neue" panose="020B0604020202020204" charset="0"/>
            </a:endParaRPr>
          </a:p>
          <a:p>
            <a:pPr marL="285750" lvl="0" indent="-285750">
              <a:lnSpc>
                <a:spcPct val="114000"/>
              </a:lnSpc>
              <a:spcBef>
                <a:spcPts val="300"/>
              </a:spcBef>
              <a:spcAft>
                <a:spcPts val="300"/>
              </a:spcAft>
              <a:buFont typeface="Arial" panose="020B0604020202020204" pitchFamily="34" charset="0"/>
              <a:buChar char="•"/>
            </a:pPr>
            <a:r>
              <a:rPr lang="en-US" sz="1200" dirty="0">
                <a:latin typeface="Helvetica Neue" panose="020B0604020202020204" charset="0"/>
              </a:rPr>
              <a:t>More </a:t>
            </a:r>
            <a:r>
              <a:rPr lang="en-US" sz="1200" b="1" dirty="0">
                <a:latin typeface="Helvetica Neue" panose="020B0604020202020204" charset="0"/>
              </a:rPr>
              <a:t>complex (model-based) indicators </a:t>
            </a:r>
            <a:r>
              <a:rPr lang="en-US" sz="1200" dirty="0">
                <a:latin typeface="Helvetica Neue" panose="020B0604020202020204" charset="0"/>
              </a:rPr>
              <a:t>– Example : number of days in (sub-)optimal and/or critical conditions during the winter wheat growing season.</a:t>
            </a:r>
          </a:p>
          <a:p>
            <a:pPr marL="285750" lvl="0" indent="-285750">
              <a:lnSpc>
                <a:spcPct val="114000"/>
              </a:lnSpc>
              <a:spcBef>
                <a:spcPts val="300"/>
              </a:spcBef>
              <a:spcAft>
                <a:spcPts val="300"/>
              </a:spcAft>
              <a:buFont typeface="Arial" panose="020B0604020202020204" pitchFamily="34" charset="0"/>
              <a:buChar char="•"/>
            </a:pPr>
            <a:r>
              <a:rPr lang="en-US" sz="1200" b="1" dirty="0">
                <a:latin typeface="Helvetica Neue" panose="020B0604020202020204" charset="0"/>
              </a:rPr>
              <a:t>Return periods </a:t>
            </a:r>
            <a:r>
              <a:rPr lang="en-US" sz="1200" dirty="0">
                <a:latin typeface="Helvetica Neue" panose="020B0604020202020204" charset="0"/>
              </a:rPr>
              <a:t>of a given meteorological event – Example : return period of having 250 mm of rainfall during the 1</a:t>
            </a:r>
            <a:r>
              <a:rPr lang="en-US" sz="1200" baseline="30000" dirty="0">
                <a:latin typeface="Helvetica Neue" panose="020B0604020202020204" charset="0"/>
              </a:rPr>
              <a:t>st</a:t>
            </a:r>
            <a:r>
              <a:rPr lang="en-US" sz="1200" dirty="0">
                <a:latin typeface="Helvetica Neue" panose="020B0604020202020204" charset="0"/>
              </a:rPr>
              <a:t> of October and the 15</a:t>
            </a:r>
            <a:r>
              <a:rPr lang="en-US" sz="1200" baseline="30000" dirty="0">
                <a:latin typeface="Helvetica Neue" panose="020B0604020202020204" charset="0"/>
              </a:rPr>
              <a:t>th</a:t>
            </a:r>
            <a:r>
              <a:rPr lang="en-US" sz="1200" dirty="0">
                <a:latin typeface="Helvetica Neue" panose="020B0604020202020204" charset="0"/>
              </a:rPr>
              <a:t> of November  </a:t>
            </a:r>
            <a:endParaRPr lang="fr-BE" dirty="0">
              <a:latin typeface="Helvetica Neue" panose="020B0604020202020204" charset="0"/>
            </a:endParaRPr>
          </a:p>
        </p:txBody>
      </p:sp>
      <p:pic>
        <p:nvPicPr>
          <p:cNvPr id="9" name="Image 8">
            <a:extLst>
              <a:ext uri="{FF2B5EF4-FFF2-40B4-BE49-F238E27FC236}">
                <a16:creationId xmlns:a16="http://schemas.microsoft.com/office/drawing/2014/main" id="{38B4709F-34F6-4DC1-9D52-395FADA8CE2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4850"/>
          <a:stretch/>
        </p:blipFill>
        <p:spPr>
          <a:xfrm>
            <a:off x="5936013" y="1046703"/>
            <a:ext cx="3049429" cy="3138994"/>
          </a:xfrm>
          <a:prstGeom prst="rect">
            <a:avLst/>
          </a:prstGeom>
        </p:spPr>
      </p:pic>
    </p:spTree>
    <p:extLst>
      <p:ext uri="{BB962C8B-B14F-4D97-AF65-F5344CB8AC3E}">
        <p14:creationId xmlns:p14="http://schemas.microsoft.com/office/powerpoint/2010/main" val="2384083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E5655AD6-10EE-4375-A25F-89381AC63BA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BCGMSweb</a:t>
            </a:r>
            <a:r>
              <a:rPr lang="fr-BE" altLang="fr-FR" b="1" dirty="0">
                <a:latin typeface="Calibri" panose="020F0502020204030204" pitchFamily="34" charset="0"/>
              </a:rPr>
              <a:t> </a:t>
            </a:r>
          </a:p>
        </p:txBody>
      </p:sp>
      <p:sp>
        <p:nvSpPr>
          <p:cNvPr id="6" name="ZoneTexte 5">
            <a:extLst>
              <a:ext uri="{FF2B5EF4-FFF2-40B4-BE49-F238E27FC236}">
                <a16:creationId xmlns:a16="http://schemas.microsoft.com/office/drawing/2014/main" id="{4AF3088F-B86C-4BDA-B979-05943ED7B0D7}"/>
              </a:ext>
            </a:extLst>
          </p:cNvPr>
          <p:cNvSpPr txBox="1"/>
          <p:nvPr/>
        </p:nvSpPr>
        <p:spPr>
          <a:xfrm>
            <a:off x="5077691" y="3299786"/>
            <a:ext cx="3719945" cy="1015663"/>
          </a:xfrm>
          <a:prstGeom prst="rect">
            <a:avLst/>
          </a:prstGeom>
          <a:noFill/>
        </p:spPr>
        <p:txBody>
          <a:bodyPr wrap="square" rtlCol="0">
            <a:spAutoFit/>
          </a:bodyPr>
          <a:lstStyle/>
          <a:p>
            <a:pPr marL="171450" indent="-171450" algn="just">
              <a:buFont typeface="Arial" panose="020B0604020202020204" pitchFamily="34" charset="0"/>
              <a:buChar char="•"/>
            </a:pPr>
            <a:r>
              <a:rPr lang="fr-BE" sz="1200" i="1" dirty="0"/>
              <a:t>Example </a:t>
            </a:r>
            <a:r>
              <a:rPr lang="fr-BE" sz="1200" i="1" dirty="0" err="1"/>
              <a:t>based</a:t>
            </a:r>
            <a:r>
              <a:rPr lang="fr-BE" sz="1200" i="1" dirty="0"/>
              <a:t> on </a:t>
            </a:r>
            <a:r>
              <a:rPr lang="fr-BE" sz="1200" i="1" dirty="0" err="1"/>
              <a:t>Agromet’s</a:t>
            </a:r>
            <a:r>
              <a:rPr lang="fr-BE" sz="1200" i="1" dirty="0"/>
              <a:t> </a:t>
            </a:r>
            <a:r>
              <a:rPr lang="fr-BE" sz="1200" i="1" dirty="0" err="1"/>
              <a:t>phenological</a:t>
            </a:r>
            <a:r>
              <a:rPr lang="fr-BE" sz="1200" i="1" dirty="0"/>
              <a:t> </a:t>
            </a:r>
            <a:r>
              <a:rPr lang="fr-BE" sz="1200" i="1" dirty="0" err="1"/>
              <a:t>development</a:t>
            </a:r>
            <a:r>
              <a:rPr lang="fr-BE" sz="1200" i="1" dirty="0"/>
              <a:t> model </a:t>
            </a:r>
          </a:p>
          <a:p>
            <a:pPr marL="171450" indent="-171450" algn="just">
              <a:buFont typeface="Arial" panose="020B0604020202020204" pitchFamily="34" charset="0"/>
              <a:buChar char="•"/>
            </a:pPr>
            <a:r>
              <a:rPr lang="en-US" sz="1200" dirty="0" err="1"/>
              <a:t>Nb</a:t>
            </a:r>
            <a:r>
              <a:rPr lang="en-US" sz="1200" dirty="0"/>
              <a:t> of days in optimal, sub-optimal, critical high conditions (based on a default SOS or user defined date). </a:t>
            </a:r>
            <a:endParaRPr lang="fr-BE" sz="1200" i="1" dirty="0"/>
          </a:p>
        </p:txBody>
      </p:sp>
      <p:pic>
        <p:nvPicPr>
          <p:cNvPr id="7" name="Picture 2">
            <a:extLst>
              <a:ext uri="{FF2B5EF4-FFF2-40B4-BE49-F238E27FC236}">
                <a16:creationId xmlns:a16="http://schemas.microsoft.com/office/drawing/2014/main" id="{B443143D-36C3-4FA0-9433-77E7F788687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3991" y="896871"/>
            <a:ext cx="4793700" cy="3526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Google Shape;167;p23">
            <a:extLst>
              <a:ext uri="{FF2B5EF4-FFF2-40B4-BE49-F238E27FC236}">
                <a16:creationId xmlns:a16="http://schemas.microsoft.com/office/drawing/2014/main" id="{A57FCFFA-74B1-4B83-A76F-D36AEADA5622}"/>
              </a:ext>
            </a:extLst>
          </p:cNvPr>
          <p:cNvPicPr preferRelativeResize="0">
            <a:picLocks noChangeAspect="1"/>
          </p:cNvPicPr>
          <p:nvPr/>
        </p:nvPicPr>
        <p:blipFill>
          <a:blip r:embed="rId3" cstate="email">
            <a:alphaModFix/>
            <a:extLst>
              <a:ext uri="{28A0092B-C50C-407E-A947-70E740481C1C}">
                <a14:useLocalDpi xmlns:a14="http://schemas.microsoft.com/office/drawing/2010/main"/>
              </a:ext>
            </a:extLst>
          </a:blip>
          <a:stretch>
            <a:fillRect/>
          </a:stretch>
        </p:blipFill>
        <p:spPr>
          <a:xfrm>
            <a:off x="5370037" y="643385"/>
            <a:ext cx="2644817" cy="2515389"/>
          </a:xfrm>
          <a:prstGeom prst="rect">
            <a:avLst/>
          </a:prstGeom>
          <a:noFill/>
          <a:ln>
            <a:noFill/>
          </a:ln>
        </p:spPr>
      </p:pic>
    </p:spTree>
    <p:extLst>
      <p:ext uri="{BB962C8B-B14F-4D97-AF65-F5344CB8AC3E}">
        <p14:creationId xmlns:p14="http://schemas.microsoft.com/office/powerpoint/2010/main" val="1460175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E5655AD6-10EE-4375-A25F-89381AC63BA2}"/>
              </a:ext>
            </a:extLst>
          </p:cNvPr>
          <p:cNvSpPr txBox="1">
            <a:spLocks noChangeArrowheads="1"/>
          </p:cNvSpPr>
          <p:nvPr/>
        </p:nvSpPr>
        <p:spPr bwMode="auto">
          <a:xfrm>
            <a:off x="358775" y="287338"/>
            <a:ext cx="7850188" cy="5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BCGMSweb</a:t>
            </a:r>
            <a:r>
              <a:rPr lang="fr-BE" altLang="fr-FR" b="1" dirty="0">
                <a:latin typeface="Calibri" panose="020F0502020204030204" pitchFamily="34" charset="0"/>
              </a:rPr>
              <a:t> </a:t>
            </a:r>
          </a:p>
        </p:txBody>
      </p:sp>
      <p:pic>
        <p:nvPicPr>
          <p:cNvPr id="8" name="Image 7">
            <a:hlinkClick r:id="rId2"/>
            <a:extLst>
              <a:ext uri="{FF2B5EF4-FFF2-40B4-BE49-F238E27FC236}">
                <a16:creationId xmlns:a16="http://schemas.microsoft.com/office/drawing/2014/main" id="{329BAF33-B0E1-4ABA-9300-CB9023C973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9566" y="928255"/>
            <a:ext cx="6911216" cy="3423042"/>
          </a:xfrm>
          <a:prstGeom prst="rect">
            <a:avLst/>
          </a:prstGeom>
        </p:spPr>
      </p:pic>
      <p:sp>
        <p:nvSpPr>
          <p:cNvPr id="2" name="Rectangle 1">
            <a:extLst>
              <a:ext uri="{FF2B5EF4-FFF2-40B4-BE49-F238E27FC236}">
                <a16:creationId xmlns:a16="http://schemas.microsoft.com/office/drawing/2014/main" id="{578A1226-CA69-469F-8FD7-B50D54775DE9}"/>
              </a:ext>
            </a:extLst>
          </p:cNvPr>
          <p:cNvSpPr/>
          <p:nvPr/>
        </p:nvSpPr>
        <p:spPr>
          <a:xfrm>
            <a:off x="4687380" y="4332353"/>
            <a:ext cx="3857146" cy="307777"/>
          </a:xfrm>
          <a:prstGeom prst="rect">
            <a:avLst/>
          </a:prstGeom>
        </p:spPr>
        <p:txBody>
          <a:bodyPr wrap="none">
            <a:spAutoFit/>
          </a:bodyPr>
          <a:lstStyle/>
          <a:p>
            <a:r>
              <a:rPr lang="fr-BE" dirty="0">
                <a:solidFill>
                  <a:schemeClr val="dk1"/>
                </a:solidFill>
                <a:latin typeface="Helvetica Neue" panose="020B0604020202020204" charset="0"/>
              </a:rPr>
              <a:t>Proba-V MEP (Mission Exploitation Platform), </a:t>
            </a:r>
            <a:endParaRPr lang="fr-BE" dirty="0"/>
          </a:p>
        </p:txBody>
      </p:sp>
    </p:spTree>
    <p:extLst>
      <p:ext uri="{BB962C8B-B14F-4D97-AF65-F5344CB8AC3E}">
        <p14:creationId xmlns:p14="http://schemas.microsoft.com/office/powerpoint/2010/main" val="520810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973;p107">
            <a:extLst>
              <a:ext uri="{FF2B5EF4-FFF2-40B4-BE49-F238E27FC236}">
                <a16:creationId xmlns:a16="http://schemas.microsoft.com/office/drawing/2014/main" id="{24CF7D76-EC09-436A-8B9A-1A2DA1C8753A}"/>
              </a:ext>
            </a:extLst>
          </p:cNvPr>
          <p:cNvSpPr txBox="1"/>
          <p:nvPr/>
        </p:nvSpPr>
        <p:spPr>
          <a:xfrm>
            <a:off x="3191400" y="102800"/>
            <a:ext cx="4013400" cy="46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2200" dirty="0">
                <a:solidFill>
                  <a:srgbClr val="38761D"/>
                </a:solidFill>
                <a:latin typeface="Carme"/>
                <a:ea typeface="Carme"/>
                <a:cs typeface="Carme"/>
                <a:sym typeface="Carme"/>
              </a:rPr>
              <a:t>Webplatform (Agromet)</a:t>
            </a:r>
            <a:endParaRPr sz="2200" dirty="0">
              <a:solidFill>
                <a:srgbClr val="38761D"/>
              </a:solidFill>
              <a:latin typeface="Carme"/>
              <a:ea typeface="Carme"/>
              <a:cs typeface="Carme"/>
              <a:sym typeface="Carme"/>
            </a:endParaRPr>
          </a:p>
        </p:txBody>
      </p:sp>
      <p:pic>
        <p:nvPicPr>
          <p:cNvPr id="8" name="Google Shape;974;p107">
            <a:extLst>
              <a:ext uri="{FF2B5EF4-FFF2-40B4-BE49-F238E27FC236}">
                <a16:creationId xmlns:a16="http://schemas.microsoft.com/office/drawing/2014/main" id="{7057BC17-5C39-48D7-A874-1CD9025FFDF1}"/>
              </a:ext>
            </a:extLst>
          </p:cNvPr>
          <p:cNvPicPr preferRelativeResize="0"/>
          <p:nvPr/>
        </p:nvPicPr>
        <p:blipFill rotWithShape="1">
          <a:blip r:embed="rId2" cstate="email">
            <a:alphaModFix/>
            <a:extLst>
              <a:ext uri="{28A0092B-C50C-407E-A947-70E740481C1C}">
                <a14:useLocalDpi xmlns:a14="http://schemas.microsoft.com/office/drawing/2010/main"/>
              </a:ext>
            </a:extLst>
          </a:blip>
          <a:srcRect b="1019"/>
          <a:stretch/>
        </p:blipFill>
        <p:spPr>
          <a:xfrm>
            <a:off x="196075" y="102800"/>
            <a:ext cx="3044825" cy="4470499"/>
          </a:xfrm>
          <a:prstGeom prst="rect">
            <a:avLst/>
          </a:prstGeom>
          <a:noFill/>
          <a:ln>
            <a:noFill/>
          </a:ln>
        </p:spPr>
      </p:pic>
      <p:sp>
        <p:nvSpPr>
          <p:cNvPr id="9" name="Google Shape;975;p107">
            <a:extLst>
              <a:ext uri="{FF2B5EF4-FFF2-40B4-BE49-F238E27FC236}">
                <a16:creationId xmlns:a16="http://schemas.microsoft.com/office/drawing/2014/main" id="{8CB5AD29-C3C5-4A07-8019-FB5D2A38891C}"/>
              </a:ext>
            </a:extLst>
          </p:cNvPr>
          <p:cNvSpPr txBox="1"/>
          <p:nvPr/>
        </p:nvSpPr>
        <p:spPr>
          <a:xfrm>
            <a:off x="3528850" y="679550"/>
            <a:ext cx="5369100" cy="35664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fr" sz="1500" b="1" dirty="0">
                <a:solidFill>
                  <a:srgbClr val="212529"/>
                </a:solidFill>
                <a:latin typeface="Carme"/>
                <a:ea typeface="Carme"/>
                <a:cs typeface="Carme"/>
                <a:sym typeface="Carme"/>
              </a:rPr>
              <a:t>Agromet :</a:t>
            </a:r>
            <a:r>
              <a:rPr lang="fr" sz="1500" dirty="0">
                <a:solidFill>
                  <a:srgbClr val="212529"/>
                </a:solidFill>
                <a:latin typeface="Carme"/>
                <a:ea typeface="Carme"/>
                <a:cs typeface="Carme"/>
                <a:sym typeface="Carme"/>
              </a:rPr>
              <a:t> setting-up of webplatform (avril 2020) for the dissemination in real-time of high spatial (1km²) and temporal (hourly)  resolution agro-meteorological data  </a:t>
            </a:r>
            <a:endParaRPr sz="1500" dirty="0">
              <a:solidFill>
                <a:srgbClr val="212529"/>
              </a:solidFill>
              <a:latin typeface="Carme"/>
              <a:ea typeface="Carme"/>
              <a:cs typeface="Carme"/>
              <a:sym typeface="Carme"/>
            </a:endParaRPr>
          </a:p>
          <a:p>
            <a:pPr marL="0" lvl="0" indent="0" algn="just" rtl="0">
              <a:spcBef>
                <a:spcPts val="0"/>
              </a:spcBef>
              <a:spcAft>
                <a:spcPts val="0"/>
              </a:spcAft>
              <a:buNone/>
            </a:pPr>
            <a:endParaRPr sz="1500" dirty="0">
              <a:solidFill>
                <a:srgbClr val="212529"/>
              </a:solidFill>
              <a:latin typeface="Carme"/>
              <a:ea typeface="Carme"/>
              <a:cs typeface="Carme"/>
              <a:sym typeface="Carme"/>
            </a:endParaRPr>
          </a:p>
          <a:p>
            <a:pPr marL="0" lvl="0" indent="0" algn="just" rtl="0">
              <a:spcBef>
                <a:spcPts val="0"/>
              </a:spcBef>
              <a:spcAft>
                <a:spcPts val="0"/>
              </a:spcAft>
              <a:buNone/>
            </a:pPr>
            <a:r>
              <a:rPr lang="fr" sz="1200" i="1" dirty="0">
                <a:solidFill>
                  <a:srgbClr val="212529"/>
                </a:solidFill>
                <a:latin typeface="Carme"/>
                <a:ea typeface="Carme"/>
                <a:cs typeface="Carme"/>
                <a:sym typeface="Carme"/>
              </a:rPr>
              <a:t>Context :</a:t>
            </a:r>
            <a:endParaRPr sz="1200" i="1" dirty="0">
              <a:solidFill>
                <a:srgbClr val="212529"/>
              </a:solidFill>
              <a:latin typeface="Carme"/>
              <a:ea typeface="Carme"/>
              <a:cs typeface="Carme"/>
              <a:sym typeface="Carme"/>
            </a:endParaRPr>
          </a:p>
          <a:p>
            <a:pPr marL="0" lvl="0" indent="0" algn="just" rtl="0">
              <a:spcBef>
                <a:spcPts val="0"/>
              </a:spcBef>
              <a:spcAft>
                <a:spcPts val="0"/>
              </a:spcAft>
              <a:buNone/>
            </a:pPr>
            <a:endParaRPr sz="1200" i="1" dirty="0">
              <a:solidFill>
                <a:srgbClr val="212529"/>
              </a:solidFill>
              <a:latin typeface="Carme"/>
              <a:ea typeface="Carme"/>
              <a:cs typeface="Carme"/>
              <a:sym typeface="Carme"/>
            </a:endParaRPr>
          </a:p>
          <a:p>
            <a:pPr marL="457200" lvl="0" indent="-304800" algn="just" rtl="0">
              <a:spcBef>
                <a:spcPts val="1000"/>
              </a:spcBef>
              <a:spcAft>
                <a:spcPts val="0"/>
              </a:spcAft>
              <a:buClr>
                <a:srgbClr val="212529"/>
              </a:buClr>
              <a:buSzPts val="1200"/>
              <a:buFont typeface="Carme"/>
              <a:buChar char="●"/>
            </a:pPr>
            <a:r>
              <a:rPr lang="fr" sz="1200" dirty="0">
                <a:solidFill>
                  <a:srgbClr val="212529"/>
                </a:solidFill>
                <a:latin typeface="Carme"/>
                <a:ea typeface="Carme"/>
                <a:cs typeface="Carme"/>
                <a:sym typeface="Carme"/>
              </a:rPr>
              <a:t>European directive 2009/128/CE constraining member states to set up tools for a rational use of phytosanitary products</a:t>
            </a:r>
            <a:endParaRPr sz="1200" dirty="0">
              <a:solidFill>
                <a:srgbClr val="212529"/>
              </a:solidFill>
              <a:latin typeface="Carme"/>
              <a:ea typeface="Carme"/>
              <a:cs typeface="Carme"/>
              <a:sym typeface="Carme"/>
            </a:endParaRPr>
          </a:p>
          <a:p>
            <a:pPr marL="457200" lvl="0" indent="-304800" algn="just" rtl="0">
              <a:spcBef>
                <a:spcPts val="1000"/>
              </a:spcBef>
              <a:spcAft>
                <a:spcPts val="0"/>
              </a:spcAft>
              <a:buClr>
                <a:srgbClr val="212529"/>
              </a:buClr>
              <a:buSzPts val="1200"/>
              <a:buFont typeface="Carme"/>
              <a:buChar char="●"/>
            </a:pPr>
            <a:r>
              <a:rPr lang="fr" sz="1200" dirty="0">
                <a:solidFill>
                  <a:srgbClr val="212529"/>
                </a:solidFill>
                <a:latin typeface="Carme"/>
                <a:ea typeface="Carme"/>
                <a:cs typeface="Carme"/>
                <a:sym typeface="Carme"/>
              </a:rPr>
              <a:t>Crop warming systems (based on pests &amp; diseases monitoring models) could be one of these tools</a:t>
            </a:r>
            <a:endParaRPr sz="1200" dirty="0">
              <a:solidFill>
                <a:srgbClr val="212529"/>
              </a:solidFill>
              <a:highlight>
                <a:srgbClr val="FFFFFF"/>
              </a:highlight>
              <a:latin typeface="Roboto"/>
              <a:ea typeface="Roboto"/>
              <a:cs typeface="Roboto"/>
              <a:sym typeface="Roboto"/>
            </a:endParaRPr>
          </a:p>
          <a:p>
            <a:pPr marL="457200" lvl="0" indent="-304800" algn="just" rtl="0">
              <a:spcBef>
                <a:spcPts val="1000"/>
              </a:spcBef>
              <a:spcAft>
                <a:spcPts val="0"/>
              </a:spcAft>
              <a:buClr>
                <a:srgbClr val="212529"/>
              </a:buClr>
              <a:buSzPts val="1200"/>
              <a:buFont typeface="Carme"/>
              <a:buChar char="●"/>
            </a:pPr>
            <a:r>
              <a:rPr lang="fr" sz="1200" dirty="0">
                <a:solidFill>
                  <a:srgbClr val="212529"/>
                </a:solidFill>
                <a:highlight>
                  <a:srgbClr val="FFFFFF"/>
                </a:highlight>
                <a:latin typeface="Carme"/>
                <a:ea typeface="Carme"/>
                <a:cs typeface="Carme"/>
                <a:sym typeface="Carme"/>
              </a:rPr>
              <a:t>These models are underused considering the difficulty to have reliable high spatial (at parcel level) and temporal resolution meteorological data. </a:t>
            </a:r>
            <a:endParaRPr sz="1200" dirty="0">
              <a:solidFill>
                <a:srgbClr val="212529"/>
              </a:solidFill>
              <a:highlight>
                <a:srgbClr val="FFFFFF"/>
              </a:highlight>
              <a:latin typeface="Carme"/>
              <a:ea typeface="Carme"/>
              <a:cs typeface="Carme"/>
              <a:sym typeface="Carme"/>
            </a:endParaRPr>
          </a:p>
        </p:txBody>
      </p:sp>
    </p:spTree>
    <p:extLst>
      <p:ext uri="{BB962C8B-B14F-4D97-AF65-F5344CB8AC3E}">
        <p14:creationId xmlns:p14="http://schemas.microsoft.com/office/powerpoint/2010/main" val="1818164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54690F43-E4BB-453A-A0D2-A251DC6E21ED}"/>
              </a:ext>
            </a:extLst>
          </p:cNvPr>
          <p:cNvSpPr txBox="1">
            <a:spLocks noChangeArrowheads="1"/>
          </p:cNvSpPr>
          <p:nvPr/>
        </p:nvSpPr>
        <p:spPr bwMode="auto">
          <a:xfrm>
            <a:off x="358775" y="287338"/>
            <a:ext cx="7850188" cy="94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Assesment</a:t>
            </a:r>
            <a:r>
              <a:rPr lang="fr-BE" altLang="fr-FR" b="1" dirty="0">
                <a:latin typeface="Calibri" panose="020F0502020204030204" pitchFamily="34" charset="0"/>
              </a:rPr>
              <a:t>/</a:t>
            </a:r>
            <a:r>
              <a:rPr lang="fr-BE" altLang="fr-FR" b="1" dirty="0" err="1">
                <a:latin typeface="Calibri" panose="020F0502020204030204" pitchFamily="34" charset="0"/>
              </a:rPr>
              <a:t>improvement</a:t>
            </a:r>
            <a:r>
              <a:rPr lang="fr-BE" altLang="fr-FR" b="1" dirty="0">
                <a:latin typeface="Calibri" panose="020F0502020204030204" pitchFamily="34" charset="0"/>
              </a:rPr>
              <a:t> of </a:t>
            </a:r>
            <a:r>
              <a:rPr lang="fr-BE" altLang="fr-FR" b="1" dirty="0" err="1">
                <a:latin typeface="Calibri" panose="020F0502020204030204" pitchFamily="34" charset="0"/>
              </a:rPr>
              <a:t>yield</a:t>
            </a:r>
            <a:r>
              <a:rPr lang="fr-BE" altLang="fr-FR" b="1" dirty="0">
                <a:latin typeface="Calibri" panose="020F0502020204030204" pitchFamily="34" charset="0"/>
              </a:rPr>
              <a:t> </a:t>
            </a:r>
            <a:r>
              <a:rPr lang="fr-BE" altLang="fr-FR" b="1" dirty="0" err="1">
                <a:latin typeface="Calibri" panose="020F0502020204030204" pitchFamily="34" charset="0"/>
              </a:rPr>
              <a:t>predictions</a:t>
            </a:r>
            <a:endParaRPr lang="fr-BE" altLang="fr-FR" b="1" dirty="0">
              <a:latin typeface="Calibri" panose="020F0502020204030204" pitchFamily="34" charset="0"/>
            </a:endParaRPr>
          </a:p>
        </p:txBody>
      </p:sp>
      <p:sp>
        <p:nvSpPr>
          <p:cNvPr id="6" name="Rectangle 3">
            <a:extLst>
              <a:ext uri="{FF2B5EF4-FFF2-40B4-BE49-F238E27FC236}">
                <a16:creationId xmlns:a16="http://schemas.microsoft.com/office/drawing/2014/main" id="{752543AB-7E7A-4137-8DDF-3C87D5D5DB80}"/>
              </a:ext>
            </a:extLst>
          </p:cNvPr>
          <p:cNvSpPr txBox="1">
            <a:spLocks noChangeArrowheads="1"/>
          </p:cNvSpPr>
          <p:nvPr/>
        </p:nvSpPr>
        <p:spPr bwMode="auto">
          <a:xfrm>
            <a:off x="358775" y="1236509"/>
            <a:ext cx="8425983" cy="29891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indent="-285750" eaLnBrk="1" hangingPunct="1">
              <a:defRPr/>
            </a:pPr>
            <a:r>
              <a:rPr lang="en-GB" altLang="fr-FR" sz="1600" kern="0" dirty="0">
                <a:latin typeface="Calibri" panose="020F0502020204030204" pitchFamily="34" charset="0"/>
              </a:rPr>
              <a:t>First evaluation done in 2006 (III CGMS experts meeting) </a:t>
            </a:r>
            <a:r>
              <a:rPr lang="en-GB" altLang="fr-FR" sz="1600" kern="0" dirty="0">
                <a:latin typeface="Calibri" panose="020F0502020204030204" pitchFamily="34" charset="0"/>
                <a:sym typeface="Wingdings" panose="05000000000000000000" pitchFamily="2" charset="2"/>
              </a:rPr>
              <a:t> a new one for 2020 would be relevant</a:t>
            </a:r>
            <a:endParaRPr lang="en-GB" altLang="fr-FR" sz="1600" kern="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a:p>
            <a:pPr indent="-285750" eaLnBrk="1" hangingPunct="1">
              <a:defRPr/>
            </a:pPr>
            <a:endParaRPr lang="en-GB" altLang="fr-FR" sz="160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a:p>
            <a:pPr indent="-285750" eaLnBrk="1" hangingPunct="1">
              <a:defRPr/>
            </a:pPr>
            <a:endParaRPr lang="en-GB" altLang="fr-FR" sz="160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p:txBody>
      </p:sp>
      <p:graphicFrame>
        <p:nvGraphicFramePr>
          <p:cNvPr id="4" name="Object 21"/>
          <p:cNvGraphicFramePr>
            <a:graphicFrameLocks noChangeAspect="1"/>
          </p:cNvGraphicFramePr>
          <p:nvPr>
            <p:extLst>
              <p:ext uri="{D42A27DB-BD31-4B8C-83A1-F6EECF244321}">
                <p14:modId xmlns:p14="http://schemas.microsoft.com/office/powerpoint/2010/main" val="3014765460"/>
              </p:ext>
            </p:extLst>
          </p:nvPr>
        </p:nvGraphicFramePr>
        <p:xfrm>
          <a:off x="146955" y="3065807"/>
          <a:ext cx="2246050" cy="1175937"/>
        </p:xfrm>
        <a:graphic>
          <a:graphicData uri="http://schemas.openxmlformats.org/presentationml/2006/ole">
            <mc:AlternateContent xmlns:mc="http://schemas.openxmlformats.org/markup-compatibility/2006">
              <mc:Choice xmlns:v="urn:schemas-microsoft-com:vml" Requires="v">
                <p:oleObj spid="_x0000_s1052" name="Graphique" r:id="rId3" imgW="4714951" imgH="3114751" progId="Excel.Chart.8">
                  <p:embed/>
                </p:oleObj>
              </mc:Choice>
              <mc:Fallback>
                <p:oleObj name="Graphique" r:id="rId3" imgW="4714951" imgH="3114751"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3055" r="2290"/>
                      <a:stretch>
                        <a:fillRect/>
                      </a:stretch>
                    </p:blipFill>
                    <p:spPr bwMode="auto">
                      <a:xfrm>
                        <a:off x="146955" y="3065807"/>
                        <a:ext cx="2246050" cy="1175937"/>
                      </a:xfrm>
                      <a:prstGeom prst="rect">
                        <a:avLst/>
                      </a:prstGeom>
                      <a:noFill/>
                      <a:ln>
                        <a:noFill/>
                      </a:ln>
                      <a:effectLst/>
                    </p:spPr>
                  </p:pic>
                </p:oleObj>
              </mc:Fallback>
            </mc:AlternateContent>
          </a:graphicData>
        </a:graphic>
      </p:graphicFrame>
      <p:pic>
        <p:nvPicPr>
          <p:cNvPr id="7" name="Picture 2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95729" y="1816312"/>
            <a:ext cx="2211132" cy="113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46955" y="1796790"/>
            <a:ext cx="2148774" cy="115385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80455" y="3099841"/>
            <a:ext cx="2201504" cy="1159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e 11"/>
          <p:cNvGrpSpPr/>
          <p:nvPr/>
        </p:nvGrpSpPr>
        <p:grpSpPr>
          <a:xfrm>
            <a:off x="4571766" y="1898452"/>
            <a:ext cx="2739459" cy="2248021"/>
            <a:chOff x="4818932" y="1633315"/>
            <a:chExt cx="2945118" cy="2395597"/>
          </a:xfrm>
        </p:grpSpPr>
        <p:graphicFrame>
          <p:nvGraphicFramePr>
            <p:cNvPr id="14" name="Object 30"/>
            <p:cNvGraphicFramePr>
              <a:graphicFrameLocks noChangeAspect="1"/>
            </p:cNvGraphicFramePr>
            <p:nvPr>
              <p:extLst>
                <p:ext uri="{D42A27DB-BD31-4B8C-83A1-F6EECF244321}">
                  <p14:modId xmlns:p14="http://schemas.microsoft.com/office/powerpoint/2010/main" val="337104096"/>
                </p:ext>
              </p:extLst>
            </p:nvPr>
          </p:nvGraphicFramePr>
          <p:xfrm>
            <a:off x="4836358" y="1633315"/>
            <a:ext cx="2870508" cy="1097757"/>
          </p:xfrm>
          <a:graphic>
            <a:graphicData uri="http://schemas.openxmlformats.org/presentationml/2006/ole">
              <mc:AlternateContent xmlns:mc="http://schemas.openxmlformats.org/markup-compatibility/2006">
                <mc:Choice xmlns:v="urn:schemas-microsoft-com:vml" Requires="v">
                  <p:oleObj spid="_x0000_s1053" name="Graphique" r:id="rId8" imgW="4295851" imgH="2190902" progId="Excel.Chart.8">
                    <p:embed/>
                  </p:oleObj>
                </mc:Choice>
                <mc:Fallback>
                  <p:oleObj name="Graphique" r:id="rId8" imgW="4295851" imgH="2190902" progId="Excel.Chart.8">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36358" y="1633315"/>
                          <a:ext cx="2870508" cy="1097757"/>
                        </a:xfrm>
                        <a:prstGeom prst="rect">
                          <a:avLst/>
                        </a:prstGeom>
                        <a:noFill/>
                        <a:ln>
                          <a:noFill/>
                        </a:ln>
                        <a:effectLst/>
                      </p:spPr>
                    </p:pic>
                  </p:oleObj>
                </mc:Fallback>
              </mc:AlternateContent>
            </a:graphicData>
          </a:graphic>
        </p:graphicFrame>
        <p:sp>
          <p:nvSpPr>
            <p:cNvPr id="15" name="Rectangle 34"/>
            <p:cNvSpPr>
              <a:spLocks noChangeArrowheads="1"/>
            </p:cNvSpPr>
            <p:nvPr/>
          </p:nvSpPr>
          <p:spPr bwMode="auto">
            <a:xfrm>
              <a:off x="6759856" y="1661654"/>
              <a:ext cx="1004194" cy="2702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fr-FR" sz="1000" b="1" dirty="0">
                  <a:latin typeface="Verdana" pitchFamily="34" charset="0"/>
                </a:rPr>
                <a:t>Winter wheat</a:t>
              </a:r>
            </a:p>
          </p:txBody>
        </p:sp>
        <p:graphicFrame>
          <p:nvGraphicFramePr>
            <p:cNvPr id="11" name="Objet 10"/>
            <p:cNvGraphicFramePr>
              <a:graphicFrameLocks noChangeAspect="1"/>
            </p:cNvGraphicFramePr>
            <p:nvPr>
              <p:extLst>
                <p:ext uri="{D42A27DB-BD31-4B8C-83A1-F6EECF244321}">
                  <p14:modId xmlns:p14="http://schemas.microsoft.com/office/powerpoint/2010/main" val="1011067698"/>
                </p:ext>
              </p:extLst>
            </p:nvPr>
          </p:nvGraphicFramePr>
          <p:xfrm>
            <a:off x="4818932" y="2731072"/>
            <a:ext cx="2887933" cy="1297840"/>
          </p:xfrm>
          <a:graphic>
            <a:graphicData uri="http://schemas.openxmlformats.org/presentationml/2006/ole">
              <mc:AlternateContent xmlns:mc="http://schemas.openxmlformats.org/markup-compatibility/2006">
                <mc:Choice xmlns:v="urn:schemas-microsoft-com:vml" Requires="v">
                  <p:oleObj spid="_x0000_s1054" name="Graphique" r:id="rId10" imgW="4676851" imgH="2800502" progId="Excel.Chart.8">
                    <p:embed/>
                  </p:oleObj>
                </mc:Choice>
                <mc:Fallback>
                  <p:oleObj name="Graphique" r:id="rId10" imgW="4676851" imgH="2800502" progId="Excel.Chart.8">
                    <p:embed/>
                    <p:pic>
                      <p:nvPicPr>
                        <p:cNvPr id="0" name="Object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18932" y="2731072"/>
                          <a:ext cx="2887933" cy="1297840"/>
                        </a:xfrm>
                        <a:prstGeom prst="rect">
                          <a:avLst/>
                        </a:prstGeom>
                        <a:noFill/>
                        <a:ln>
                          <a:noFill/>
                        </a:ln>
                        <a:effectLst/>
                      </p:spPr>
                    </p:pic>
                  </p:oleObj>
                </mc:Fallback>
              </mc:AlternateContent>
            </a:graphicData>
          </a:graphic>
        </p:graphicFrame>
      </p:grpSp>
      <p:pic>
        <p:nvPicPr>
          <p:cNvPr id="1036" name="Picture 12"/>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355084" y="2531064"/>
            <a:ext cx="1707758" cy="83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146955" y="4348248"/>
            <a:ext cx="8481479" cy="200055"/>
          </a:xfrm>
          <a:prstGeom prst="rect">
            <a:avLst/>
          </a:prstGeom>
        </p:spPr>
        <p:txBody>
          <a:bodyPr wrap="square">
            <a:spAutoFit/>
          </a:bodyPr>
          <a:lstStyle/>
          <a:p>
            <a:r>
              <a:rPr lang="en-US" sz="700" dirty="0"/>
              <a:t>Curnel </a:t>
            </a:r>
            <a:r>
              <a:rPr lang="en-US" sz="700" i="1" dirty="0"/>
              <a:t>et al</a:t>
            </a:r>
            <a:r>
              <a:rPr lang="en-US" sz="700" dirty="0"/>
              <a:t>., 2006. </a:t>
            </a:r>
            <a:r>
              <a:rPr lang="en-GB" sz="700" dirty="0"/>
              <a:t>The B-CGMS project : evaluation after 5 years of monitoring and prediction. III CGMS Experts meeting and GEOLAND training workshop, Arlon (Belgium), 23-25 October 2006</a:t>
            </a:r>
            <a:endParaRPr lang="fr-BE" sz="700" dirty="0"/>
          </a:p>
        </p:txBody>
      </p:sp>
    </p:spTree>
    <p:extLst>
      <p:ext uri="{BB962C8B-B14F-4D97-AF65-F5344CB8AC3E}">
        <p14:creationId xmlns:p14="http://schemas.microsoft.com/office/powerpoint/2010/main" val="3201403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
            <a:extLst>
              <a:ext uri="{FF2B5EF4-FFF2-40B4-BE49-F238E27FC236}">
                <a16:creationId xmlns:a16="http://schemas.microsoft.com/office/drawing/2014/main" id="{54690F43-E4BB-453A-A0D2-A251DC6E21ED}"/>
              </a:ext>
            </a:extLst>
          </p:cNvPr>
          <p:cNvSpPr txBox="1">
            <a:spLocks noChangeArrowheads="1"/>
          </p:cNvSpPr>
          <p:nvPr/>
        </p:nvSpPr>
        <p:spPr bwMode="auto">
          <a:xfrm>
            <a:off x="358775" y="287338"/>
            <a:ext cx="7850188" cy="94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dirty="0" err="1">
                <a:latin typeface="Calibri" panose="020F0502020204030204" pitchFamily="34" charset="0"/>
              </a:rPr>
              <a:t>Forthcoming</a:t>
            </a:r>
            <a:r>
              <a:rPr lang="fr-BE" altLang="fr-FR" b="1" dirty="0">
                <a:latin typeface="Calibri" panose="020F0502020204030204" pitchFamily="34" charset="0"/>
              </a:rPr>
              <a:t> </a:t>
            </a:r>
            <a:r>
              <a:rPr lang="fr-BE" altLang="fr-FR" b="1" dirty="0" err="1">
                <a:latin typeface="Calibri" panose="020F0502020204030204" pitchFamily="34" charset="0"/>
              </a:rPr>
              <a:t>activities</a:t>
            </a:r>
            <a:r>
              <a:rPr lang="fr-BE" altLang="fr-FR" b="1" dirty="0">
                <a:latin typeface="Calibri" panose="020F0502020204030204" pitchFamily="34" charset="0"/>
              </a:rPr>
              <a:t> – </a:t>
            </a:r>
            <a:r>
              <a:rPr lang="fr-BE" altLang="fr-FR" b="1" dirty="0" err="1">
                <a:latin typeface="Calibri" panose="020F0502020204030204" pitchFamily="34" charset="0"/>
              </a:rPr>
              <a:t>Assesment</a:t>
            </a:r>
            <a:r>
              <a:rPr lang="fr-BE" altLang="fr-FR" b="1" dirty="0">
                <a:latin typeface="Calibri" panose="020F0502020204030204" pitchFamily="34" charset="0"/>
              </a:rPr>
              <a:t>/</a:t>
            </a:r>
            <a:r>
              <a:rPr lang="fr-BE" altLang="fr-FR" b="1" dirty="0" err="1">
                <a:latin typeface="Calibri" panose="020F0502020204030204" pitchFamily="34" charset="0"/>
              </a:rPr>
              <a:t>improvement</a:t>
            </a:r>
            <a:r>
              <a:rPr lang="fr-BE" altLang="fr-FR" b="1" dirty="0">
                <a:latin typeface="Calibri" panose="020F0502020204030204" pitchFamily="34" charset="0"/>
              </a:rPr>
              <a:t> of </a:t>
            </a:r>
            <a:r>
              <a:rPr lang="fr-BE" altLang="fr-FR" b="1" dirty="0" err="1">
                <a:latin typeface="Calibri" panose="020F0502020204030204" pitchFamily="34" charset="0"/>
              </a:rPr>
              <a:t>yield</a:t>
            </a:r>
            <a:r>
              <a:rPr lang="fr-BE" altLang="fr-FR" b="1" dirty="0">
                <a:latin typeface="Calibri" panose="020F0502020204030204" pitchFamily="34" charset="0"/>
              </a:rPr>
              <a:t> </a:t>
            </a:r>
            <a:r>
              <a:rPr lang="fr-BE" altLang="fr-FR" b="1" dirty="0" err="1">
                <a:latin typeface="Calibri" panose="020F0502020204030204" pitchFamily="34" charset="0"/>
              </a:rPr>
              <a:t>predictions</a:t>
            </a:r>
            <a:endParaRPr lang="fr-BE" altLang="fr-FR" b="1" dirty="0">
              <a:latin typeface="Calibri" panose="020F0502020204030204" pitchFamily="34" charset="0"/>
            </a:endParaRPr>
          </a:p>
        </p:txBody>
      </p:sp>
      <p:sp>
        <p:nvSpPr>
          <p:cNvPr id="6" name="Rectangle 3">
            <a:extLst>
              <a:ext uri="{FF2B5EF4-FFF2-40B4-BE49-F238E27FC236}">
                <a16:creationId xmlns:a16="http://schemas.microsoft.com/office/drawing/2014/main" id="{752543AB-7E7A-4137-8DDF-3C87D5D5DB80}"/>
              </a:ext>
            </a:extLst>
          </p:cNvPr>
          <p:cNvSpPr txBox="1">
            <a:spLocks noChangeArrowheads="1"/>
          </p:cNvSpPr>
          <p:nvPr/>
        </p:nvSpPr>
        <p:spPr bwMode="auto">
          <a:xfrm>
            <a:off x="358775" y="1236509"/>
            <a:ext cx="8425983" cy="29891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indent="-285750" eaLnBrk="1" hangingPunct="1">
              <a:defRPr/>
            </a:pPr>
            <a:r>
              <a:rPr lang="en-GB" altLang="fr-FR" sz="1600" kern="0" dirty="0">
                <a:latin typeface="Calibri" panose="020F0502020204030204" pitchFamily="34" charset="0"/>
              </a:rPr>
              <a:t>First evaluation done in 2006 (III CGMS experts meeting) </a:t>
            </a:r>
            <a:r>
              <a:rPr lang="en-GB" altLang="fr-FR" sz="1600" kern="0" dirty="0">
                <a:latin typeface="Calibri" panose="020F0502020204030204" pitchFamily="34" charset="0"/>
                <a:sym typeface="Wingdings" panose="05000000000000000000" pitchFamily="2" charset="2"/>
              </a:rPr>
              <a:t> a new one for 2020 would be relevant</a:t>
            </a:r>
          </a:p>
          <a:p>
            <a:pPr indent="-285750" eaLnBrk="1" hangingPunct="1">
              <a:defRPr/>
            </a:pPr>
            <a:r>
              <a:rPr lang="en-GB" altLang="fr-FR" sz="1600" dirty="0">
                <a:latin typeface="Calibri" panose="020F0502020204030204" pitchFamily="34" charset="0"/>
                <a:sym typeface="Wingdings" panose="05000000000000000000" pitchFamily="2" charset="2"/>
              </a:rPr>
              <a:t>Updated crop mask </a:t>
            </a:r>
          </a:p>
          <a:p>
            <a:pPr lvl="1" eaLnBrk="1" hangingPunct="1">
              <a:defRPr/>
            </a:pPr>
            <a:r>
              <a:rPr lang="en-GB" altLang="fr-FR" sz="1200" kern="0" dirty="0">
                <a:latin typeface="Calibri" panose="020F0502020204030204" pitchFamily="34" charset="0"/>
                <a:sym typeface="Wingdings" panose="05000000000000000000" pitchFamily="2" charset="2"/>
              </a:rPr>
              <a:t>Suitability maps</a:t>
            </a:r>
          </a:p>
          <a:p>
            <a:pPr lvl="1" eaLnBrk="1" hangingPunct="1">
              <a:defRPr/>
            </a:pPr>
            <a:r>
              <a:rPr lang="en-GB" altLang="fr-FR" sz="1200" dirty="0">
                <a:latin typeface="Calibri" panose="020F0502020204030204" pitchFamily="34" charset="0"/>
                <a:sym typeface="Wingdings" panose="05000000000000000000" pitchFamily="2" charset="2"/>
              </a:rPr>
              <a:t>Crop group (PROBA-V) or possibly crop specific RS data (Sentinel-2)</a:t>
            </a:r>
          </a:p>
          <a:p>
            <a:pPr eaLnBrk="1" hangingPunct="1">
              <a:defRPr/>
            </a:pPr>
            <a:r>
              <a:rPr lang="en-GB" altLang="fr-FR" sz="1600" kern="0" dirty="0">
                <a:latin typeface="Calibri" panose="020F0502020204030204" pitchFamily="34" charset="0"/>
                <a:sym typeface="Wingdings" panose="05000000000000000000" pitchFamily="2" charset="2"/>
              </a:rPr>
              <a:t>Better consideration of </a:t>
            </a:r>
            <a:r>
              <a:rPr lang="en-GB" altLang="fr-FR" sz="1600" dirty="0">
                <a:latin typeface="Calibri" panose="020F0502020204030204" pitchFamily="34" charset="0"/>
                <a:sym typeface="Wingdings" panose="05000000000000000000" pitchFamily="2" charset="2"/>
              </a:rPr>
              <a:t>inter-regional differences of phenology</a:t>
            </a:r>
          </a:p>
          <a:p>
            <a:pPr eaLnBrk="1" hangingPunct="1">
              <a:defRPr/>
            </a:pPr>
            <a:r>
              <a:rPr lang="en-GB" altLang="fr-FR" sz="1600" dirty="0">
                <a:latin typeface="Calibri" panose="020F0502020204030204" pitchFamily="34" charset="0"/>
                <a:sym typeface="Wingdings" panose="05000000000000000000" pitchFamily="2" charset="2"/>
              </a:rPr>
              <a:t>Assessment of the use as input of the </a:t>
            </a:r>
            <a:r>
              <a:rPr lang="fr" sz="1600" dirty="0">
                <a:solidFill>
                  <a:srgbClr val="212529"/>
                </a:solidFill>
                <a:latin typeface="Calibri" panose="020F0502020204030204" pitchFamily="34" charset="0"/>
                <a:ea typeface="Carme"/>
                <a:cs typeface="Carme"/>
                <a:sym typeface="Carme"/>
              </a:rPr>
              <a:t>high spatial (1km²) resolution agro-meteorological data produced by AGROMET</a:t>
            </a:r>
            <a:endParaRPr lang="en-GB" altLang="fr-FR" sz="1600" dirty="0">
              <a:latin typeface="Calibri" panose="020F0502020204030204" pitchFamily="34" charset="0"/>
              <a:sym typeface="Wingdings" panose="05000000000000000000" pitchFamily="2" charset="2"/>
            </a:endParaRPr>
          </a:p>
          <a:p>
            <a:pPr eaLnBrk="1" hangingPunct="1">
              <a:defRPr/>
            </a:pPr>
            <a:r>
              <a:rPr lang="en-GB" altLang="fr-FR" sz="1600" kern="0" dirty="0">
                <a:latin typeface="Calibri" panose="020F0502020204030204" pitchFamily="34" charset="0"/>
                <a:sym typeface="Wingdings" panose="05000000000000000000" pitchFamily="2" charset="2"/>
              </a:rPr>
              <a:t>Assimilation technique ?  (e.g. de Wit et al., 2012)</a:t>
            </a:r>
          </a:p>
          <a:p>
            <a:pPr eaLnBrk="1" hangingPunct="1">
              <a:defRPr/>
            </a:pPr>
            <a:r>
              <a:rPr lang="en-GB" altLang="fr-FR" sz="1600" dirty="0">
                <a:latin typeface="Calibri" panose="020F0502020204030204" pitchFamily="34" charset="0"/>
                <a:sym typeface="Wingdings" panose="05000000000000000000" pitchFamily="2" charset="2"/>
              </a:rPr>
              <a:t>New techniques ? e.g. similarity analysis </a:t>
            </a:r>
          </a:p>
          <a:p>
            <a:pPr eaLnBrk="1" hangingPunct="1">
              <a:defRPr/>
            </a:pPr>
            <a:r>
              <a:rPr lang="en-GB" altLang="fr-FR" sz="1600" dirty="0">
                <a:latin typeface="Calibri" panose="020F0502020204030204" pitchFamily="34" charset="0"/>
                <a:sym typeface="Wingdings" panose="05000000000000000000" pitchFamily="2" charset="2"/>
              </a:rPr>
              <a:t>(Compilation of the 3 bulletins per year – Global analysis of the year)</a:t>
            </a:r>
            <a:r>
              <a:rPr lang="en-GB" altLang="fr-FR" sz="1600" kern="0" dirty="0">
                <a:latin typeface="Calibri" panose="020F0502020204030204" pitchFamily="34" charset="0"/>
                <a:sym typeface="Wingdings" panose="05000000000000000000" pitchFamily="2" charset="2"/>
              </a:rPr>
              <a:t> </a:t>
            </a:r>
            <a:endParaRPr lang="en-GB" altLang="fr-FR" sz="1600" kern="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a:p>
            <a:pPr indent="-285750" eaLnBrk="1" hangingPunct="1">
              <a:defRPr/>
            </a:pPr>
            <a:endParaRPr lang="en-GB" altLang="fr-FR" sz="160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a:p>
            <a:pPr indent="-285750" eaLnBrk="1" hangingPunct="1">
              <a:defRPr/>
            </a:pPr>
            <a:endParaRPr lang="en-GB" altLang="fr-FR" sz="1600" dirty="0">
              <a:latin typeface="Calibri" panose="020F0502020204030204" pitchFamily="34" charset="0"/>
            </a:endParaRPr>
          </a:p>
          <a:p>
            <a:pPr indent="-285750" eaLnBrk="1" hangingPunct="1">
              <a:defRPr/>
            </a:pPr>
            <a:endParaRPr lang="en-GB" altLang="fr-FR" sz="1600" kern="0" dirty="0">
              <a:latin typeface="Calibri" panose="020F0502020204030204" pitchFamily="34" charset="0"/>
            </a:endParaRPr>
          </a:p>
        </p:txBody>
      </p:sp>
    </p:spTree>
    <p:extLst>
      <p:ext uri="{BB962C8B-B14F-4D97-AF65-F5344CB8AC3E}">
        <p14:creationId xmlns:p14="http://schemas.microsoft.com/office/powerpoint/2010/main" val="203627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91A4230-B384-4CC5-A03B-341C53EAE0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500" y="652183"/>
            <a:ext cx="4595222" cy="3099547"/>
          </a:xfrm>
          <a:prstGeom prst="rect">
            <a:avLst/>
          </a:prstGeom>
        </p:spPr>
      </p:pic>
      <p:sp>
        <p:nvSpPr>
          <p:cNvPr id="6" name="ZoneTexte 1">
            <a:extLst>
              <a:ext uri="{FF2B5EF4-FFF2-40B4-BE49-F238E27FC236}">
                <a16:creationId xmlns:a16="http://schemas.microsoft.com/office/drawing/2014/main" id="{8674AE6C-E74F-46C2-A760-1DB95C74C7D4}"/>
              </a:ext>
            </a:extLst>
          </p:cNvPr>
          <p:cNvSpPr txBox="1">
            <a:spLocks noChangeArrowheads="1"/>
          </p:cNvSpPr>
          <p:nvPr/>
        </p:nvSpPr>
        <p:spPr bwMode="auto">
          <a:xfrm>
            <a:off x="5556063" y="1840473"/>
            <a:ext cx="3090396" cy="94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120000"/>
              </a:lnSpc>
              <a:spcBef>
                <a:spcPts val="600"/>
              </a:spcBef>
              <a:spcAft>
                <a:spcPts val="600"/>
              </a:spcAft>
            </a:pPr>
            <a:r>
              <a:rPr lang="fr-BE" altLang="fr-FR" b="1" i="1" dirty="0" err="1">
                <a:latin typeface="Calibri" panose="020F0502020204030204" pitchFamily="34" charset="0"/>
              </a:rPr>
              <a:t>Thank</a:t>
            </a:r>
            <a:r>
              <a:rPr lang="fr-BE" altLang="fr-FR" b="1" i="1" dirty="0">
                <a:latin typeface="Calibri" panose="020F0502020204030204" pitchFamily="34" charset="0"/>
              </a:rPr>
              <a:t> </a:t>
            </a:r>
            <a:r>
              <a:rPr lang="fr-BE" altLang="fr-FR" b="1" i="1" dirty="0" err="1">
                <a:latin typeface="Calibri" panose="020F0502020204030204" pitchFamily="34" charset="0"/>
              </a:rPr>
              <a:t>you</a:t>
            </a:r>
            <a:r>
              <a:rPr lang="fr-BE" altLang="fr-FR" b="1" i="1" dirty="0">
                <a:latin typeface="Calibri" panose="020F0502020204030204" pitchFamily="34" charset="0"/>
              </a:rPr>
              <a:t> for </a:t>
            </a:r>
            <a:r>
              <a:rPr lang="fr-BE" altLang="fr-FR" b="1" i="1" dirty="0" err="1">
                <a:latin typeface="Calibri" panose="020F0502020204030204" pitchFamily="34" charset="0"/>
              </a:rPr>
              <a:t>your</a:t>
            </a:r>
            <a:r>
              <a:rPr lang="fr-BE" altLang="fr-FR" b="1" i="1" dirty="0">
                <a:latin typeface="Calibri" panose="020F0502020204030204" pitchFamily="34" charset="0"/>
              </a:rPr>
              <a:t> attention !</a:t>
            </a:r>
          </a:p>
        </p:txBody>
      </p:sp>
    </p:spTree>
    <p:extLst>
      <p:ext uri="{BB962C8B-B14F-4D97-AF65-F5344CB8AC3E}">
        <p14:creationId xmlns:p14="http://schemas.microsoft.com/office/powerpoint/2010/main" val="68384260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TotalTime>
  <Words>1635</Words>
  <Application>Microsoft Office PowerPoint</Application>
  <PresentationFormat>Affichage à l'écran (16:9)</PresentationFormat>
  <Paragraphs>202</Paragraphs>
  <Slides>23</Slides>
  <Notes>6</Notes>
  <HiddenSlides>0</HiddenSlides>
  <MMClips>0</MMClips>
  <ScaleCrop>false</ScaleCrop>
  <HeadingPairs>
    <vt:vector size="8" baseType="variant">
      <vt:variant>
        <vt:lpstr>Polices utilisées</vt:lpstr>
      </vt:variant>
      <vt:variant>
        <vt:i4>8</vt:i4>
      </vt:variant>
      <vt:variant>
        <vt:lpstr>Thème</vt:lpstr>
      </vt:variant>
      <vt:variant>
        <vt:i4>3</vt:i4>
      </vt:variant>
      <vt:variant>
        <vt:lpstr>Serveurs OLE incorporés</vt:lpstr>
      </vt:variant>
      <vt:variant>
        <vt:i4>1</vt:i4>
      </vt:variant>
      <vt:variant>
        <vt:lpstr>Titres des diapositives</vt:lpstr>
      </vt:variant>
      <vt:variant>
        <vt:i4>23</vt:i4>
      </vt:variant>
    </vt:vector>
  </HeadingPairs>
  <TitlesOfParts>
    <vt:vector size="35" baseType="lpstr">
      <vt:lpstr>Verdana</vt:lpstr>
      <vt:lpstr>Calibri</vt:lpstr>
      <vt:lpstr>Helvetica Neue</vt:lpstr>
      <vt:lpstr>Carme</vt:lpstr>
      <vt:lpstr>Wingdings</vt:lpstr>
      <vt:lpstr>Arial</vt:lpstr>
      <vt:lpstr>Roboto</vt:lpstr>
      <vt:lpstr>Times New Roman</vt:lpstr>
      <vt:lpstr>Simple Light</vt:lpstr>
      <vt:lpstr>Thème Office</vt:lpstr>
      <vt:lpstr>Thème Office</vt:lpstr>
      <vt:lpstr>Graphique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B-CGMS: A system… Including a crop growth model (WOFOST/CGMS) and… a yield prediction module</vt:lpstr>
      <vt:lpstr>B-CGMS: input data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Luca RASPINI</dc:creator>
  <cp:lastModifiedBy>Luca RASPINI</cp:lastModifiedBy>
  <cp:revision>42</cp:revision>
  <dcterms:modified xsi:type="dcterms:W3CDTF">2021-02-25T14:20:52Z</dcterms:modified>
</cp:coreProperties>
</file>