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359" r:id="rId4"/>
    <p:sldId id="331" r:id="rId5"/>
    <p:sldId id="356" r:id="rId6"/>
    <p:sldId id="346" r:id="rId7"/>
    <p:sldId id="357" r:id="rId8"/>
    <p:sldId id="358" r:id="rId9"/>
    <p:sldId id="350" r:id="rId10"/>
    <p:sldId id="351" r:id="rId11"/>
    <p:sldId id="352" r:id="rId12"/>
    <p:sldId id="353" r:id="rId13"/>
    <p:sldId id="354" r:id="rId14"/>
    <p:sldId id="355" r:id="rId1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mien ROSILLON" initials="DR" lastIdx="7" clrIdx="0">
    <p:extLst>
      <p:ext uri="{19B8F6BF-5375-455C-9EA6-DF929625EA0E}">
        <p15:presenceInfo xmlns:p15="http://schemas.microsoft.com/office/powerpoint/2012/main" userId="S-1-5-21-329068152-152049171-854245398-96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FFC000"/>
    <a:srgbClr val="4472C4"/>
    <a:srgbClr val="67C5B1"/>
    <a:srgbClr val="40A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70486" autoAdjust="0"/>
  </p:normalViewPr>
  <p:slideViewPr>
    <p:cSldViewPr snapToGrid="0">
      <p:cViewPr varScale="1">
        <p:scale>
          <a:sx n="61" d="100"/>
          <a:sy n="61" d="100"/>
        </p:scale>
        <p:origin x="2237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Météo agricole de précision : </a:t>
            </a:r>
          </a:p>
          <a:p>
            <a:r>
              <a:rPr lang="fr-BE" dirty="0"/>
              <a:t>Ça devient une réalité,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/>
              <a:t>Encore du travail (amélioration des modèles agricoles, des prévisions météo, fiabilité de la donnée météo,… </a:t>
            </a:r>
          </a:p>
          <a:p>
            <a:endParaRPr lang="fr-BE" dirty="0"/>
          </a:p>
          <a:p>
            <a:r>
              <a:rPr lang="fr-BE" dirty="0"/>
              <a:t>mais les outils de base sont là. </a:t>
            </a:r>
          </a:p>
          <a:p>
            <a:endParaRPr lang="fr-BE" dirty="0"/>
          </a:p>
          <a:p>
            <a:r>
              <a:rPr lang="fr-BE" dirty="0" err="1"/>
              <a:t>Agromet</a:t>
            </a:r>
            <a:r>
              <a:rPr lang="fr-BE" dirty="0"/>
              <a:t>, la plateforme du CRA-W qui vient en support du monde agricole Wallon pour s’insérer dans cette </a:t>
            </a:r>
            <a:r>
              <a:rPr lang="fr-BE"/>
              <a:t>dynamique porteuse.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6481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‘On gagne un jour de prévision tous les 10 ans’. « Loi de Moore des prévisionnistes »</a:t>
            </a:r>
          </a:p>
        </p:txBody>
      </p:sp>
    </p:spTree>
    <p:extLst>
      <p:ext uri="{BB962C8B-B14F-4D97-AF65-F5344CB8AC3E}">
        <p14:creationId xmlns:p14="http://schemas.microsoft.com/office/powerpoint/2010/main" val="3356004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119979" y="6400413"/>
            <a:ext cx="566821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fr-BE" smtClean="0"/>
              <a:pPr/>
              <a:t>‹N°›</a:t>
            </a:fld>
            <a:r>
              <a:rPr lang="fr-BE" dirty="0"/>
              <a:t>/15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Espace réservé du texte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Espace réservé du texte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Texte du titre</a:t>
            </a:r>
          </a:p>
        </p:txBody>
      </p:sp>
      <p:sp>
        <p:nvSpPr>
          <p:cNvPr id="83" name="Espace réservé pour une image 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 lang="fr-BE" smtClean="0"/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7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agromet.b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agromet@cra.wallonie.be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agromet@cra.wallonie.be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21" Type="http://schemas.openxmlformats.org/officeDocument/2006/relationships/image" Target="../media/image41.png"/><Relationship Id="rId34" Type="http://schemas.openxmlformats.org/officeDocument/2006/relationships/image" Target="../media/image54.jpe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33" Type="http://schemas.openxmlformats.org/officeDocument/2006/relationships/image" Target="../media/image53.jpeg"/><Relationship Id="rId38" Type="http://schemas.openxmlformats.org/officeDocument/2006/relationships/image" Target="../media/image10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29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32" Type="http://schemas.openxmlformats.org/officeDocument/2006/relationships/image" Target="../media/image52.jpeg"/><Relationship Id="rId37" Type="http://schemas.openxmlformats.org/officeDocument/2006/relationships/image" Target="../media/image7.jpe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3.jpeg"/><Relationship Id="rId28" Type="http://schemas.openxmlformats.org/officeDocument/2006/relationships/image" Target="../media/image48.png"/><Relationship Id="rId36" Type="http://schemas.openxmlformats.org/officeDocument/2006/relationships/image" Target="../media/image56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31" Type="http://schemas.openxmlformats.org/officeDocument/2006/relationships/image" Target="../media/image51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Relationship Id="rId30" Type="http://schemas.openxmlformats.org/officeDocument/2006/relationships/image" Target="../media/image50.png"/><Relationship Id="rId35" Type="http://schemas.openxmlformats.org/officeDocument/2006/relationships/image" Target="../media/image55.png"/><Relationship Id="rId8" Type="http://schemas.openxmlformats.org/officeDocument/2006/relationships/image" Target="../media/image28.png"/><Relationship Id="rId3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10.png"/><Relationship Id="rId3" Type="http://schemas.openxmlformats.org/officeDocument/2006/relationships/image" Target="../media/image58.png"/><Relationship Id="rId7" Type="http://schemas.openxmlformats.org/officeDocument/2006/relationships/image" Target="../media/image11.jpeg"/><Relationship Id="rId12" Type="http://schemas.openxmlformats.org/officeDocument/2006/relationships/image" Target="../media/image6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11" Type="http://schemas.openxmlformats.org/officeDocument/2006/relationships/image" Target="../media/image64.png"/><Relationship Id="rId5" Type="http://schemas.openxmlformats.org/officeDocument/2006/relationships/image" Target="../media/image60.png"/><Relationship Id="rId10" Type="http://schemas.openxmlformats.org/officeDocument/2006/relationships/image" Target="../media/image12.jpeg"/><Relationship Id="rId4" Type="http://schemas.openxmlformats.org/officeDocument/2006/relationships/image" Target="../media/image59.png"/><Relationship Id="rId9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ZoneTexte 4"/>
          <p:cNvSpPr txBox="1"/>
          <p:nvPr/>
        </p:nvSpPr>
        <p:spPr>
          <a:xfrm>
            <a:off x="-22044" y="3451700"/>
            <a:ext cx="9188088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Agromet.be</a:t>
            </a:r>
            <a:endParaRPr dirty="0"/>
          </a:p>
        </p:txBody>
      </p:sp>
      <p:sp>
        <p:nvSpPr>
          <p:cNvPr id="95" name="ZoneTexte 5"/>
          <p:cNvSpPr txBox="1"/>
          <p:nvPr/>
        </p:nvSpPr>
        <p:spPr>
          <a:xfrm>
            <a:off x="-17578" y="4022006"/>
            <a:ext cx="9179156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FBC7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b="1" dirty="0">
                <a:solidFill>
                  <a:srgbClr val="67C5B1"/>
                </a:solidFill>
              </a:rPr>
              <a:t>La plateforme agrométéorologique wallonne de référence</a:t>
            </a:r>
          </a:p>
          <a:p>
            <a:endParaRPr lang="fr-BE" b="1" dirty="0">
              <a:solidFill>
                <a:srgbClr val="67C5B1"/>
              </a:solidFill>
            </a:endParaRPr>
          </a:p>
          <a:p>
            <a:r>
              <a:rPr lang="fr-BE" b="1" dirty="0">
                <a:solidFill>
                  <a:srgbClr val="67C5B1"/>
                </a:solidFill>
              </a:rPr>
              <a:t>Mardi de l’</a:t>
            </a:r>
            <a:r>
              <a:rPr lang="fr-BE" b="1" dirty="0" err="1">
                <a:solidFill>
                  <a:srgbClr val="67C5B1"/>
                </a:solidFill>
              </a:rPr>
              <a:t>AIGx</a:t>
            </a:r>
            <a:r>
              <a:rPr lang="fr-BE" b="1" dirty="0">
                <a:solidFill>
                  <a:srgbClr val="67C5B1"/>
                </a:solidFill>
              </a:rPr>
              <a:t> – 22 février 2022</a:t>
            </a:r>
            <a:endParaRPr b="1" dirty="0">
              <a:solidFill>
                <a:srgbClr val="67C5B1"/>
              </a:solidFill>
            </a:endParaRPr>
          </a:p>
        </p:txBody>
      </p:sp>
      <p:sp>
        <p:nvSpPr>
          <p:cNvPr id="96" name="ZoneTexte 7"/>
          <p:cNvSpPr txBox="1"/>
          <p:nvPr/>
        </p:nvSpPr>
        <p:spPr>
          <a:xfrm>
            <a:off x="342906" y="5579122"/>
            <a:ext cx="487811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80808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fr-BE" dirty="0"/>
              <a:t>Damien </a:t>
            </a:r>
            <a:r>
              <a:rPr lang="fr-BE" dirty="0" err="1"/>
              <a:t>Rosillon</a:t>
            </a:r>
            <a:endParaRPr lang="fr-BE" dirty="0"/>
          </a:p>
          <a:p>
            <a:pPr>
              <a:defRPr sz="1200">
                <a:solidFill>
                  <a:srgbClr val="80808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fr-BE" dirty="0"/>
              <a:t>Alban </a:t>
            </a:r>
            <a:r>
              <a:rPr lang="fr-BE" dirty="0" err="1"/>
              <a:t>Jago</a:t>
            </a:r>
            <a:endParaRPr lang="fr-BE" dirty="0"/>
          </a:p>
          <a:p>
            <a:pPr>
              <a:defRPr sz="1200">
                <a:solidFill>
                  <a:srgbClr val="80808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fr-BE" dirty="0"/>
              <a:t>Jean Pierre Huart</a:t>
            </a:r>
          </a:p>
          <a:p>
            <a:pPr>
              <a:defRPr sz="1200">
                <a:solidFill>
                  <a:srgbClr val="80808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fr-BE" dirty="0"/>
              <a:t>Viviane Planchon</a:t>
            </a:r>
            <a:endParaRPr dirty="0"/>
          </a:p>
        </p:txBody>
      </p:sp>
      <p:pic>
        <p:nvPicPr>
          <p:cNvPr id="98" name="150ANS_CRA-W_BandeauPPT_COVER.jpg" descr="150ANS_CRA-W_BandeauPPT_COV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9386"/>
            <a:ext cx="9144001" cy="2210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F0829F-7655-4F00-A7EC-7092B79F46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8103" y="5072435"/>
            <a:ext cx="1552991" cy="1785565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EDBB4BFD-A71E-4B59-8056-E0F4B1643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703" y="6279648"/>
            <a:ext cx="361520" cy="482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75383472-1FA2-4AA7-B048-651616DAF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981" y="6300216"/>
            <a:ext cx="1258135" cy="44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FD9ACA-C023-49D5-9978-9052C4C97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19" y="6311907"/>
            <a:ext cx="1913205" cy="44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4F659182-EE95-4E0A-97E2-595BAAB33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895" y="6279648"/>
            <a:ext cx="1313717" cy="44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2BCA366-E63E-4E31-B91B-E16143D89C9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</a:t>
            </a:fld>
            <a:endParaRPr lang="fr-BE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282653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Centre wallon de Recherches Agronomiques</a:t>
            </a:r>
            <a:endParaRPr dirty="0"/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F7673F6A-6C1C-4EE4-B47D-D4C824CC254E}"/>
              </a:ext>
            </a:extLst>
          </p:cNvPr>
          <p:cNvSpPr txBox="1">
            <a:spLocks/>
          </p:cNvSpPr>
          <p:nvPr/>
        </p:nvSpPr>
        <p:spPr>
          <a:xfrm>
            <a:off x="8199631" y="5619816"/>
            <a:ext cx="342570" cy="137760"/>
          </a:xfr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fr-BE" dirty="0"/>
          </a:p>
        </p:txBody>
      </p:sp>
      <p:pic>
        <p:nvPicPr>
          <p:cNvPr id="7" name="Google Shape;147;p25">
            <a:extLst>
              <a:ext uri="{FF2B5EF4-FFF2-40B4-BE49-F238E27FC236}">
                <a16:creationId xmlns:a16="http://schemas.microsoft.com/office/drawing/2014/main" id="{CB4873C7-4FBB-4A45-A37D-C0CE2A251F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8775" y="1851864"/>
            <a:ext cx="2025225" cy="11594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48;p25">
            <a:extLst>
              <a:ext uri="{FF2B5EF4-FFF2-40B4-BE49-F238E27FC236}">
                <a16:creationId xmlns:a16="http://schemas.microsoft.com/office/drawing/2014/main" id="{5AE65E15-537B-4421-BF72-443E3D752762}"/>
              </a:ext>
            </a:extLst>
          </p:cNvPr>
          <p:cNvSpPr txBox="1"/>
          <p:nvPr/>
        </p:nvSpPr>
        <p:spPr>
          <a:xfrm>
            <a:off x="7269336" y="2833313"/>
            <a:ext cx="1874664" cy="5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fr" sz="1350" b="1" dirty="0">
                <a:solidFill>
                  <a:srgbClr val="009A44"/>
                </a:solidFill>
                <a:ea typeface="Arial"/>
                <a:cs typeface="Arial"/>
                <a:sym typeface="Arial"/>
              </a:rPr>
              <a:t>Centre wallon de </a:t>
            </a:r>
            <a:r>
              <a:rPr lang="fr" sz="1350" b="1" dirty="0">
                <a:solidFill>
                  <a:srgbClr val="009A44"/>
                </a:solidFill>
                <a:sym typeface="Arial"/>
              </a:rPr>
              <a:t>R</a:t>
            </a:r>
            <a:r>
              <a:rPr lang="fr" sz="1350" b="1" dirty="0">
                <a:solidFill>
                  <a:srgbClr val="009A44"/>
                </a:solidFill>
              </a:rPr>
              <a:t>echerches agronomiques</a:t>
            </a:r>
            <a:endParaRPr sz="1350" b="1" dirty="0">
              <a:solidFill>
                <a:srgbClr val="009A44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sz="135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2AA8F388-1977-4A86-AAFD-73CDBA10D4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9" t="27458" r="10251"/>
          <a:stretch/>
        </p:blipFill>
        <p:spPr bwMode="auto">
          <a:xfrm>
            <a:off x="718457" y="2019609"/>
            <a:ext cx="6475839" cy="326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837BD8F2-C1D2-461A-9E11-D64202D7D949}"/>
              </a:ext>
            </a:extLst>
          </p:cNvPr>
          <p:cNvGrpSpPr/>
          <p:nvPr/>
        </p:nvGrpSpPr>
        <p:grpSpPr>
          <a:xfrm>
            <a:off x="5461905" y="3487836"/>
            <a:ext cx="1807430" cy="990855"/>
            <a:chOff x="7282542" y="3507452"/>
            <a:chExt cx="2429330" cy="59136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625D764-5AA8-413B-A53E-EC021E4C4685}"/>
                </a:ext>
              </a:extLst>
            </p:cNvPr>
            <p:cNvSpPr txBox="1"/>
            <p:nvPr/>
          </p:nvSpPr>
          <p:spPr>
            <a:xfrm>
              <a:off x="7282542" y="3507452"/>
              <a:ext cx="2429330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BE" sz="1350" dirty="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5DB35B5-4426-489E-8F8A-80DD544E26C5}"/>
                </a:ext>
              </a:extLst>
            </p:cNvPr>
            <p:cNvSpPr txBox="1"/>
            <p:nvPr/>
          </p:nvSpPr>
          <p:spPr>
            <a:xfrm>
              <a:off x="8910551" y="3729481"/>
              <a:ext cx="7004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200" b="1" dirty="0">
                  <a:solidFill>
                    <a:srgbClr val="FF0000"/>
                  </a:solidFill>
                </a:rPr>
                <a:t>Unité 6</a:t>
              </a:r>
            </a:p>
          </p:txBody>
        </p:sp>
      </p:grp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58A7F3-7484-414F-A91D-68EA4AD31F6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515921" y="6400413"/>
            <a:ext cx="170879" cy="276999"/>
          </a:xfrm>
        </p:spPr>
        <p:txBody>
          <a:bodyPr/>
          <a:lstStyle/>
          <a:p>
            <a:fld id="{86CB4B4D-7CA3-9044-876B-883B54F8677D}" type="slidenum">
              <a:rPr lang="fr-BE" smtClean="0"/>
              <a:t>2</a:t>
            </a:fld>
            <a:endParaRPr lang="fr-BE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0B212EC-BCA3-4846-9E8C-E85E7520BA32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0CD9B49-A2AD-40A4-9658-2D76EB7C8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132FADA-33EC-4009-A6F1-B81B5B8586A5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599894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La météorologie de précision?</a:t>
            </a:r>
            <a:endParaRPr dirty="0"/>
          </a:p>
        </p:txBody>
      </p:sp>
      <p:sp>
        <p:nvSpPr>
          <p:cNvPr id="101" name="ZoneTexte 5"/>
          <p:cNvSpPr txBox="1"/>
          <p:nvPr/>
        </p:nvSpPr>
        <p:spPr>
          <a:xfrm>
            <a:off x="348163" y="1012665"/>
            <a:ext cx="3508961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FBC7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b="1" dirty="0">
              <a:solidFill>
                <a:srgbClr val="67C5B1"/>
              </a:solidFill>
            </a:endParaRPr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F4B9B181-395A-4B90-B185-9DD90216D9C2}"/>
              </a:ext>
            </a:extLst>
          </p:cNvPr>
          <p:cNvSpPr txBox="1">
            <a:spLocks/>
          </p:cNvSpPr>
          <p:nvPr/>
        </p:nvSpPr>
        <p:spPr>
          <a:xfrm>
            <a:off x="348163" y="1284104"/>
            <a:ext cx="8007220" cy="430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None/>
            </a:pPr>
            <a:r>
              <a:rPr lang="fr-BE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 de précision // météorologie agricole de précision</a:t>
            </a:r>
          </a:p>
          <a:p>
            <a:pPr marL="0" indent="0" hangingPunct="1">
              <a:buFont typeface="Arial"/>
              <a:buNone/>
            </a:pPr>
            <a:endParaRPr lang="fr-BE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70B7170-E73B-41F8-9702-C388CB09519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3</a:t>
            </a:fld>
            <a:endParaRPr lang="fr-BE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0ABAB74-BAA9-4CEC-967C-17699F7E2613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4A42AC3-6F89-4155-AA99-E725C0F11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DC9EC46-980C-4F8C-9604-7F763BBE943A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C2B250-572E-445B-B86D-BC2B349E8849}"/>
              </a:ext>
            </a:extLst>
          </p:cNvPr>
          <p:cNvGrpSpPr/>
          <p:nvPr/>
        </p:nvGrpSpPr>
        <p:grpSpPr>
          <a:xfrm>
            <a:off x="4221206" y="2066167"/>
            <a:ext cx="4378760" cy="1583586"/>
            <a:chOff x="4221206" y="2066167"/>
            <a:chExt cx="4378760" cy="1583586"/>
          </a:xfrm>
        </p:grpSpPr>
        <p:sp>
          <p:nvSpPr>
            <p:cNvPr id="15" name="Espace réservé du contenu 2">
              <a:extLst>
                <a:ext uri="{FF2B5EF4-FFF2-40B4-BE49-F238E27FC236}">
                  <a16:creationId xmlns:a16="http://schemas.microsoft.com/office/drawing/2014/main" id="{32EEC2C3-20B7-4AD6-82C0-4F40D5E2D61F}"/>
                </a:ext>
              </a:extLst>
            </p:cNvPr>
            <p:cNvSpPr txBox="1">
              <a:spLocks/>
            </p:cNvSpPr>
            <p:nvPr/>
          </p:nvSpPr>
          <p:spPr>
            <a:xfrm>
              <a:off x="5256544" y="2066167"/>
              <a:ext cx="1957963" cy="5681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9" rIns="45719">
              <a:normAutofit/>
            </a:bodyPr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–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–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»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9pPr>
            </a:lstStyle>
            <a:p>
              <a:pPr marL="0" indent="0" hangingPunct="1">
                <a:buNone/>
              </a:pPr>
              <a:r>
                <a:rPr lang="fr-BE" sz="18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Maintenant</a:t>
              </a:r>
            </a:p>
            <a:p>
              <a:pPr hangingPunct="1"/>
              <a:endParaRPr lang="fr-BE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hangingPunct="1">
                <a:buFont typeface="Arial"/>
                <a:buNone/>
              </a:pPr>
              <a:endParaRPr lang="fr-BE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0EBF8E66-7132-4BCF-B697-DD106A6A05AF}"/>
                </a:ext>
              </a:extLst>
            </p:cNvPr>
            <p:cNvSpPr txBox="1"/>
            <p:nvPr/>
          </p:nvSpPr>
          <p:spPr>
            <a:xfrm>
              <a:off x="4221206" y="2926006"/>
              <a:ext cx="921084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Données</a:t>
              </a:r>
            </a:p>
          </p:txBody>
        </p:sp>
        <p:pic>
          <p:nvPicPr>
            <p:cNvPr id="19" name="Picture 2" descr="Y:\pameseb\Projets\Renouvellement des stations\Dataloggers\Phase 3 - Station pilote\Photos\IMG_0213.JPG">
              <a:extLst>
                <a:ext uri="{FF2B5EF4-FFF2-40B4-BE49-F238E27FC236}">
                  <a16:creationId xmlns:a16="http://schemas.microsoft.com/office/drawing/2014/main" id="{642A4A33-F5CD-447F-9C1D-D6BBD57DAC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0220" y="2631783"/>
              <a:ext cx="763478" cy="10179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3">
              <a:extLst>
                <a:ext uri="{FF2B5EF4-FFF2-40B4-BE49-F238E27FC236}">
                  <a16:creationId xmlns:a16="http://schemas.microsoft.com/office/drawing/2014/main" id="{4060A36E-9DE5-43AB-9DEA-06C15455F8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3540" y="2721305"/>
              <a:ext cx="1128671" cy="732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 descr="Les modèles de prévision météorologique - Encyclopédie de l&amp;#39;environnement">
              <a:extLst>
                <a:ext uri="{FF2B5EF4-FFF2-40B4-BE49-F238E27FC236}">
                  <a16:creationId xmlns:a16="http://schemas.microsoft.com/office/drawing/2014/main" id="{0C9EAD92-38CA-4860-B4D8-432B4CD08D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3913" y="2508541"/>
              <a:ext cx="1086053" cy="1141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7BD51827-FF2E-4C2A-A721-35F69FDF2CAC}"/>
              </a:ext>
            </a:extLst>
          </p:cNvPr>
          <p:cNvGrpSpPr/>
          <p:nvPr/>
        </p:nvGrpSpPr>
        <p:grpSpPr>
          <a:xfrm>
            <a:off x="4176041" y="4690246"/>
            <a:ext cx="2059484" cy="1244501"/>
            <a:chOff x="4176041" y="4690246"/>
            <a:chExt cx="2059484" cy="1244501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BC88185-9AD2-4351-9FD8-D7580C98EF7D}"/>
                </a:ext>
              </a:extLst>
            </p:cNvPr>
            <p:cNvSpPr txBox="1"/>
            <p:nvPr/>
          </p:nvSpPr>
          <p:spPr>
            <a:xfrm>
              <a:off x="4176041" y="5151576"/>
              <a:ext cx="1284965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Consultation</a:t>
              </a:r>
            </a:p>
          </p:txBody>
        </p:sp>
        <p:pic>
          <p:nvPicPr>
            <p:cNvPr id="1032" name="Picture 8" descr="Huawei Smartphone P Smart 2021 4GB/128GB 6.67´´ Doré, Techinn">
              <a:extLst>
                <a:ext uri="{FF2B5EF4-FFF2-40B4-BE49-F238E27FC236}">
                  <a16:creationId xmlns:a16="http://schemas.microsoft.com/office/drawing/2014/main" id="{6EBA89B5-C8AB-42AB-AD15-EC19C3891E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64" t="941" r="26484" b="941"/>
            <a:stretch/>
          </p:blipFill>
          <p:spPr bwMode="auto">
            <a:xfrm>
              <a:off x="5638735" y="4690246"/>
              <a:ext cx="596790" cy="1244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D0F46F-62E7-4C65-B03B-A4C9EC961AC8}"/>
              </a:ext>
            </a:extLst>
          </p:cNvPr>
          <p:cNvGrpSpPr/>
          <p:nvPr/>
        </p:nvGrpSpPr>
        <p:grpSpPr>
          <a:xfrm>
            <a:off x="4221206" y="3906708"/>
            <a:ext cx="2038880" cy="664522"/>
            <a:chOff x="4228581" y="3964807"/>
            <a:chExt cx="2038880" cy="664522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14C0A54-AD72-4FE8-A96D-8D1862379E49}"/>
                </a:ext>
              </a:extLst>
            </p:cNvPr>
            <p:cNvSpPr txBox="1"/>
            <p:nvPr/>
          </p:nvSpPr>
          <p:spPr>
            <a:xfrm>
              <a:off x="4228581" y="4079324"/>
              <a:ext cx="622925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Liens </a:t>
              </a:r>
            </a:p>
          </p:txBody>
        </p:sp>
        <p:pic>
          <p:nvPicPr>
            <p:cNvPr id="1034" name="Picture 10" descr="Centre pour développeurs IBAN &amp; Documentation API">
              <a:extLst>
                <a:ext uri="{FF2B5EF4-FFF2-40B4-BE49-F238E27FC236}">
                  <a16:creationId xmlns:a16="http://schemas.microsoft.com/office/drawing/2014/main" id="{3B33D99F-D1CD-456F-94A6-A9E992889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0434" y="3964807"/>
              <a:ext cx="977027" cy="664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A8EB39CE-2BA5-42EB-93ED-C95ED7A93003}"/>
              </a:ext>
            </a:extLst>
          </p:cNvPr>
          <p:cNvGrpSpPr/>
          <p:nvPr/>
        </p:nvGrpSpPr>
        <p:grpSpPr>
          <a:xfrm>
            <a:off x="348163" y="2202337"/>
            <a:ext cx="2073289" cy="3221716"/>
            <a:chOff x="348163" y="2202337"/>
            <a:chExt cx="2073289" cy="3221716"/>
          </a:xfrm>
        </p:grpSpPr>
        <p:pic>
          <p:nvPicPr>
            <p:cNvPr id="1026" name="Picture 2" descr="Pluviomètre — Wikipédia">
              <a:extLst>
                <a:ext uri="{FF2B5EF4-FFF2-40B4-BE49-F238E27FC236}">
                  <a16:creationId xmlns:a16="http://schemas.microsoft.com/office/drawing/2014/main" id="{BBD80483-42FF-4394-B458-B9DCA5B65B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4417" y="2897742"/>
              <a:ext cx="872105" cy="1164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Prévisions météo">
              <a:extLst>
                <a:ext uri="{FF2B5EF4-FFF2-40B4-BE49-F238E27FC236}">
                  <a16:creationId xmlns:a16="http://schemas.microsoft.com/office/drawing/2014/main" id="{6C810BB5-E384-4E0A-90DF-A939B8473E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438" y="4390828"/>
              <a:ext cx="1834014" cy="1033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Espace réservé du contenu 2">
              <a:extLst>
                <a:ext uri="{FF2B5EF4-FFF2-40B4-BE49-F238E27FC236}">
                  <a16:creationId xmlns:a16="http://schemas.microsoft.com/office/drawing/2014/main" id="{ADFDACAA-6376-4BE4-A8E7-4E8B81787AF3}"/>
                </a:ext>
              </a:extLst>
            </p:cNvPr>
            <p:cNvSpPr txBox="1">
              <a:spLocks/>
            </p:cNvSpPr>
            <p:nvPr/>
          </p:nvSpPr>
          <p:spPr>
            <a:xfrm>
              <a:off x="348163" y="2202337"/>
              <a:ext cx="1957963" cy="5681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9" rIns="45719">
              <a:normAutofit/>
            </a:bodyPr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–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–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»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32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Calibri"/>
                </a:defRPr>
              </a:lvl9pPr>
            </a:lstStyle>
            <a:p>
              <a:pPr marL="0" indent="0" hangingPunct="1">
                <a:buNone/>
              </a:pPr>
              <a:r>
                <a:rPr lang="fr-BE" sz="18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Avant</a:t>
              </a:r>
            </a:p>
            <a:p>
              <a:pPr marL="0" indent="0" hangingPunct="1">
                <a:buFont typeface="Arial"/>
                <a:buNone/>
              </a:pPr>
              <a:endParaRPr lang="fr-BE" dirty="0"/>
            </a:p>
          </p:txBody>
        </p:sp>
      </p:grpSp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id="{A94E0339-56D0-4EFF-88DE-94FD03BC229B}"/>
              </a:ext>
            </a:extLst>
          </p:cNvPr>
          <p:cNvSpPr txBox="1">
            <a:spLocks/>
          </p:cNvSpPr>
          <p:nvPr/>
        </p:nvSpPr>
        <p:spPr>
          <a:xfrm>
            <a:off x="373806" y="1715793"/>
            <a:ext cx="8007220" cy="430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None/>
            </a:pPr>
            <a:r>
              <a:rPr lang="fr-BE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des décisions ciblées basées sur des données météo locales </a:t>
            </a:r>
          </a:p>
          <a:p>
            <a:pPr marL="0" indent="0" hangingPunct="1">
              <a:buFont typeface="Arial"/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2549396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599894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Agromet.be : quel intérêt?</a:t>
            </a:r>
            <a:endParaRPr dirty="0"/>
          </a:p>
        </p:txBody>
      </p:sp>
      <p:sp>
        <p:nvSpPr>
          <p:cNvPr id="101" name="ZoneTexte 5"/>
          <p:cNvSpPr txBox="1"/>
          <p:nvPr/>
        </p:nvSpPr>
        <p:spPr>
          <a:xfrm>
            <a:off x="348163" y="1012665"/>
            <a:ext cx="3508961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FBC7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b="1" dirty="0">
              <a:solidFill>
                <a:srgbClr val="67C5B1"/>
              </a:solidFill>
            </a:endParaRPr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F4B9B181-395A-4B90-B185-9DD90216D9C2}"/>
              </a:ext>
            </a:extLst>
          </p:cNvPr>
          <p:cNvSpPr txBox="1">
            <a:spLocks/>
          </p:cNvSpPr>
          <p:nvPr/>
        </p:nvSpPr>
        <p:spPr>
          <a:xfrm>
            <a:off x="548951" y="1778972"/>
            <a:ext cx="8007220" cy="1925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algn="ctr" hangingPunct="1">
              <a:buNone/>
            </a:pPr>
            <a:endParaRPr lang="fr-BE" dirty="0">
              <a:hlinkClick r:id="rId4"/>
            </a:endParaRPr>
          </a:p>
          <a:p>
            <a:pPr marL="0" indent="0" algn="ctr" hangingPunct="1">
              <a:buNone/>
            </a:pPr>
            <a:r>
              <a:rPr lang="fr-BE" sz="6000" dirty="0">
                <a:hlinkClick r:id="rId4"/>
              </a:rPr>
              <a:t>https://agromet.be</a:t>
            </a:r>
            <a:endParaRPr lang="fr-BE" sz="6000" dirty="0"/>
          </a:p>
          <a:p>
            <a:pPr marL="0" indent="0" hangingPunct="1">
              <a:buFont typeface="Arial"/>
              <a:buNone/>
            </a:pPr>
            <a:endParaRPr lang="fr-BE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99C1FC6-2494-4606-85B6-234C20EF67C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4</a:t>
            </a:fld>
            <a:endParaRPr lang="fr-BE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0F3655E-D098-45CD-ABEE-7211F278420C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5FCDDE7-DFAB-4092-8EA6-FDC7D22FF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7D7B4DF-3201-4E9D-B15D-7E5E6036C7D3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01984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Agromet.be : quel intérêt?</a:t>
            </a:r>
          </a:p>
        </p:txBody>
      </p:sp>
      <p:sp>
        <p:nvSpPr>
          <p:cNvPr id="101" name="ZoneTexte 5"/>
          <p:cNvSpPr txBox="1"/>
          <p:nvPr/>
        </p:nvSpPr>
        <p:spPr>
          <a:xfrm>
            <a:off x="348163" y="1068683"/>
            <a:ext cx="3508961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FBC7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b="1" dirty="0">
                <a:solidFill>
                  <a:srgbClr val="67C5B1"/>
                </a:solidFill>
              </a:rPr>
              <a:t>Par curiosité</a:t>
            </a:r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8D56C1-7408-4B6C-82E6-FEAACF80B654}"/>
              </a:ext>
            </a:extLst>
          </p:cNvPr>
          <p:cNvSpPr/>
          <p:nvPr/>
        </p:nvSpPr>
        <p:spPr>
          <a:xfrm>
            <a:off x="1436913" y="1968782"/>
            <a:ext cx="63448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BE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Je suis curieux.se. Il y a eu de gros orages ces derniers jours, je veux savoir où il a plu et en quelle quantité. »</a:t>
            </a:r>
          </a:p>
          <a:p>
            <a:pPr algn="just"/>
            <a:endParaRPr lang="fr-BE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BE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Animation cartographique des précipitations journalières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EFC431-5737-4BDE-B02B-A8CDF25FFA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5</a:t>
            </a:fld>
            <a:endParaRPr lang="fr-BE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043A2AD-A0AB-4B93-A623-411309C4B71C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5F8F8F8-0809-4D00-AF46-30BFF8EC0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2B38657-02EC-4CB9-A7B8-AB83A0B6AC75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5CB3892-EE96-4C01-B465-9930272B2D91}"/>
              </a:ext>
            </a:extLst>
          </p:cNvPr>
          <p:cNvGrpSpPr/>
          <p:nvPr/>
        </p:nvGrpSpPr>
        <p:grpSpPr>
          <a:xfrm>
            <a:off x="2394271" y="972914"/>
            <a:ext cx="520920" cy="396000"/>
            <a:chOff x="2756565" y="2784769"/>
            <a:chExt cx="520920" cy="396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383BCE8-9C97-4167-AA5C-A3D493A2E2F2}"/>
                </a:ext>
              </a:extLst>
            </p:cNvPr>
            <p:cNvSpPr/>
            <p:nvPr/>
          </p:nvSpPr>
          <p:spPr>
            <a:xfrm>
              <a:off x="2756565" y="3000769"/>
              <a:ext cx="94604" cy="180000"/>
            </a:xfrm>
            <a:prstGeom prst="roundRect">
              <a:avLst/>
            </a:prstGeom>
            <a:solidFill>
              <a:srgbClr val="FFC000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A5922961-BFBB-42B1-9DD6-F1450D8ADA99}"/>
                </a:ext>
              </a:extLst>
            </p:cNvPr>
            <p:cNvSpPr/>
            <p:nvPr/>
          </p:nvSpPr>
          <p:spPr>
            <a:xfrm>
              <a:off x="2894471" y="2928769"/>
              <a:ext cx="94604" cy="252000"/>
            </a:xfrm>
            <a:prstGeom prst="roundRect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4C757C6-F88C-49DF-A8C8-07793E1F9A73}"/>
                </a:ext>
              </a:extLst>
            </p:cNvPr>
            <p:cNvSpPr/>
            <p:nvPr/>
          </p:nvSpPr>
          <p:spPr>
            <a:xfrm>
              <a:off x="3034723" y="2856769"/>
              <a:ext cx="100014" cy="324000"/>
            </a:xfrm>
            <a:prstGeom prst="roundRect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E26D350-A01C-4396-A7A5-4A8F957C7B98}"/>
                </a:ext>
              </a:extLst>
            </p:cNvPr>
            <p:cNvSpPr/>
            <p:nvPr/>
          </p:nvSpPr>
          <p:spPr>
            <a:xfrm>
              <a:off x="3177471" y="2784769"/>
              <a:ext cx="100014" cy="396000"/>
            </a:xfrm>
            <a:prstGeom prst="roundRect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pic>
        <p:nvPicPr>
          <p:cNvPr id="1026" name="Picture 2" descr="My Account Svg Png Icon Free Download (#335286) - OnlineWebFonts.COM">
            <a:extLst>
              <a:ext uri="{FF2B5EF4-FFF2-40B4-BE49-F238E27FC236}">
                <a16:creationId xmlns:a16="http://schemas.microsoft.com/office/drawing/2014/main" id="{0DC8A653-A601-40F1-8D14-B79A5F24D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0644" y="2204723"/>
            <a:ext cx="53227" cy="5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4955251-7378-482B-9AD5-55B69A3A21C0}"/>
              </a:ext>
            </a:extLst>
          </p:cNvPr>
          <p:cNvGrpSpPr/>
          <p:nvPr/>
        </p:nvGrpSpPr>
        <p:grpSpPr>
          <a:xfrm>
            <a:off x="6859430" y="880224"/>
            <a:ext cx="1521596" cy="717832"/>
            <a:chOff x="6859430" y="880224"/>
            <a:chExt cx="1521596" cy="717832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3DEB2CB-B009-4E02-A73D-0C91DABAD224}"/>
                </a:ext>
              </a:extLst>
            </p:cNvPr>
            <p:cNvGrpSpPr/>
            <p:nvPr/>
          </p:nvGrpSpPr>
          <p:grpSpPr>
            <a:xfrm>
              <a:off x="6859430" y="918439"/>
              <a:ext cx="643995" cy="643995"/>
              <a:chOff x="6859430" y="918439"/>
              <a:chExt cx="643995" cy="643995"/>
            </a:xfrm>
          </p:grpSpPr>
          <p:pic>
            <p:nvPicPr>
              <p:cNvPr id="1030" name="Picture 6" descr="My Account Icon #310255 - Free Icons Library">
                <a:extLst>
                  <a:ext uri="{FF2B5EF4-FFF2-40B4-BE49-F238E27FC236}">
                    <a16:creationId xmlns:a16="http://schemas.microsoft.com/office/drawing/2014/main" id="{A1A7D702-9D91-4070-BB9D-42B539ADBD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430" y="918439"/>
                <a:ext cx="643995" cy="6439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2F334749-E346-4A05-8FA6-F590EA9D0C8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57219" y="946796"/>
                <a:ext cx="448415" cy="584689"/>
              </a:xfrm>
              <a:prstGeom prst="line">
                <a:avLst/>
              </a:prstGeom>
              <a:noFill/>
              <a:ln w="5715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4612F35-02EA-4F27-AAF4-8A8B7F1E505D}"/>
                </a:ext>
              </a:extLst>
            </p:cNvPr>
            <p:cNvGrpSpPr/>
            <p:nvPr/>
          </p:nvGrpSpPr>
          <p:grpSpPr>
            <a:xfrm>
              <a:off x="7663194" y="880224"/>
              <a:ext cx="717832" cy="717832"/>
              <a:chOff x="7663194" y="835014"/>
              <a:chExt cx="717832" cy="717832"/>
            </a:xfrm>
          </p:grpSpPr>
          <p:pic>
            <p:nvPicPr>
              <p:cNvPr id="1028" name="Picture 4" descr="Offre membres paris sportifs : Cercle des parieurs">
                <a:extLst>
                  <a:ext uri="{FF2B5EF4-FFF2-40B4-BE49-F238E27FC236}">
                    <a16:creationId xmlns:a16="http://schemas.microsoft.com/office/drawing/2014/main" id="{EC25571B-A8B1-4AD1-BA3D-8BB8BA8941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3194" y="835014"/>
                <a:ext cx="717832" cy="7178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0CD7861D-CB55-4F54-9C38-9108C87F640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87023" y="905281"/>
                <a:ext cx="448415" cy="584689"/>
              </a:xfrm>
              <a:prstGeom prst="line">
                <a:avLst/>
              </a:prstGeom>
              <a:noFill/>
              <a:ln w="5715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</p:spTree>
    <p:extLst>
      <p:ext uri="{BB962C8B-B14F-4D97-AF65-F5344CB8AC3E}">
        <p14:creationId xmlns:p14="http://schemas.microsoft.com/office/powerpoint/2010/main" val="30976204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Agromet.be : quel intérêt?</a:t>
            </a:r>
          </a:p>
        </p:txBody>
      </p:sp>
      <p:sp>
        <p:nvSpPr>
          <p:cNvPr id="101" name="ZoneTexte 5"/>
          <p:cNvSpPr txBox="1"/>
          <p:nvPr/>
        </p:nvSpPr>
        <p:spPr>
          <a:xfrm>
            <a:off x="348163" y="1068683"/>
            <a:ext cx="3508961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FBC7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b="1" dirty="0">
                <a:solidFill>
                  <a:srgbClr val="67C5B1"/>
                </a:solidFill>
              </a:rPr>
              <a:t>Pour explorer</a:t>
            </a:r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8D56C1-7408-4B6C-82E6-FEAACF80B654}"/>
              </a:ext>
            </a:extLst>
          </p:cNvPr>
          <p:cNvSpPr/>
          <p:nvPr/>
        </p:nvSpPr>
        <p:spPr>
          <a:xfrm>
            <a:off x="1436913" y="1968782"/>
            <a:ext cx="63448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BE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Je suis </a:t>
            </a:r>
            <a:r>
              <a:rPr lang="fr-BE" i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agriculteur.trice</a:t>
            </a:r>
            <a:r>
              <a:rPr lang="fr-BE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je veux savoir s’il a assez plu pour pouvoir semer mon engrais »</a:t>
            </a:r>
          </a:p>
          <a:p>
            <a:pPr algn="just"/>
            <a:endParaRPr lang="fr-BE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créer un compte</a:t>
            </a:r>
          </a:p>
          <a:p>
            <a:pPr lvl="1"/>
            <a:endParaRPr lang="fr-BE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connecter à son compte</a:t>
            </a:r>
          </a:p>
          <a:p>
            <a:pPr marL="342900" lvl="1" indent="0"/>
            <a:endParaRPr lang="fr-BE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consultation des données graphiques - cumul de pluie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C17DDB2-C45E-48C7-9CB4-CDE5B09FA191}"/>
              </a:ext>
            </a:extLst>
          </p:cNvPr>
          <p:cNvGrpSpPr/>
          <p:nvPr/>
        </p:nvGrpSpPr>
        <p:grpSpPr>
          <a:xfrm>
            <a:off x="2394364" y="972914"/>
            <a:ext cx="520920" cy="396000"/>
            <a:chOff x="3894276" y="1864082"/>
            <a:chExt cx="520920" cy="396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D553788-77C6-4FA0-962F-7923FEF5F3D2}"/>
                </a:ext>
              </a:extLst>
            </p:cNvPr>
            <p:cNvSpPr/>
            <p:nvPr/>
          </p:nvSpPr>
          <p:spPr>
            <a:xfrm>
              <a:off x="3894276" y="2080082"/>
              <a:ext cx="94604" cy="180000"/>
            </a:xfrm>
            <a:prstGeom prst="roundRect">
              <a:avLst/>
            </a:prstGeom>
            <a:solidFill>
              <a:srgbClr val="FFC000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2BA5CB0-B811-41B5-BD75-3BC75233D19D}"/>
                </a:ext>
              </a:extLst>
            </p:cNvPr>
            <p:cNvSpPr/>
            <p:nvPr/>
          </p:nvSpPr>
          <p:spPr>
            <a:xfrm>
              <a:off x="4032182" y="2008082"/>
              <a:ext cx="94604" cy="252000"/>
            </a:xfrm>
            <a:prstGeom prst="roundRect">
              <a:avLst/>
            </a:prstGeom>
            <a:solidFill>
              <a:srgbClr val="FFFF00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5A3E0BA-B670-42AF-81E3-C7AB668DB80C}"/>
                </a:ext>
              </a:extLst>
            </p:cNvPr>
            <p:cNvSpPr/>
            <p:nvPr/>
          </p:nvSpPr>
          <p:spPr>
            <a:xfrm>
              <a:off x="4172434" y="1936082"/>
              <a:ext cx="100014" cy="324000"/>
            </a:xfrm>
            <a:prstGeom prst="roundRect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E076F4C-CDC7-43FF-831D-9678DB5B53F4}"/>
                </a:ext>
              </a:extLst>
            </p:cNvPr>
            <p:cNvSpPr/>
            <p:nvPr/>
          </p:nvSpPr>
          <p:spPr>
            <a:xfrm>
              <a:off x="4315182" y="1864082"/>
              <a:ext cx="100014" cy="396000"/>
            </a:xfrm>
            <a:prstGeom prst="roundRect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EFC431-5737-4BDE-B02B-A8CDF25FFA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6</a:t>
            </a:fld>
            <a:endParaRPr lang="fr-BE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043A2AD-A0AB-4B93-A623-411309C4B71C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5F8F8F8-0809-4D00-AF46-30BFF8EC0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2B38657-02EC-4CB9-A7B8-AB83A0B6AC75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4682113-2EB2-451E-A1BA-187D213EB864}"/>
              </a:ext>
            </a:extLst>
          </p:cNvPr>
          <p:cNvGrpSpPr/>
          <p:nvPr/>
        </p:nvGrpSpPr>
        <p:grpSpPr>
          <a:xfrm>
            <a:off x="6859430" y="880224"/>
            <a:ext cx="1521596" cy="717832"/>
            <a:chOff x="6859430" y="880224"/>
            <a:chExt cx="1521596" cy="717832"/>
          </a:xfrm>
        </p:grpSpPr>
        <p:pic>
          <p:nvPicPr>
            <p:cNvPr id="29" name="Picture 6" descr="My Account Icon #310255 - Free Icons Library">
              <a:extLst>
                <a:ext uri="{FF2B5EF4-FFF2-40B4-BE49-F238E27FC236}">
                  <a16:creationId xmlns:a16="http://schemas.microsoft.com/office/drawing/2014/main" id="{5BEDD96A-8C95-4754-B8B6-35A3B2F9DA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9430" y="918439"/>
              <a:ext cx="643995" cy="643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3F23F3EF-88D9-40E9-950D-522C816098AC}"/>
                </a:ext>
              </a:extLst>
            </p:cNvPr>
            <p:cNvGrpSpPr/>
            <p:nvPr/>
          </p:nvGrpSpPr>
          <p:grpSpPr>
            <a:xfrm>
              <a:off x="7663194" y="880224"/>
              <a:ext cx="717832" cy="717832"/>
              <a:chOff x="7663194" y="835014"/>
              <a:chExt cx="717832" cy="717832"/>
            </a:xfrm>
          </p:grpSpPr>
          <p:pic>
            <p:nvPicPr>
              <p:cNvPr id="27" name="Picture 4" descr="Offre membres paris sportifs : Cercle des parieurs">
                <a:extLst>
                  <a:ext uri="{FF2B5EF4-FFF2-40B4-BE49-F238E27FC236}">
                    <a16:creationId xmlns:a16="http://schemas.microsoft.com/office/drawing/2014/main" id="{066F0860-97EB-4C7F-B3B2-7DA6FD1C0F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3194" y="835014"/>
                <a:ext cx="717832" cy="7178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F0086FF0-1CFB-40E2-8352-0C505979A9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87023" y="905281"/>
                <a:ext cx="448415" cy="584689"/>
              </a:xfrm>
              <a:prstGeom prst="line">
                <a:avLst/>
              </a:prstGeom>
              <a:noFill/>
              <a:ln w="5715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</p:spTree>
    <p:extLst>
      <p:ext uri="{BB962C8B-B14F-4D97-AF65-F5344CB8AC3E}">
        <p14:creationId xmlns:p14="http://schemas.microsoft.com/office/powerpoint/2010/main" val="13755398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Agromet.be : quel intérêt?</a:t>
            </a:r>
          </a:p>
        </p:txBody>
      </p:sp>
      <p:sp>
        <p:nvSpPr>
          <p:cNvPr id="101" name="ZoneTexte 5"/>
          <p:cNvSpPr txBox="1"/>
          <p:nvPr/>
        </p:nvSpPr>
        <p:spPr>
          <a:xfrm>
            <a:off x="348163" y="1068683"/>
            <a:ext cx="3508961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FBC7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b="1" dirty="0">
                <a:solidFill>
                  <a:srgbClr val="67C5B1"/>
                </a:solidFill>
              </a:rPr>
              <a:t>Pour exporter</a:t>
            </a:r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8D56C1-7408-4B6C-82E6-FEAACF80B654}"/>
              </a:ext>
            </a:extLst>
          </p:cNvPr>
          <p:cNvSpPr/>
          <p:nvPr/>
        </p:nvSpPr>
        <p:spPr>
          <a:xfrm>
            <a:off x="1436913" y="1968782"/>
            <a:ext cx="63448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BE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Je suis </a:t>
            </a:r>
            <a:r>
              <a:rPr lang="fr-BE" i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chercheur.euse</a:t>
            </a:r>
            <a:r>
              <a:rPr lang="fr-BE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En fin de saison, j’aimerais avoir les données météo pour caractériser les conditions durant mes essais »</a:t>
            </a:r>
          </a:p>
          <a:p>
            <a:pPr algn="just"/>
            <a:endParaRPr lang="fr-BE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connecter à son compte</a:t>
            </a:r>
          </a:p>
          <a:p>
            <a:pPr lvl="2"/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extraction des données station la plus proche</a:t>
            </a:r>
          </a:p>
          <a:p>
            <a:pPr marL="685800" lvl="2" indent="0"/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2"/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extraction des moyennes historiques de la station la 	plus proche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EFC431-5737-4BDE-B02B-A8CDF25FFA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7</a:t>
            </a:fld>
            <a:endParaRPr lang="fr-BE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043A2AD-A0AB-4B93-A623-411309C4B71C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5F8F8F8-0809-4D00-AF46-30BFF8EC0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2B38657-02EC-4CB9-A7B8-AB83A0B6AC75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2265A71-3DBA-4916-A313-6BD4F9245FCF}"/>
              </a:ext>
            </a:extLst>
          </p:cNvPr>
          <p:cNvGrpSpPr/>
          <p:nvPr/>
        </p:nvGrpSpPr>
        <p:grpSpPr>
          <a:xfrm>
            <a:off x="2393866" y="972914"/>
            <a:ext cx="520920" cy="396000"/>
            <a:chOff x="2849306" y="1984753"/>
            <a:chExt cx="520920" cy="396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39A7D6B-6AE6-4A03-84CA-2317AC274C36}"/>
                </a:ext>
              </a:extLst>
            </p:cNvPr>
            <p:cNvSpPr/>
            <p:nvPr/>
          </p:nvSpPr>
          <p:spPr>
            <a:xfrm>
              <a:off x="2849306" y="2200753"/>
              <a:ext cx="94604" cy="180000"/>
            </a:xfrm>
            <a:prstGeom prst="roundRect">
              <a:avLst/>
            </a:prstGeom>
            <a:solidFill>
              <a:srgbClr val="FFC000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E699B69-5B62-4381-84DF-F45198249C57}"/>
                </a:ext>
              </a:extLst>
            </p:cNvPr>
            <p:cNvSpPr/>
            <p:nvPr/>
          </p:nvSpPr>
          <p:spPr>
            <a:xfrm>
              <a:off x="2987212" y="2128753"/>
              <a:ext cx="94604" cy="252000"/>
            </a:xfrm>
            <a:prstGeom prst="roundRect">
              <a:avLst/>
            </a:prstGeom>
            <a:solidFill>
              <a:srgbClr val="FFFF00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8BF3D00-B5F8-4DBE-BFD6-185FF46EF53B}"/>
                </a:ext>
              </a:extLst>
            </p:cNvPr>
            <p:cNvSpPr/>
            <p:nvPr/>
          </p:nvSpPr>
          <p:spPr>
            <a:xfrm>
              <a:off x="3127464" y="2056753"/>
              <a:ext cx="100014" cy="324000"/>
            </a:xfrm>
            <a:prstGeom prst="roundRect">
              <a:avLst/>
            </a:prstGeom>
            <a:solidFill>
              <a:srgbClr val="92D050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E8DD0E0-5B29-43D4-B66E-BEA3F4A1C962}"/>
                </a:ext>
              </a:extLst>
            </p:cNvPr>
            <p:cNvSpPr/>
            <p:nvPr/>
          </p:nvSpPr>
          <p:spPr>
            <a:xfrm>
              <a:off x="3270212" y="1984753"/>
              <a:ext cx="100014" cy="396000"/>
            </a:xfrm>
            <a:prstGeom prst="roundRect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2D4870F-F2D3-4986-B01D-8FD95E435ACC}"/>
              </a:ext>
            </a:extLst>
          </p:cNvPr>
          <p:cNvGrpSpPr/>
          <p:nvPr/>
        </p:nvGrpSpPr>
        <p:grpSpPr>
          <a:xfrm>
            <a:off x="6859430" y="880224"/>
            <a:ext cx="1521596" cy="717832"/>
            <a:chOff x="6859430" y="880224"/>
            <a:chExt cx="1521596" cy="717832"/>
          </a:xfrm>
        </p:grpSpPr>
        <p:pic>
          <p:nvPicPr>
            <p:cNvPr id="33" name="Picture 6" descr="My Account Icon #310255 - Free Icons Library">
              <a:extLst>
                <a:ext uri="{FF2B5EF4-FFF2-40B4-BE49-F238E27FC236}">
                  <a16:creationId xmlns:a16="http://schemas.microsoft.com/office/drawing/2014/main" id="{4843C628-143F-406B-93EC-6D4F396379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9430" y="918439"/>
              <a:ext cx="643995" cy="643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5B70E8F3-4C45-4850-9DED-C1476E04609C}"/>
                </a:ext>
              </a:extLst>
            </p:cNvPr>
            <p:cNvGrpSpPr/>
            <p:nvPr/>
          </p:nvGrpSpPr>
          <p:grpSpPr>
            <a:xfrm>
              <a:off x="7663194" y="880224"/>
              <a:ext cx="717832" cy="717832"/>
              <a:chOff x="7663194" y="835014"/>
              <a:chExt cx="717832" cy="717832"/>
            </a:xfrm>
          </p:grpSpPr>
          <p:pic>
            <p:nvPicPr>
              <p:cNvPr id="31" name="Picture 4" descr="Offre membres paris sportifs : Cercle des parieurs">
                <a:extLst>
                  <a:ext uri="{FF2B5EF4-FFF2-40B4-BE49-F238E27FC236}">
                    <a16:creationId xmlns:a16="http://schemas.microsoft.com/office/drawing/2014/main" id="{BF189907-1B32-4538-92A9-2895D6041E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3194" y="835014"/>
                <a:ext cx="717832" cy="7178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17116A2F-D57B-4C3F-8D15-2DCA837A71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87023" y="905281"/>
                <a:ext cx="448415" cy="584689"/>
              </a:xfrm>
              <a:prstGeom prst="line">
                <a:avLst/>
              </a:prstGeom>
              <a:noFill/>
              <a:ln w="5715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</p:spTree>
    <p:extLst>
      <p:ext uri="{BB962C8B-B14F-4D97-AF65-F5344CB8AC3E}">
        <p14:creationId xmlns:p14="http://schemas.microsoft.com/office/powerpoint/2010/main" val="19960011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Agromet.be : quel intérêt?</a:t>
            </a:r>
          </a:p>
        </p:txBody>
      </p:sp>
      <p:sp>
        <p:nvSpPr>
          <p:cNvPr id="101" name="ZoneTexte 5"/>
          <p:cNvSpPr txBox="1"/>
          <p:nvPr/>
        </p:nvSpPr>
        <p:spPr>
          <a:xfrm>
            <a:off x="348163" y="1068683"/>
            <a:ext cx="3508961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FBC7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b="1" dirty="0">
                <a:solidFill>
                  <a:srgbClr val="67C5B1"/>
                </a:solidFill>
              </a:rPr>
              <a:t>Pour interfacer</a:t>
            </a:r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8D56C1-7408-4B6C-82E6-FEAACF80B654}"/>
              </a:ext>
            </a:extLst>
          </p:cNvPr>
          <p:cNvSpPr/>
          <p:nvPr/>
        </p:nvSpPr>
        <p:spPr>
          <a:xfrm>
            <a:off x="1436913" y="1968782"/>
            <a:ext cx="634481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BE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Je viens de lancer une start-up qui propose des outils d’aide à la décision en élevage et je cherche des données météorologiques agricoles de qualité. Est-ce que je peux alimenter automatiquement mes modèles à partir d’Agromet.be? »</a:t>
            </a:r>
          </a:p>
          <a:p>
            <a:pPr algn="just"/>
            <a:endParaRPr lang="fr-BE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Utilisation de l’API </a:t>
            </a:r>
            <a:r>
              <a:rPr lang="fr-BE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Agromet</a:t>
            </a:r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(R, Python, PHP, </a:t>
            </a:r>
            <a:r>
              <a:rPr lang="fr-BE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Curl</a:t>
            </a:r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Demander un jeton API</a:t>
            </a:r>
          </a:p>
          <a:p>
            <a:pPr lvl="1"/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Documentation en ligne</a:t>
            </a:r>
          </a:p>
          <a:p>
            <a:pPr lvl="1"/>
            <a:endParaRPr lang="fr-BE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/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Utilisation commerciale =&gt; Contactez-nous :  	</a:t>
            </a:r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agromet@cra.wallonie.be</a:t>
            </a:r>
            <a:endParaRPr lang="fr-BE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EFC431-5737-4BDE-B02B-A8CDF25FFA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8</a:t>
            </a:fld>
            <a:endParaRPr lang="fr-BE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043A2AD-A0AB-4B93-A623-411309C4B71C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5F8F8F8-0809-4D00-AF46-30BFF8EC0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2B38657-02EC-4CB9-A7B8-AB83A0B6AC75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5F2F16A-8641-48D6-B980-9FE71699AAA9}"/>
              </a:ext>
            </a:extLst>
          </p:cNvPr>
          <p:cNvGrpSpPr/>
          <p:nvPr/>
        </p:nvGrpSpPr>
        <p:grpSpPr>
          <a:xfrm>
            <a:off x="2387534" y="978243"/>
            <a:ext cx="520920" cy="396000"/>
            <a:chOff x="1873946" y="2038753"/>
            <a:chExt cx="520920" cy="396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5BCE9D9-E2AD-48B4-8876-B9B57B248AF4}"/>
                </a:ext>
              </a:extLst>
            </p:cNvPr>
            <p:cNvSpPr/>
            <p:nvPr/>
          </p:nvSpPr>
          <p:spPr>
            <a:xfrm>
              <a:off x="1873946" y="2254753"/>
              <a:ext cx="94604" cy="180000"/>
            </a:xfrm>
            <a:prstGeom prst="roundRect">
              <a:avLst/>
            </a:prstGeom>
            <a:solidFill>
              <a:srgbClr val="FFC000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0A27AD6-A4CF-4C61-B0CD-989AEEA13284}"/>
                </a:ext>
              </a:extLst>
            </p:cNvPr>
            <p:cNvSpPr/>
            <p:nvPr/>
          </p:nvSpPr>
          <p:spPr>
            <a:xfrm>
              <a:off x="2011852" y="2182753"/>
              <a:ext cx="94604" cy="252000"/>
            </a:xfrm>
            <a:prstGeom prst="roundRect">
              <a:avLst/>
            </a:prstGeom>
            <a:solidFill>
              <a:srgbClr val="FFFF00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E81B6F3-B5A6-4419-BD28-A7F9AA2F2DC5}"/>
                </a:ext>
              </a:extLst>
            </p:cNvPr>
            <p:cNvSpPr/>
            <p:nvPr/>
          </p:nvSpPr>
          <p:spPr>
            <a:xfrm>
              <a:off x="2152104" y="2110753"/>
              <a:ext cx="100014" cy="324000"/>
            </a:xfrm>
            <a:prstGeom prst="roundRect">
              <a:avLst/>
            </a:prstGeom>
            <a:solidFill>
              <a:srgbClr val="92D050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79DEF83-C581-4400-B5B1-DDC585CB2F5E}"/>
                </a:ext>
              </a:extLst>
            </p:cNvPr>
            <p:cNvSpPr/>
            <p:nvPr/>
          </p:nvSpPr>
          <p:spPr>
            <a:xfrm>
              <a:off x="2294852" y="2038753"/>
              <a:ext cx="100014" cy="396000"/>
            </a:xfrm>
            <a:prstGeom prst="roundRect">
              <a:avLst/>
            </a:prstGeom>
            <a:solidFill>
              <a:srgbClr val="00B0F0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C41E400-B694-4520-8BE5-D37E04BF5E53}"/>
              </a:ext>
            </a:extLst>
          </p:cNvPr>
          <p:cNvGrpSpPr/>
          <p:nvPr/>
        </p:nvGrpSpPr>
        <p:grpSpPr>
          <a:xfrm>
            <a:off x="6859430" y="764134"/>
            <a:ext cx="2295323" cy="947963"/>
            <a:chOff x="6859430" y="764134"/>
            <a:chExt cx="2295323" cy="947963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0A53CD97-CB49-424B-AB3F-2B0AFF5262E8}"/>
                </a:ext>
              </a:extLst>
            </p:cNvPr>
            <p:cNvGrpSpPr/>
            <p:nvPr/>
          </p:nvGrpSpPr>
          <p:grpSpPr>
            <a:xfrm>
              <a:off x="6859430" y="880224"/>
              <a:ext cx="1521596" cy="717832"/>
              <a:chOff x="6859430" y="880224"/>
              <a:chExt cx="1521596" cy="717832"/>
            </a:xfrm>
          </p:grpSpPr>
          <p:pic>
            <p:nvPicPr>
              <p:cNvPr id="33" name="Picture 6" descr="My Account Icon #310255 - Free Icons Library">
                <a:extLst>
                  <a:ext uri="{FF2B5EF4-FFF2-40B4-BE49-F238E27FC236}">
                    <a16:creationId xmlns:a16="http://schemas.microsoft.com/office/drawing/2014/main" id="{67843CD4-522D-4A8E-884D-2FAE6CC40F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430" y="918439"/>
                <a:ext cx="643995" cy="6439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304785DD-7AF9-482F-9E2E-58B9A98DAF6F}"/>
                  </a:ext>
                </a:extLst>
              </p:cNvPr>
              <p:cNvGrpSpPr/>
              <p:nvPr/>
            </p:nvGrpSpPr>
            <p:grpSpPr>
              <a:xfrm>
                <a:off x="7663194" y="880224"/>
                <a:ext cx="717832" cy="717832"/>
                <a:chOff x="7663194" y="835014"/>
                <a:chExt cx="717832" cy="717832"/>
              </a:xfrm>
            </p:grpSpPr>
            <p:pic>
              <p:nvPicPr>
                <p:cNvPr id="31" name="Picture 4" descr="Offre membres paris sportifs : Cercle des parieurs">
                  <a:extLst>
                    <a:ext uri="{FF2B5EF4-FFF2-40B4-BE49-F238E27FC236}">
                      <a16:creationId xmlns:a16="http://schemas.microsoft.com/office/drawing/2014/main" id="{5381F6F5-9BE2-45E2-B3A6-A930AA0195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63194" y="835014"/>
                  <a:ext cx="717832" cy="71783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32" name="Connecteur droit 31">
                  <a:extLst>
                    <a:ext uri="{FF2B5EF4-FFF2-40B4-BE49-F238E27FC236}">
                      <a16:creationId xmlns:a16="http://schemas.microsoft.com/office/drawing/2014/main" id="{A209DB14-41AB-4156-BA1F-1FA94B9E0F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787023" y="905281"/>
                  <a:ext cx="448415" cy="584689"/>
                </a:xfrm>
                <a:prstGeom prst="line">
                  <a:avLst/>
                </a:prstGeom>
                <a:noFill/>
                <a:ln w="57150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D51FD74-4326-4B61-9747-C8C798D79868}"/>
                </a:ext>
              </a:extLst>
            </p:cNvPr>
            <p:cNvGrpSpPr/>
            <p:nvPr/>
          </p:nvGrpSpPr>
          <p:grpSpPr>
            <a:xfrm>
              <a:off x="8284139" y="764134"/>
              <a:ext cx="870614" cy="947963"/>
              <a:chOff x="8284139" y="764134"/>
              <a:chExt cx="870614" cy="947963"/>
            </a:xfrm>
          </p:grpSpPr>
          <p:pic>
            <p:nvPicPr>
              <p:cNvPr id="35" name="Picture 4" descr="Offre membres paris sportifs : Cercle des parieurs">
                <a:extLst>
                  <a:ext uri="{FF2B5EF4-FFF2-40B4-BE49-F238E27FC236}">
                    <a16:creationId xmlns:a16="http://schemas.microsoft.com/office/drawing/2014/main" id="{7FC036A5-C314-4218-9636-1AAB473933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36921" y="880224"/>
                <a:ext cx="717832" cy="7178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498F9A02-3898-46FE-8EF4-0C17F1E6EF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84139" y="764134"/>
                <a:ext cx="256656" cy="947963"/>
              </a:xfrm>
              <a:prstGeom prst="line">
                <a:avLst/>
              </a:prstGeom>
              <a:noFill/>
              <a:ln w="1905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</p:spTree>
    <p:extLst>
      <p:ext uri="{BB962C8B-B14F-4D97-AF65-F5344CB8AC3E}">
        <p14:creationId xmlns:p14="http://schemas.microsoft.com/office/powerpoint/2010/main" val="36554193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/>
              <a:t>Conditions d’utilisation</a:t>
            </a:r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94CAEBBD-D475-4C48-B511-B4508ED1CA51}"/>
              </a:ext>
            </a:extLst>
          </p:cNvPr>
          <p:cNvSpPr txBox="1">
            <a:spLocks/>
          </p:cNvSpPr>
          <p:nvPr/>
        </p:nvSpPr>
        <p:spPr>
          <a:xfrm>
            <a:off x="157480" y="1253331"/>
            <a:ext cx="846836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 fontScale="62500" lnSpcReduction="20000"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fr-BE" sz="2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Données </a:t>
            </a:r>
            <a:r>
              <a:rPr lang="fr-BE" sz="2900" b="1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gratuites</a:t>
            </a:r>
            <a:r>
              <a:rPr lang="fr-BE" sz="2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utilisées à des </a:t>
            </a:r>
            <a:r>
              <a:rPr lang="fr-BE" sz="2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fins non commerciales </a:t>
            </a:r>
            <a:r>
              <a:rPr lang="fr-BE" sz="2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: </a:t>
            </a:r>
          </a:p>
          <a:p>
            <a:pPr lvl="1" hangingPunct="1"/>
            <a:r>
              <a:rPr lang="fr-BE" sz="2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institutions publiques, les ASBL, les universités ;</a:t>
            </a:r>
          </a:p>
          <a:p>
            <a:pPr lvl="1" hangingPunct="1"/>
            <a:r>
              <a:rPr lang="fr-BE" sz="2900" b="1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agriculteurs ;</a:t>
            </a:r>
          </a:p>
          <a:p>
            <a:pPr lvl="1" hangingPunct="1"/>
            <a:r>
              <a:rPr lang="fr-BE" sz="2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particuliers.</a:t>
            </a:r>
          </a:p>
          <a:p>
            <a:pPr marL="457200" lvl="1" indent="0" hangingPunct="1">
              <a:buFont typeface="Arial"/>
              <a:buNone/>
            </a:pPr>
            <a:endParaRPr lang="fr-BE" sz="29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1"/>
            <a:r>
              <a:rPr lang="fr-BE" sz="2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Données gratuites ≠ sans valeur!</a:t>
            </a:r>
          </a:p>
          <a:p>
            <a:pPr marL="0" indent="0" hangingPunct="1">
              <a:buFont typeface="Arial"/>
              <a:buNone/>
            </a:pPr>
            <a:endParaRPr lang="fr-BE" sz="29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1"/>
            <a:r>
              <a:rPr lang="fr-BE" sz="2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Obligation de : </a:t>
            </a:r>
          </a:p>
          <a:p>
            <a:pPr lvl="1" hangingPunct="1"/>
            <a:r>
              <a:rPr lang="fr-BE" sz="2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Citer la source des données </a:t>
            </a:r>
            <a:r>
              <a:rPr lang="fr-BE" sz="2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Source : CRA-W / Agromet.be »</a:t>
            </a:r>
          </a:p>
          <a:p>
            <a:pPr lvl="1" hangingPunct="1"/>
            <a:r>
              <a:rPr lang="fr-BE" sz="2900" b="1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pas diffuser les données à des tiers sans l’autorisation écrite du CRA-W</a:t>
            </a:r>
          </a:p>
          <a:p>
            <a:pPr lvl="1" hangingPunct="1"/>
            <a:r>
              <a:rPr lang="fr-BE" sz="2900" b="1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pas partager ses codes d’accès : une personne, un accès</a:t>
            </a:r>
          </a:p>
          <a:p>
            <a:pPr marL="457200" lvl="1" indent="0" hangingPunct="1">
              <a:buFont typeface="Arial"/>
              <a:buNone/>
            </a:pPr>
            <a:endParaRPr lang="fr-BE" sz="29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1"/>
            <a:r>
              <a:rPr lang="fr-BE" sz="2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Utilisation commerciale? Contactez-nous! </a:t>
            </a:r>
            <a:r>
              <a:rPr lang="fr-BE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agromet@cra.wallonie.be</a:t>
            </a:r>
            <a:endParaRPr lang="fr-BE" sz="29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hangingPunct="1">
              <a:buFont typeface="Arial"/>
              <a:buNone/>
            </a:pPr>
            <a:endParaRPr lang="fr-BE" dirty="0"/>
          </a:p>
          <a:p>
            <a:pPr marL="457200" lvl="1" indent="0" hangingPunct="1">
              <a:buFont typeface="Arial"/>
              <a:buNone/>
            </a:pPr>
            <a:endParaRPr lang="fr-BE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E0225DA-057A-4CB3-8537-E9B04EDAA78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9</a:t>
            </a:fld>
            <a:endParaRPr lang="fr-BE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FE7BEBC-505C-44DF-A33B-C552C98BCA54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3D30CC3-6218-4BD3-A22F-024A97C82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5D092B1-2E7E-44CF-A561-13004A11530C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12282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it-IT" dirty="0"/>
              <a:t>Agromet.be : un dataset complet</a:t>
            </a:r>
            <a:endParaRPr lang="fr-BE" dirty="0"/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3E9ACA-5ED7-4C87-8145-96162C31B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63" y="2255519"/>
            <a:ext cx="8499829" cy="3067083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C030DCF2-3D7D-435F-AA10-425E139C44ED}"/>
              </a:ext>
            </a:extLst>
          </p:cNvPr>
          <p:cNvSpPr txBox="1">
            <a:spLocks/>
          </p:cNvSpPr>
          <p:nvPr/>
        </p:nvSpPr>
        <p:spPr>
          <a:xfrm>
            <a:off x="2114648" y="1456739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None/>
            </a:pPr>
            <a:r>
              <a:rPr lang="fr-BE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BE" sz="18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dataset</a:t>
            </a:r>
            <a:r>
              <a:rPr lang="fr-BE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complet pour vos projets et outils</a:t>
            </a:r>
          </a:p>
          <a:p>
            <a:pPr marL="457200" lvl="1" indent="0" hangingPunct="1">
              <a:buFont typeface="Arial"/>
              <a:buNone/>
            </a:pPr>
            <a:endParaRPr lang="fr-BE" dirty="0"/>
          </a:p>
          <a:p>
            <a:pPr marL="457200" lvl="1" indent="0" hangingPunct="1">
              <a:buFont typeface="Arial"/>
              <a:buNone/>
            </a:pPr>
            <a:endParaRPr lang="fr-BE" dirty="0"/>
          </a:p>
          <a:p>
            <a:pPr marL="0" indent="0" hangingPunct="1">
              <a:buFont typeface="Arial"/>
              <a:buNone/>
            </a:pPr>
            <a:endParaRPr lang="fr-BE" dirty="0"/>
          </a:p>
          <a:p>
            <a:pPr hangingPunct="1"/>
            <a:endParaRPr lang="fr-BE" dirty="0"/>
          </a:p>
          <a:p>
            <a:pPr hangingPunct="1"/>
            <a:endParaRPr lang="fr-BE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880C1AD-3C47-4715-875A-842A98DACF4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10</a:t>
            </a:fld>
            <a:endParaRPr lang="fr-BE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44F34B-C5D7-4BEB-8E1B-02E865182272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AC32D96-C9DA-4859-AC7E-2002B52F8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0D648EA-1F32-4D78-ACD4-816476BA4D68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A1A47B53-2E8A-45CF-AEE8-3F473CC6BCBF}"/>
              </a:ext>
            </a:extLst>
          </p:cNvPr>
          <p:cNvSpPr/>
          <p:nvPr/>
        </p:nvSpPr>
        <p:spPr>
          <a:xfrm>
            <a:off x="139700" y="4476750"/>
            <a:ext cx="2730500" cy="1085850"/>
          </a:xfrm>
          <a:custGeom>
            <a:avLst/>
            <a:gdLst>
              <a:gd name="connsiteX0" fmla="*/ 171450 w 2730500"/>
              <a:gd name="connsiteY0" fmla="*/ 25400 h 1085850"/>
              <a:gd name="connsiteX1" fmla="*/ 171450 w 2730500"/>
              <a:gd name="connsiteY1" fmla="*/ 25400 h 1085850"/>
              <a:gd name="connsiteX2" fmla="*/ 1339850 w 2730500"/>
              <a:gd name="connsiteY2" fmla="*/ 12700 h 1085850"/>
              <a:gd name="connsiteX3" fmla="*/ 1384300 w 2730500"/>
              <a:gd name="connsiteY3" fmla="*/ 6350 h 1085850"/>
              <a:gd name="connsiteX4" fmla="*/ 1447800 w 2730500"/>
              <a:gd name="connsiteY4" fmla="*/ 0 h 1085850"/>
              <a:gd name="connsiteX5" fmla="*/ 1670050 w 2730500"/>
              <a:gd name="connsiteY5" fmla="*/ 6350 h 1085850"/>
              <a:gd name="connsiteX6" fmla="*/ 1765300 w 2730500"/>
              <a:gd name="connsiteY6" fmla="*/ 19050 h 1085850"/>
              <a:gd name="connsiteX7" fmla="*/ 1835150 w 2730500"/>
              <a:gd name="connsiteY7" fmla="*/ 25400 h 1085850"/>
              <a:gd name="connsiteX8" fmla="*/ 1917700 w 2730500"/>
              <a:gd name="connsiteY8" fmla="*/ 38100 h 1085850"/>
              <a:gd name="connsiteX9" fmla="*/ 1962150 w 2730500"/>
              <a:gd name="connsiteY9" fmla="*/ 44450 h 1085850"/>
              <a:gd name="connsiteX10" fmla="*/ 1993900 w 2730500"/>
              <a:gd name="connsiteY10" fmla="*/ 50800 h 1085850"/>
              <a:gd name="connsiteX11" fmla="*/ 2076450 w 2730500"/>
              <a:gd name="connsiteY11" fmla="*/ 63500 h 1085850"/>
              <a:gd name="connsiteX12" fmla="*/ 2159000 w 2730500"/>
              <a:gd name="connsiteY12" fmla="*/ 69850 h 1085850"/>
              <a:gd name="connsiteX13" fmla="*/ 2216150 w 2730500"/>
              <a:gd name="connsiteY13" fmla="*/ 88900 h 1085850"/>
              <a:gd name="connsiteX14" fmla="*/ 2235200 w 2730500"/>
              <a:gd name="connsiteY14" fmla="*/ 101600 h 1085850"/>
              <a:gd name="connsiteX15" fmla="*/ 2260600 w 2730500"/>
              <a:gd name="connsiteY15" fmla="*/ 107950 h 1085850"/>
              <a:gd name="connsiteX16" fmla="*/ 2279650 w 2730500"/>
              <a:gd name="connsiteY16" fmla="*/ 120650 h 1085850"/>
              <a:gd name="connsiteX17" fmla="*/ 2317750 w 2730500"/>
              <a:gd name="connsiteY17" fmla="*/ 139700 h 1085850"/>
              <a:gd name="connsiteX18" fmla="*/ 2470150 w 2730500"/>
              <a:gd name="connsiteY18" fmla="*/ 133350 h 1085850"/>
              <a:gd name="connsiteX19" fmla="*/ 2489200 w 2730500"/>
              <a:gd name="connsiteY19" fmla="*/ 127000 h 1085850"/>
              <a:gd name="connsiteX20" fmla="*/ 2679700 w 2730500"/>
              <a:gd name="connsiteY20" fmla="*/ 133350 h 1085850"/>
              <a:gd name="connsiteX21" fmla="*/ 2724150 w 2730500"/>
              <a:gd name="connsiteY21" fmla="*/ 196850 h 1085850"/>
              <a:gd name="connsiteX22" fmla="*/ 2730500 w 2730500"/>
              <a:gd name="connsiteY22" fmla="*/ 215900 h 1085850"/>
              <a:gd name="connsiteX23" fmla="*/ 2717800 w 2730500"/>
              <a:gd name="connsiteY23" fmla="*/ 520700 h 1085850"/>
              <a:gd name="connsiteX24" fmla="*/ 2705100 w 2730500"/>
              <a:gd name="connsiteY24" fmla="*/ 584200 h 1085850"/>
              <a:gd name="connsiteX25" fmla="*/ 2692400 w 2730500"/>
              <a:gd name="connsiteY25" fmla="*/ 603250 h 1085850"/>
              <a:gd name="connsiteX26" fmla="*/ 2679700 w 2730500"/>
              <a:gd name="connsiteY26" fmla="*/ 660400 h 1085850"/>
              <a:gd name="connsiteX27" fmla="*/ 2660650 w 2730500"/>
              <a:gd name="connsiteY27" fmla="*/ 692150 h 1085850"/>
              <a:gd name="connsiteX28" fmla="*/ 2628900 w 2730500"/>
              <a:gd name="connsiteY28" fmla="*/ 742950 h 1085850"/>
              <a:gd name="connsiteX29" fmla="*/ 2597150 w 2730500"/>
              <a:gd name="connsiteY29" fmla="*/ 793750 h 1085850"/>
              <a:gd name="connsiteX30" fmla="*/ 2578100 w 2730500"/>
              <a:gd name="connsiteY30" fmla="*/ 825500 h 1085850"/>
              <a:gd name="connsiteX31" fmla="*/ 2520950 w 2730500"/>
              <a:gd name="connsiteY31" fmla="*/ 889000 h 1085850"/>
              <a:gd name="connsiteX32" fmla="*/ 2457450 w 2730500"/>
              <a:gd name="connsiteY32" fmla="*/ 933450 h 1085850"/>
              <a:gd name="connsiteX33" fmla="*/ 2400300 w 2730500"/>
              <a:gd name="connsiteY33" fmla="*/ 971550 h 1085850"/>
              <a:gd name="connsiteX34" fmla="*/ 2368550 w 2730500"/>
              <a:gd name="connsiteY34" fmla="*/ 984250 h 1085850"/>
              <a:gd name="connsiteX35" fmla="*/ 2330450 w 2730500"/>
              <a:gd name="connsiteY35" fmla="*/ 1016000 h 1085850"/>
              <a:gd name="connsiteX36" fmla="*/ 2305050 w 2730500"/>
              <a:gd name="connsiteY36" fmla="*/ 1028700 h 1085850"/>
              <a:gd name="connsiteX37" fmla="*/ 2273300 w 2730500"/>
              <a:gd name="connsiteY37" fmla="*/ 1054100 h 1085850"/>
              <a:gd name="connsiteX38" fmla="*/ 2120900 w 2730500"/>
              <a:gd name="connsiteY38" fmla="*/ 1085850 h 1085850"/>
              <a:gd name="connsiteX39" fmla="*/ 1854200 w 2730500"/>
              <a:gd name="connsiteY39" fmla="*/ 1079500 h 1085850"/>
              <a:gd name="connsiteX40" fmla="*/ 1752600 w 2730500"/>
              <a:gd name="connsiteY40" fmla="*/ 1060450 h 1085850"/>
              <a:gd name="connsiteX41" fmla="*/ 1657350 w 2730500"/>
              <a:gd name="connsiteY41" fmla="*/ 1054100 h 1085850"/>
              <a:gd name="connsiteX42" fmla="*/ 1619250 w 2730500"/>
              <a:gd name="connsiteY42" fmla="*/ 1041400 h 1085850"/>
              <a:gd name="connsiteX43" fmla="*/ 1460500 w 2730500"/>
              <a:gd name="connsiteY43" fmla="*/ 1028700 h 1085850"/>
              <a:gd name="connsiteX44" fmla="*/ 1358900 w 2730500"/>
              <a:gd name="connsiteY44" fmla="*/ 1009650 h 1085850"/>
              <a:gd name="connsiteX45" fmla="*/ 1250950 w 2730500"/>
              <a:gd name="connsiteY45" fmla="*/ 1003300 h 1085850"/>
              <a:gd name="connsiteX46" fmla="*/ 1130300 w 2730500"/>
              <a:gd name="connsiteY46" fmla="*/ 984250 h 1085850"/>
              <a:gd name="connsiteX47" fmla="*/ 1035050 w 2730500"/>
              <a:gd name="connsiteY47" fmla="*/ 971550 h 1085850"/>
              <a:gd name="connsiteX48" fmla="*/ 971550 w 2730500"/>
              <a:gd name="connsiteY48" fmla="*/ 952500 h 1085850"/>
              <a:gd name="connsiteX49" fmla="*/ 901700 w 2730500"/>
              <a:gd name="connsiteY49" fmla="*/ 939800 h 1085850"/>
              <a:gd name="connsiteX50" fmla="*/ 838200 w 2730500"/>
              <a:gd name="connsiteY50" fmla="*/ 927100 h 1085850"/>
              <a:gd name="connsiteX51" fmla="*/ 704850 w 2730500"/>
              <a:gd name="connsiteY51" fmla="*/ 914400 h 1085850"/>
              <a:gd name="connsiteX52" fmla="*/ 666750 w 2730500"/>
              <a:gd name="connsiteY52" fmla="*/ 901700 h 1085850"/>
              <a:gd name="connsiteX53" fmla="*/ 577850 w 2730500"/>
              <a:gd name="connsiteY53" fmla="*/ 895350 h 1085850"/>
              <a:gd name="connsiteX54" fmla="*/ 457200 w 2730500"/>
              <a:gd name="connsiteY54" fmla="*/ 869950 h 1085850"/>
              <a:gd name="connsiteX55" fmla="*/ 406400 w 2730500"/>
              <a:gd name="connsiteY55" fmla="*/ 850900 h 1085850"/>
              <a:gd name="connsiteX56" fmla="*/ 355600 w 2730500"/>
              <a:gd name="connsiteY56" fmla="*/ 825500 h 1085850"/>
              <a:gd name="connsiteX57" fmla="*/ 292100 w 2730500"/>
              <a:gd name="connsiteY57" fmla="*/ 812800 h 1085850"/>
              <a:gd name="connsiteX58" fmla="*/ 266700 w 2730500"/>
              <a:gd name="connsiteY58" fmla="*/ 800100 h 1085850"/>
              <a:gd name="connsiteX59" fmla="*/ 228600 w 2730500"/>
              <a:gd name="connsiteY59" fmla="*/ 793750 h 1085850"/>
              <a:gd name="connsiteX60" fmla="*/ 196850 w 2730500"/>
              <a:gd name="connsiteY60" fmla="*/ 774700 h 1085850"/>
              <a:gd name="connsiteX61" fmla="*/ 171450 w 2730500"/>
              <a:gd name="connsiteY61" fmla="*/ 768350 h 1085850"/>
              <a:gd name="connsiteX62" fmla="*/ 127000 w 2730500"/>
              <a:gd name="connsiteY62" fmla="*/ 755650 h 1085850"/>
              <a:gd name="connsiteX63" fmla="*/ 101600 w 2730500"/>
              <a:gd name="connsiteY63" fmla="*/ 730250 h 1085850"/>
              <a:gd name="connsiteX64" fmla="*/ 69850 w 2730500"/>
              <a:gd name="connsiteY64" fmla="*/ 704850 h 1085850"/>
              <a:gd name="connsiteX65" fmla="*/ 63500 w 2730500"/>
              <a:gd name="connsiteY65" fmla="*/ 685800 h 1085850"/>
              <a:gd name="connsiteX66" fmla="*/ 44450 w 2730500"/>
              <a:gd name="connsiteY66" fmla="*/ 647700 h 1085850"/>
              <a:gd name="connsiteX67" fmla="*/ 38100 w 2730500"/>
              <a:gd name="connsiteY67" fmla="*/ 628650 h 1085850"/>
              <a:gd name="connsiteX68" fmla="*/ 19050 w 2730500"/>
              <a:gd name="connsiteY68" fmla="*/ 584200 h 1085850"/>
              <a:gd name="connsiteX69" fmla="*/ 12700 w 2730500"/>
              <a:gd name="connsiteY69" fmla="*/ 533400 h 1085850"/>
              <a:gd name="connsiteX70" fmla="*/ 6350 w 2730500"/>
              <a:gd name="connsiteY70" fmla="*/ 495300 h 1085850"/>
              <a:gd name="connsiteX71" fmla="*/ 0 w 2730500"/>
              <a:gd name="connsiteY71" fmla="*/ 438150 h 1085850"/>
              <a:gd name="connsiteX72" fmla="*/ 6350 w 2730500"/>
              <a:gd name="connsiteY72" fmla="*/ 279400 h 1085850"/>
              <a:gd name="connsiteX73" fmla="*/ 31750 w 2730500"/>
              <a:gd name="connsiteY73" fmla="*/ 203200 h 1085850"/>
              <a:gd name="connsiteX74" fmla="*/ 50800 w 2730500"/>
              <a:gd name="connsiteY74" fmla="*/ 184150 h 1085850"/>
              <a:gd name="connsiteX75" fmla="*/ 76200 w 2730500"/>
              <a:gd name="connsiteY75" fmla="*/ 146050 h 1085850"/>
              <a:gd name="connsiteX76" fmla="*/ 95250 w 2730500"/>
              <a:gd name="connsiteY76" fmla="*/ 127000 h 1085850"/>
              <a:gd name="connsiteX77" fmla="*/ 114300 w 2730500"/>
              <a:gd name="connsiteY77" fmla="*/ 101600 h 1085850"/>
              <a:gd name="connsiteX78" fmla="*/ 133350 w 2730500"/>
              <a:gd name="connsiteY78" fmla="*/ 88900 h 1085850"/>
              <a:gd name="connsiteX79" fmla="*/ 165100 w 2730500"/>
              <a:gd name="connsiteY79" fmla="*/ 50800 h 1085850"/>
              <a:gd name="connsiteX80" fmla="*/ 184150 w 2730500"/>
              <a:gd name="connsiteY80" fmla="*/ 44450 h 1085850"/>
              <a:gd name="connsiteX81" fmla="*/ 171450 w 2730500"/>
              <a:gd name="connsiteY81" fmla="*/ 25400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2730500" h="1085850">
                <a:moveTo>
                  <a:pt x="171450" y="25400"/>
                </a:moveTo>
                <a:lnTo>
                  <a:pt x="171450" y="25400"/>
                </a:lnTo>
                <a:lnTo>
                  <a:pt x="1339850" y="12700"/>
                </a:lnTo>
                <a:cubicBezTo>
                  <a:pt x="1354815" y="12465"/>
                  <a:pt x="1369435" y="8099"/>
                  <a:pt x="1384300" y="6350"/>
                </a:cubicBezTo>
                <a:cubicBezTo>
                  <a:pt x="1405427" y="3865"/>
                  <a:pt x="1426633" y="2117"/>
                  <a:pt x="1447800" y="0"/>
                </a:cubicBezTo>
                <a:lnTo>
                  <a:pt x="1670050" y="6350"/>
                </a:lnTo>
                <a:cubicBezTo>
                  <a:pt x="1734007" y="9257"/>
                  <a:pt x="1712317" y="12817"/>
                  <a:pt x="1765300" y="19050"/>
                </a:cubicBezTo>
                <a:cubicBezTo>
                  <a:pt x="1788519" y="21782"/>
                  <a:pt x="1811867" y="23283"/>
                  <a:pt x="1835150" y="25400"/>
                </a:cubicBezTo>
                <a:cubicBezTo>
                  <a:pt x="1876187" y="39079"/>
                  <a:pt x="1841799" y="29171"/>
                  <a:pt x="1917700" y="38100"/>
                </a:cubicBezTo>
                <a:cubicBezTo>
                  <a:pt x="1932565" y="39849"/>
                  <a:pt x="1947387" y="41989"/>
                  <a:pt x="1962150" y="44450"/>
                </a:cubicBezTo>
                <a:cubicBezTo>
                  <a:pt x="1972796" y="46224"/>
                  <a:pt x="1983281" y="48869"/>
                  <a:pt x="1993900" y="50800"/>
                </a:cubicBezTo>
                <a:cubicBezTo>
                  <a:pt x="2011202" y="53946"/>
                  <a:pt x="2060594" y="61914"/>
                  <a:pt x="2076450" y="63500"/>
                </a:cubicBezTo>
                <a:cubicBezTo>
                  <a:pt x="2103911" y="66246"/>
                  <a:pt x="2131483" y="67733"/>
                  <a:pt x="2159000" y="69850"/>
                </a:cubicBezTo>
                <a:cubicBezTo>
                  <a:pt x="2244436" y="112568"/>
                  <a:pt x="2117673" y="51971"/>
                  <a:pt x="2216150" y="88900"/>
                </a:cubicBezTo>
                <a:cubicBezTo>
                  <a:pt x="2223296" y="91580"/>
                  <a:pt x="2228185" y="98594"/>
                  <a:pt x="2235200" y="101600"/>
                </a:cubicBezTo>
                <a:cubicBezTo>
                  <a:pt x="2243222" y="105038"/>
                  <a:pt x="2252133" y="105833"/>
                  <a:pt x="2260600" y="107950"/>
                </a:cubicBezTo>
                <a:cubicBezTo>
                  <a:pt x="2266950" y="112183"/>
                  <a:pt x="2272824" y="117237"/>
                  <a:pt x="2279650" y="120650"/>
                </a:cubicBezTo>
                <a:cubicBezTo>
                  <a:pt x="2332230" y="146940"/>
                  <a:pt x="2263155" y="103304"/>
                  <a:pt x="2317750" y="139700"/>
                </a:cubicBezTo>
                <a:cubicBezTo>
                  <a:pt x="2368550" y="137583"/>
                  <a:pt x="2419445" y="137106"/>
                  <a:pt x="2470150" y="133350"/>
                </a:cubicBezTo>
                <a:cubicBezTo>
                  <a:pt x="2476825" y="132856"/>
                  <a:pt x="2482507" y="127000"/>
                  <a:pt x="2489200" y="127000"/>
                </a:cubicBezTo>
                <a:cubicBezTo>
                  <a:pt x="2552735" y="127000"/>
                  <a:pt x="2616200" y="131233"/>
                  <a:pt x="2679700" y="133350"/>
                </a:cubicBezTo>
                <a:cubicBezTo>
                  <a:pt x="2728378" y="182028"/>
                  <a:pt x="2711303" y="151885"/>
                  <a:pt x="2724150" y="196850"/>
                </a:cubicBezTo>
                <a:cubicBezTo>
                  <a:pt x="2725989" y="203286"/>
                  <a:pt x="2728383" y="209550"/>
                  <a:pt x="2730500" y="215900"/>
                </a:cubicBezTo>
                <a:cubicBezTo>
                  <a:pt x="2726267" y="317500"/>
                  <a:pt x="2723338" y="419163"/>
                  <a:pt x="2717800" y="520700"/>
                </a:cubicBezTo>
                <a:cubicBezTo>
                  <a:pt x="2717084" y="533833"/>
                  <a:pt x="2713240" y="567920"/>
                  <a:pt x="2705100" y="584200"/>
                </a:cubicBezTo>
                <a:cubicBezTo>
                  <a:pt x="2701687" y="591026"/>
                  <a:pt x="2696633" y="596900"/>
                  <a:pt x="2692400" y="603250"/>
                </a:cubicBezTo>
                <a:cubicBezTo>
                  <a:pt x="2688167" y="622300"/>
                  <a:pt x="2686264" y="642022"/>
                  <a:pt x="2679700" y="660400"/>
                </a:cubicBezTo>
                <a:cubicBezTo>
                  <a:pt x="2675549" y="672023"/>
                  <a:pt x="2666644" y="681361"/>
                  <a:pt x="2660650" y="692150"/>
                </a:cubicBezTo>
                <a:cubicBezTo>
                  <a:pt x="2635746" y="736978"/>
                  <a:pt x="2661983" y="698840"/>
                  <a:pt x="2628900" y="742950"/>
                </a:cubicBezTo>
                <a:cubicBezTo>
                  <a:pt x="2599345" y="831616"/>
                  <a:pt x="2635572" y="748924"/>
                  <a:pt x="2597150" y="793750"/>
                </a:cubicBezTo>
                <a:cubicBezTo>
                  <a:pt x="2589118" y="803121"/>
                  <a:pt x="2585505" y="815626"/>
                  <a:pt x="2578100" y="825500"/>
                </a:cubicBezTo>
                <a:cubicBezTo>
                  <a:pt x="2576341" y="827845"/>
                  <a:pt x="2534386" y="878665"/>
                  <a:pt x="2520950" y="889000"/>
                </a:cubicBezTo>
                <a:cubicBezTo>
                  <a:pt x="2500471" y="904753"/>
                  <a:pt x="2478475" y="918432"/>
                  <a:pt x="2457450" y="933450"/>
                </a:cubicBezTo>
                <a:cubicBezTo>
                  <a:pt x="2432634" y="951176"/>
                  <a:pt x="2428929" y="957235"/>
                  <a:pt x="2400300" y="971550"/>
                </a:cubicBezTo>
                <a:cubicBezTo>
                  <a:pt x="2390105" y="976648"/>
                  <a:pt x="2378745" y="979152"/>
                  <a:pt x="2368550" y="984250"/>
                </a:cubicBezTo>
                <a:cubicBezTo>
                  <a:pt x="2334956" y="1001047"/>
                  <a:pt x="2363219" y="992594"/>
                  <a:pt x="2330450" y="1016000"/>
                </a:cubicBezTo>
                <a:cubicBezTo>
                  <a:pt x="2322747" y="1021502"/>
                  <a:pt x="2312926" y="1023449"/>
                  <a:pt x="2305050" y="1028700"/>
                </a:cubicBezTo>
                <a:cubicBezTo>
                  <a:pt x="2293773" y="1036218"/>
                  <a:pt x="2285422" y="1048039"/>
                  <a:pt x="2273300" y="1054100"/>
                </a:cubicBezTo>
                <a:cubicBezTo>
                  <a:pt x="2226842" y="1077329"/>
                  <a:pt x="2171160" y="1080266"/>
                  <a:pt x="2120900" y="1085850"/>
                </a:cubicBezTo>
                <a:cubicBezTo>
                  <a:pt x="2032000" y="1083733"/>
                  <a:pt x="1942914" y="1085618"/>
                  <a:pt x="1854200" y="1079500"/>
                </a:cubicBezTo>
                <a:cubicBezTo>
                  <a:pt x="1819825" y="1077129"/>
                  <a:pt x="1786774" y="1064859"/>
                  <a:pt x="1752600" y="1060450"/>
                </a:cubicBezTo>
                <a:cubicBezTo>
                  <a:pt x="1721041" y="1056378"/>
                  <a:pt x="1689100" y="1056217"/>
                  <a:pt x="1657350" y="1054100"/>
                </a:cubicBezTo>
                <a:cubicBezTo>
                  <a:pt x="1644650" y="1049867"/>
                  <a:pt x="1632294" y="1044410"/>
                  <a:pt x="1619250" y="1041400"/>
                </a:cubicBezTo>
                <a:cubicBezTo>
                  <a:pt x="1578281" y="1031946"/>
                  <a:pt x="1484562" y="1030037"/>
                  <a:pt x="1460500" y="1028700"/>
                </a:cubicBezTo>
                <a:cubicBezTo>
                  <a:pt x="1424372" y="1020672"/>
                  <a:pt x="1395339" y="1012687"/>
                  <a:pt x="1358900" y="1009650"/>
                </a:cubicBezTo>
                <a:cubicBezTo>
                  <a:pt x="1322979" y="1006657"/>
                  <a:pt x="1286933" y="1005417"/>
                  <a:pt x="1250950" y="1003300"/>
                </a:cubicBezTo>
                <a:cubicBezTo>
                  <a:pt x="1173186" y="981082"/>
                  <a:pt x="1236422" y="996041"/>
                  <a:pt x="1130300" y="984250"/>
                </a:cubicBezTo>
                <a:cubicBezTo>
                  <a:pt x="1098465" y="980713"/>
                  <a:pt x="1066800" y="975783"/>
                  <a:pt x="1035050" y="971550"/>
                </a:cubicBezTo>
                <a:cubicBezTo>
                  <a:pt x="1014012" y="964537"/>
                  <a:pt x="993358" y="957346"/>
                  <a:pt x="971550" y="952500"/>
                </a:cubicBezTo>
                <a:cubicBezTo>
                  <a:pt x="948448" y="947366"/>
                  <a:pt x="924947" y="944228"/>
                  <a:pt x="901700" y="939800"/>
                </a:cubicBezTo>
                <a:cubicBezTo>
                  <a:pt x="880495" y="935761"/>
                  <a:pt x="859492" y="930649"/>
                  <a:pt x="838200" y="927100"/>
                </a:cubicBezTo>
                <a:cubicBezTo>
                  <a:pt x="796315" y="920119"/>
                  <a:pt x="745710" y="917543"/>
                  <a:pt x="704850" y="914400"/>
                </a:cubicBezTo>
                <a:cubicBezTo>
                  <a:pt x="692150" y="910167"/>
                  <a:pt x="679989" y="903686"/>
                  <a:pt x="666750" y="901700"/>
                </a:cubicBezTo>
                <a:cubicBezTo>
                  <a:pt x="637370" y="897293"/>
                  <a:pt x="607363" y="898755"/>
                  <a:pt x="577850" y="895350"/>
                </a:cubicBezTo>
                <a:cubicBezTo>
                  <a:pt x="539397" y="890913"/>
                  <a:pt x="494755" y="883606"/>
                  <a:pt x="457200" y="869950"/>
                </a:cubicBezTo>
                <a:cubicBezTo>
                  <a:pt x="440204" y="863770"/>
                  <a:pt x="422969" y="858149"/>
                  <a:pt x="406400" y="850900"/>
                </a:cubicBezTo>
                <a:cubicBezTo>
                  <a:pt x="389055" y="843312"/>
                  <a:pt x="373561" y="831487"/>
                  <a:pt x="355600" y="825500"/>
                </a:cubicBezTo>
                <a:cubicBezTo>
                  <a:pt x="335122" y="818674"/>
                  <a:pt x="292100" y="812800"/>
                  <a:pt x="292100" y="812800"/>
                </a:cubicBezTo>
                <a:cubicBezTo>
                  <a:pt x="283633" y="808567"/>
                  <a:pt x="275767" y="802820"/>
                  <a:pt x="266700" y="800100"/>
                </a:cubicBezTo>
                <a:cubicBezTo>
                  <a:pt x="254368" y="796400"/>
                  <a:pt x="240700" y="798150"/>
                  <a:pt x="228600" y="793750"/>
                </a:cubicBezTo>
                <a:cubicBezTo>
                  <a:pt x="217001" y="789532"/>
                  <a:pt x="208128" y="779713"/>
                  <a:pt x="196850" y="774700"/>
                </a:cubicBezTo>
                <a:cubicBezTo>
                  <a:pt x="188875" y="771156"/>
                  <a:pt x="179841" y="770748"/>
                  <a:pt x="171450" y="768350"/>
                </a:cubicBezTo>
                <a:cubicBezTo>
                  <a:pt x="107681" y="750130"/>
                  <a:pt x="206405" y="775501"/>
                  <a:pt x="127000" y="755650"/>
                </a:cubicBezTo>
                <a:cubicBezTo>
                  <a:pt x="118533" y="747183"/>
                  <a:pt x="110549" y="738205"/>
                  <a:pt x="101600" y="730250"/>
                </a:cubicBezTo>
                <a:cubicBezTo>
                  <a:pt x="91470" y="721246"/>
                  <a:pt x="78670" y="715140"/>
                  <a:pt x="69850" y="704850"/>
                </a:cubicBezTo>
                <a:cubicBezTo>
                  <a:pt x="65494" y="699768"/>
                  <a:pt x="66218" y="691917"/>
                  <a:pt x="63500" y="685800"/>
                </a:cubicBezTo>
                <a:cubicBezTo>
                  <a:pt x="57733" y="672825"/>
                  <a:pt x="50217" y="660675"/>
                  <a:pt x="44450" y="647700"/>
                </a:cubicBezTo>
                <a:cubicBezTo>
                  <a:pt x="41732" y="641583"/>
                  <a:pt x="40737" y="634802"/>
                  <a:pt x="38100" y="628650"/>
                </a:cubicBezTo>
                <a:cubicBezTo>
                  <a:pt x="14560" y="573723"/>
                  <a:pt x="33942" y="628876"/>
                  <a:pt x="19050" y="584200"/>
                </a:cubicBezTo>
                <a:cubicBezTo>
                  <a:pt x="16933" y="567267"/>
                  <a:pt x="15113" y="550294"/>
                  <a:pt x="12700" y="533400"/>
                </a:cubicBezTo>
                <a:cubicBezTo>
                  <a:pt x="10879" y="520654"/>
                  <a:pt x="8052" y="508062"/>
                  <a:pt x="6350" y="495300"/>
                </a:cubicBezTo>
                <a:cubicBezTo>
                  <a:pt x="3817" y="476301"/>
                  <a:pt x="2117" y="457200"/>
                  <a:pt x="0" y="438150"/>
                </a:cubicBezTo>
                <a:cubicBezTo>
                  <a:pt x="2117" y="385233"/>
                  <a:pt x="1407" y="332128"/>
                  <a:pt x="6350" y="279400"/>
                </a:cubicBezTo>
                <a:cubicBezTo>
                  <a:pt x="7195" y="270383"/>
                  <a:pt x="24412" y="214940"/>
                  <a:pt x="31750" y="203200"/>
                </a:cubicBezTo>
                <a:cubicBezTo>
                  <a:pt x="36510" y="195585"/>
                  <a:pt x="45287" y="191239"/>
                  <a:pt x="50800" y="184150"/>
                </a:cubicBezTo>
                <a:cubicBezTo>
                  <a:pt x="60171" y="172102"/>
                  <a:pt x="65407" y="156843"/>
                  <a:pt x="76200" y="146050"/>
                </a:cubicBezTo>
                <a:cubicBezTo>
                  <a:pt x="82550" y="139700"/>
                  <a:pt x="89406" y="133818"/>
                  <a:pt x="95250" y="127000"/>
                </a:cubicBezTo>
                <a:cubicBezTo>
                  <a:pt x="102138" y="118965"/>
                  <a:pt x="106816" y="109084"/>
                  <a:pt x="114300" y="101600"/>
                </a:cubicBezTo>
                <a:cubicBezTo>
                  <a:pt x="119696" y="96204"/>
                  <a:pt x="127000" y="93133"/>
                  <a:pt x="133350" y="88900"/>
                </a:cubicBezTo>
                <a:cubicBezTo>
                  <a:pt x="142721" y="74843"/>
                  <a:pt x="150432" y="60579"/>
                  <a:pt x="165100" y="50800"/>
                </a:cubicBezTo>
                <a:cubicBezTo>
                  <a:pt x="170669" y="47087"/>
                  <a:pt x="178163" y="47443"/>
                  <a:pt x="184150" y="44450"/>
                </a:cubicBezTo>
                <a:cubicBezTo>
                  <a:pt x="190976" y="41037"/>
                  <a:pt x="203200" y="31750"/>
                  <a:pt x="171450" y="25400"/>
                </a:cubicBezTo>
                <a:close/>
              </a:path>
            </a:pathLst>
          </a:cu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9B468D60-7477-4346-A102-CC45E9974A34}"/>
              </a:ext>
            </a:extLst>
          </p:cNvPr>
          <p:cNvSpPr/>
          <p:nvPr/>
        </p:nvSpPr>
        <p:spPr>
          <a:xfrm>
            <a:off x="4924425" y="2062163"/>
            <a:ext cx="3424238" cy="1114425"/>
          </a:xfrm>
          <a:custGeom>
            <a:avLst/>
            <a:gdLst>
              <a:gd name="connsiteX0" fmla="*/ 0 w 3424238"/>
              <a:gd name="connsiteY0" fmla="*/ 628650 h 1114425"/>
              <a:gd name="connsiteX1" fmla="*/ 0 w 3424238"/>
              <a:gd name="connsiteY1" fmla="*/ 628650 h 1114425"/>
              <a:gd name="connsiteX2" fmla="*/ 71438 w 3424238"/>
              <a:gd name="connsiteY2" fmla="*/ 0 h 1114425"/>
              <a:gd name="connsiteX3" fmla="*/ 3424238 w 3424238"/>
              <a:gd name="connsiteY3" fmla="*/ 42862 h 1114425"/>
              <a:gd name="connsiteX4" fmla="*/ 3333750 w 3424238"/>
              <a:gd name="connsiteY4" fmla="*/ 1114425 h 1114425"/>
              <a:gd name="connsiteX5" fmla="*/ 590550 w 3424238"/>
              <a:gd name="connsiteY5" fmla="*/ 895350 h 1114425"/>
              <a:gd name="connsiteX6" fmla="*/ 509588 w 3424238"/>
              <a:gd name="connsiteY6" fmla="*/ 885825 h 1114425"/>
              <a:gd name="connsiteX7" fmla="*/ 476250 w 3424238"/>
              <a:gd name="connsiteY7" fmla="*/ 857250 h 1114425"/>
              <a:gd name="connsiteX8" fmla="*/ 447675 w 3424238"/>
              <a:gd name="connsiteY8" fmla="*/ 847725 h 1114425"/>
              <a:gd name="connsiteX9" fmla="*/ 433388 w 3424238"/>
              <a:gd name="connsiteY9" fmla="*/ 838200 h 1114425"/>
              <a:gd name="connsiteX10" fmla="*/ 400050 w 3424238"/>
              <a:gd name="connsiteY10" fmla="*/ 809625 h 1114425"/>
              <a:gd name="connsiteX11" fmla="*/ 385763 w 3424238"/>
              <a:gd name="connsiteY11" fmla="*/ 800100 h 1114425"/>
              <a:gd name="connsiteX12" fmla="*/ 219075 w 3424238"/>
              <a:gd name="connsiteY12" fmla="*/ 685800 h 1114425"/>
              <a:gd name="connsiteX13" fmla="*/ 80963 w 3424238"/>
              <a:gd name="connsiteY13" fmla="*/ 647700 h 1114425"/>
              <a:gd name="connsiteX14" fmla="*/ 0 w 3424238"/>
              <a:gd name="connsiteY14" fmla="*/ 628650 h 111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24238" h="1114425">
                <a:moveTo>
                  <a:pt x="0" y="628650"/>
                </a:moveTo>
                <a:lnTo>
                  <a:pt x="0" y="628650"/>
                </a:lnTo>
                <a:lnTo>
                  <a:pt x="71438" y="0"/>
                </a:lnTo>
                <a:lnTo>
                  <a:pt x="3424238" y="42862"/>
                </a:lnTo>
                <a:lnTo>
                  <a:pt x="3333750" y="1114425"/>
                </a:lnTo>
                <a:lnTo>
                  <a:pt x="590550" y="895350"/>
                </a:lnTo>
                <a:lnTo>
                  <a:pt x="509588" y="885825"/>
                </a:lnTo>
                <a:cubicBezTo>
                  <a:pt x="498475" y="876300"/>
                  <a:pt x="488715" y="864921"/>
                  <a:pt x="476250" y="857250"/>
                </a:cubicBezTo>
                <a:cubicBezTo>
                  <a:pt x="467699" y="851988"/>
                  <a:pt x="447675" y="847725"/>
                  <a:pt x="447675" y="847725"/>
                </a:cubicBezTo>
                <a:cubicBezTo>
                  <a:pt x="442913" y="844550"/>
                  <a:pt x="437785" y="841864"/>
                  <a:pt x="433388" y="838200"/>
                </a:cubicBezTo>
                <a:cubicBezTo>
                  <a:pt x="391851" y="803585"/>
                  <a:pt x="449986" y="845293"/>
                  <a:pt x="400050" y="809625"/>
                </a:cubicBezTo>
                <a:cubicBezTo>
                  <a:pt x="395392" y="806298"/>
                  <a:pt x="385763" y="800100"/>
                  <a:pt x="385763" y="800100"/>
                </a:cubicBezTo>
                <a:lnTo>
                  <a:pt x="219075" y="685800"/>
                </a:lnTo>
                <a:lnTo>
                  <a:pt x="80963" y="647700"/>
                </a:lnTo>
                <a:lnTo>
                  <a:pt x="0" y="628650"/>
                </a:lnTo>
                <a:close/>
              </a:path>
            </a:pathLst>
          </a:cu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B870A0DA-7653-459D-92ED-780F79DF85EC}"/>
              </a:ext>
            </a:extLst>
          </p:cNvPr>
          <p:cNvSpPr/>
          <p:nvPr/>
        </p:nvSpPr>
        <p:spPr>
          <a:xfrm>
            <a:off x="3867150" y="4510088"/>
            <a:ext cx="3186113" cy="862012"/>
          </a:xfrm>
          <a:custGeom>
            <a:avLst/>
            <a:gdLst>
              <a:gd name="connsiteX0" fmla="*/ 180975 w 3186113"/>
              <a:gd name="connsiteY0" fmla="*/ 0 h 862012"/>
              <a:gd name="connsiteX1" fmla="*/ 2009775 w 3186113"/>
              <a:gd name="connsiteY1" fmla="*/ 33337 h 862012"/>
              <a:gd name="connsiteX2" fmla="*/ 2643188 w 3186113"/>
              <a:gd name="connsiteY2" fmla="*/ 285750 h 862012"/>
              <a:gd name="connsiteX3" fmla="*/ 3086100 w 3186113"/>
              <a:gd name="connsiteY3" fmla="*/ 376237 h 862012"/>
              <a:gd name="connsiteX4" fmla="*/ 3186113 w 3186113"/>
              <a:gd name="connsiteY4" fmla="*/ 638175 h 862012"/>
              <a:gd name="connsiteX5" fmla="*/ 3138488 w 3186113"/>
              <a:gd name="connsiteY5" fmla="*/ 857250 h 862012"/>
              <a:gd name="connsiteX6" fmla="*/ 0 w 3186113"/>
              <a:gd name="connsiteY6" fmla="*/ 862012 h 862012"/>
              <a:gd name="connsiteX7" fmla="*/ 9525 w 3186113"/>
              <a:gd name="connsiteY7" fmla="*/ 328612 h 862012"/>
              <a:gd name="connsiteX8" fmla="*/ 180975 w 3186113"/>
              <a:gd name="connsiteY8" fmla="*/ 0 h 86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86113" h="862012">
                <a:moveTo>
                  <a:pt x="180975" y="0"/>
                </a:moveTo>
                <a:lnTo>
                  <a:pt x="2009775" y="33337"/>
                </a:lnTo>
                <a:lnTo>
                  <a:pt x="2643188" y="285750"/>
                </a:lnTo>
                <a:lnTo>
                  <a:pt x="3086100" y="376237"/>
                </a:lnTo>
                <a:lnTo>
                  <a:pt x="3186113" y="638175"/>
                </a:lnTo>
                <a:lnTo>
                  <a:pt x="3138488" y="857250"/>
                </a:lnTo>
                <a:lnTo>
                  <a:pt x="0" y="862012"/>
                </a:lnTo>
                <a:lnTo>
                  <a:pt x="9525" y="328612"/>
                </a:lnTo>
                <a:lnTo>
                  <a:pt x="180975" y="0"/>
                </a:lnTo>
                <a:close/>
              </a:path>
            </a:pathLst>
          </a:cu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CDBEE975-674E-4F37-BB5B-AB0C8F7E43F2}"/>
              </a:ext>
            </a:extLst>
          </p:cNvPr>
          <p:cNvSpPr/>
          <p:nvPr/>
        </p:nvSpPr>
        <p:spPr>
          <a:xfrm>
            <a:off x="6777038" y="4471988"/>
            <a:ext cx="2005012" cy="757237"/>
          </a:xfrm>
          <a:custGeom>
            <a:avLst/>
            <a:gdLst>
              <a:gd name="connsiteX0" fmla="*/ 100012 w 2005012"/>
              <a:gd name="connsiteY0" fmla="*/ 0 h 757237"/>
              <a:gd name="connsiteX1" fmla="*/ 2005012 w 2005012"/>
              <a:gd name="connsiteY1" fmla="*/ 14287 h 757237"/>
              <a:gd name="connsiteX2" fmla="*/ 1947862 w 2005012"/>
              <a:gd name="connsiteY2" fmla="*/ 757237 h 757237"/>
              <a:gd name="connsiteX3" fmla="*/ 376237 w 2005012"/>
              <a:gd name="connsiteY3" fmla="*/ 642937 h 757237"/>
              <a:gd name="connsiteX4" fmla="*/ 0 w 2005012"/>
              <a:gd name="connsiteY4" fmla="*/ 104775 h 757237"/>
              <a:gd name="connsiteX5" fmla="*/ 19050 w 2005012"/>
              <a:gd name="connsiteY5" fmla="*/ 28575 h 757237"/>
              <a:gd name="connsiteX6" fmla="*/ 100012 w 2005012"/>
              <a:gd name="connsiteY6" fmla="*/ 0 h 7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5012" h="757237">
                <a:moveTo>
                  <a:pt x="100012" y="0"/>
                </a:moveTo>
                <a:lnTo>
                  <a:pt x="2005012" y="14287"/>
                </a:lnTo>
                <a:lnTo>
                  <a:pt x="1947862" y="757237"/>
                </a:lnTo>
                <a:lnTo>
                  <a:pt x="376237" y="642937"/>
                </a:lnTo>
                <a:lnTo>
                  <a:pt x="0" y="104775"/>
                </a:lnTo>
                <a:lnTo>
                  <a:pt x="19050" y="28575"/>
                </a:lnTo>
                <a:lnTo>
                  <a:pt x="100012" y="0"/>
                </a:lnTo>
                <a:close/>
              </a:path>
            </a:pathLst>
          </a:cu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AB1CB2-D28B-497A-8F4E-07C59D2C66C6}"/>
              </a:ext>
            </a:extLst>
          </p:cNvPr>
          <p:cNvSpPr/>
          <p:nvPr/>
        </p:nvSpPr>
        <p:spPr>
          <a:xfrm>
            <a:off x="488887" y="2498756"/>
            <a:ext cx="2272420" cy="930244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29779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6AD1C467-543D-4001-8055-4536552762F1}"/>
              </a:ext>
            </a:extLst>
          </p:cNvPr>
          <p:cNvGrpSpPr/>
          <p:nvPr/>
        </p:nvGrpSpPr>
        <p:grpSpPr>
          <a:xfrm>
            <a:off x="-256782" y="257370"/>
            <a:ext cx="6382854" cy="6445262"/>
            <a:chOff x="-32960" y="-387432"/>
            <a:chExt cx="8456525" cy="8539209"/>
          </a:xfrm>
        </p:grpSpPr>
        <p:sp>
          <p:nvSpPr>
            <p:cNvPr id="8" name="Arc plein 7">
              <a:extLst>
                <a:ext uri="{FF2B5EF4-FFF2-40B4-BE49-F238E27FC236}">
                  <a16:creationId xmlns:a16="http://schemas.microsoft.com/office/drawing/2014/main" id="{9CBBDD08-A27D-4DA9-B278-26A2CF340AA1}"/>
                </a:ext>
              </a:extLst>
            </p:cNvPr>
            <p:cNvSpPr/>
            <p:nvPr/>
          </p:nvSpPr>
          <p:spPr>
            <a:xfrm>
              <a:off x="-21141" y="-387432"/>
              <a:ext cx="8444706" cy="8526403"/>
            </a:xfrm>
            <a:prstGeom prst="blockArc">
              <a:avLst>
                <a:gd name="adj1" fmla="val 1546564"/>
                <a:gd name="adj2" fmla="val 7555408"/>
                <a:gd name="adj3" fmla="val 33468"/>
              </a:avLst>
            </a:prstGeom>
            <a:gradFill flip="none" rotWithShape="1">
              <a:gsLst>
                <a:gs pos="0">
                  <a:srgbClr val="63D1D3">
                    <a:tint val="66000"/>
                    <a:satMod val="160000"/>
                  </a:srgbClr>
                </a:gs>
                <a:gs pos="50000">
                  <a:srgbClr val="63D1D3">
                    <a:tint val="44500"/>
                    <a:satMod val="160000"/>
                  </a:srgbClr>
                </a:gs>
                <a:gs pos="100000">
                  <a:srgbClr val="63D1D3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schemeClr val="tx1"/>
                </a:solidFill>
              </a:endParaRPr>
            </a:p>
          </p:txBody>
        </p:sp>
        <p:sp>
          <p:nvSpPr>
            <p:cNvPr id="9" name="Arc plein 8">
              <a:extLst>
                <a:ext uri="{FF2B5EF4-FFF2-40B4-BE49-F238E27FC236}">
                  <a16:creationId xmlns:a16="http://schemas.microsoft.com/office/drawing/2014/main" id="{70575241-5EFA-4B93-8651-6E770F7D7855}"/>
                </a:ext>
              </a:extLst>
            </p:cNvPr>
            <p:cNvSpPr/>
            <p:nvPr/>
          </p:nvSpPr>
          <p:spPr>
            <a:xfrm>
              <a:off x="-21830" y="-386497"/>
              <a:ext cx="8444706" cy="8526403"/>
            </a:xfrm>
            <a:prstGeom prst="blockArc">
              <a:avLst>
                <a:gd name="adj1" fmla="val 18625952"/>
                <a:gd name="adj2" fmla="val 1578802"/>
                <a:gd name="adj3" fmla="val 33495"/>
              </a:avLst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schemeClr val="tx1"/>
                </a:solidFill>
              </a:endParaRPr>
            </a:p>
          </p:txBody>
        </p:sp>
        <p:sp>
          <p:nvSpPr>
            <p:cNvPr id="10" name="Arc plein 9">
              <a:extLst>
                <a:ext uri="{FF2B5EF4-FFF2-40B4-BE49-F238E27FC236}">
                  <a16:creationId xmlns:a16="http://schemas.microsoft.com/office/drawing/2014/main" id="{6BB9721C-5DE6-4171-95A5-61A726D7E088}"/>
                </a:ext>
              </a:extLst>
            </p:cNvPr>
            <p:cNvSpPr/>
            <p:nvPr/>
          </p:nvSpPr>
          <p:spPr>
            <a:xfrm>
              <a:off x="-21830" y="-374626"/>
              <a:ext cx="8444706" cy="8526403"/>
            </a:xfrm>
            <a:prstGeom prst="blockArc">
              <a:avLst>
                <a:gd name="adj1" fmla="val 13596469"/>
                <a:gd name="adj2" fmla="val 18643137"/>
                <a:gd name="adj3" fmla="val 33339"/>
              </a:avLst>
            </a:prstGeom>
            <a:gradFill flip="none" rotWithShape="1">
              <a:gsLst>
                <a:gs pos="0">
                  <a:srgbClr val="00A629">
                    <a:tint val="66000"/>
                    <a:satMod val="160000"/>
                  </a:srgbClr>
                </a:gs>
                <a:gs pos="50000">
                  <a:srgbClr val="00A629">
                    <a:tint val="44500"/>
                    <a:satMod val="160000"/>
                  </a:srgbClr>
                </a:gs>
                <a:gs pos="100000">
                  <a:srgbClr val="00A629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schemeClr val="tx1"/>
                </a:solidFill>
              </a:endParaRPr>
            </a:p>
          </p:txBody>
        </p:sp>
        <p:sp>
          <p:nvSpPr>
            <p:cNvPr id="11" name="Arc plein 10">
              <a:extLst>
                <a:ext uri="{FF2B5EF4-FFF2-40B4-BE49-F238E27FC236}">
                  <a16:creationId xmlns:a16="http://schemas.microsoft.com/office/drawing/2014/main" id="{2017FDF5-E0F3-4EB9-A5CC-9C29273526F4}"/>
                </a:ext>
              </a:extLst>
            </p:cNvPr>
            <p:cNvSpPr/>
            <p:nvPr/>
          </p:nvSpPr>
          <p:spPr>
            <a:xfrm>
              <a:off x="-21830" y="-386496"/>
              <a:ext cx="8444706" cy="8526403"/>
            </a:xfrm>
            <a:prstGeom prst="blockArc">
              <a:avLst>
                <a:gd name="adj1" fmla="val 10221126"/>
                <a:gd name="adj2" fmla="val 13658433"/>
                <a:gd name="adj3" fmla="val 33475"/>
              </a:avLst>
            </a:prstGeom>
            <a:gradFill flip="none" rotWithShape="1">
              <a:gsLst>
                <a:gs pos="0">
                  <a:srgbClr val="754616">
                    <a:tint val="66000"/>
                    <a:satMod val="160000"/>
                  </a:srgbClr>
                </a:gs>
                <a:gs pos="50000">
                  <a:srgbClr val="754616">
                    <a:tint val="44500"/>
                    <a:satMod val="160000"/>
                  </a:srgbClr>
                </a:gs>
                <a:gs pos="100000">
                  <a:srgbClr val="754616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schemeClr val="tx1"/>
                </a:solidFill>
              </a:endParaRPr>
            </a:p>
          </p:txBody>
        </p:sp>
        <p:sp>
          <p:nvSpPr>
            <p:cNvPr id="12" name="Arc plein 11">
              <a:extLst>
                <a:ext uri="{FF2B5EF4-FFF2-40B4-BE49-F238E27FC236}">
                  <a16:creationId xmlns:a16="http://schemas.microsoft.com/office/drawing/2014/main" id="{2551A598-CCB9-4D09-8BF0-3594A561BFBE}"/>
                </a:ext>
              </a:extLst>
            </p:cNvPr>
            <p:cNvSpPr/>
            <p:nvPr/>
          </p:nvSpPr>
          <p:spPr>
            <a:xfrm>
              <a:off x="-21141" y="-380180"/>
              <a:ext cx="8444706" cy="8526403"/>
            </a:xfrm>
            <a:prstGeom prst="blockArc">
              <a:avLst>
                <a:gd name="adj1" fmla="val 21241335"/>
                <a:gd name="adj2" fmla="val 21220809"/>
                <a:gd name="adj3" fmla="val 30552"/>
              </a:avLst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schemeClr val="tx1"/>
                </a:solidFill>
              </a:endParaRPr>
            </a:p>
          </p:txBody>
        </p:sp>
        <p:sp>
          <p:nvSpPr>
            <p:cNvPr id="13" name="Arc plein 12">
              <a:extLst>
                <a:ext uri="{FF2B5EF4-FFF2-40B4-BE49-F238E27FC236}">
                  <a16:creationId xmlns:a16="http://schemas.microsoft.com/office/drawing/2014/main" id="{8F8FB3B5-257E-42CB-9B81-7ECE413489FF}"/>
                </a:ext>
              </a:extLst>
            </p:cNvPr>
            <p:cNvSpPr/>
            <p:nvPr/>
          </p:nvSpPr>
          <p:spPr>
            <a:xfrm>
              <a:off x="-32960" y="-380180"/>
              <a:ext cx="8437523" cy="8519151"/>
            </a:xfrm>
            <a:prstGeom prst="blockArc">
              <a:avLst>
                <a:gd name="adj1" fmla="val 7538742"/>
                <a:gd name="adj2" fmla="val 10234693"/>
                <a:gd name="adj3" fmla="val 33689"/>
              </a:avLst>
            </a:prstGeom>
            <a:gradFill flip="none" rotWithShape="1">
              <a:gsLst>
                <a:gs pos="0">
                  <a:srgbClr val="007F51">
                    <a:tint val="66000"/>
                    <a:satMod val="160000"/>
                  </a:srgbClr>
                </a:gs>
                <a:gs pos="50000">
                  <a:srgbClr val="007F51">
                    <a:tint val="44500"/>
                    <a:satMod val="160000"/>
                  </a:srgbClr>
                </a:gs>
                <a:gs pos="100000">
                  <a:srgbClr val="007F51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schemeClr val="tx1"/>
                </a:solidFill>
              </a:endParaRP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F32277D-5869-4A6E-BDF1-98C57DCE190D}"/>
                </a:ext>
              </a:extLst>
            </p:cNvPr>
            <p:cNvGrpSpPr/>
            <p:nvPr/>
          </p:nvGrpSpPr>
          <p:grpSpPr>
            <a:xfrm>
              <a:off x="155575" y="-144463"/>
              <a:ext cx="8056491" cy="7002463"/>
              <a:chOff x="155575" y="-144463"/>
              <a:chExt cx="8056491" cy="7002463"/>
            </a:xfrm>
          </p:grpSpPr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DE657EF9-60E8-4FB9-8621-D4C2C3E837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756" t="30445"/>
              <a:stretch/>
            </p:blipFill>
            <p:spPr bwMode="auto">
              <a:xfrm>
                <a:off x="3940028" y="1889175"/>
                <a:ext cx="1050592" cy="332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6">
                <a:extLst>
                  <a:ext uri="{FF2B5EF4-FFF2-40B4-BE49-F238E27FC236}">
                    <a16:creationId xmlns:a16="http://schemas.microsoft.com/office/drawing/2014/main" id="{88DD8499-B291-4FD5-A6D0-A5D4217772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6577" y="495558"/>
                <a:ext cx="756667" cy="315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11">
                <a:extLst>
                  <a:ext uri="{FF2B5EF4-FFF2-40B4-BE49-F238E27FC236}">
                    <a16:creationId xmlns:a16="http://schemas.microsoft.com/office/drawing/2014/main" id="{7990D2F2-EC43-4C63-88BF-DD5780F9C4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2615" y="929388"/>
                <a:ext cx="821647" cy="421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2" descr="Y:\AGROMET\wp7\webDesign\logos finaux\logo_texteba_baseline.png">
                <a:extLst>
                  <a:ext uri="{FF2B5EF4-FFF2-40B4-BE49-F238E27FC236}">
                    <a16:creationId xmlns:a16="http://schemas.microsoft.com/office/drawing/2014/main" id="{30B7BD55-AC1C-44A7-9947-27AC504F8C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96604" y="3143330"/>
                <a:ext cx="1332830" cy="15324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5">
                <a:extLst>
                  <a:ext uri="{FF2B5EF4-FFF2-40B4-BE49-F238E27FC236}">
                    <a16:creationId xmlns:a16="http://schemas.microsoft.com/office/drawing/2014/main" id="{242F6A69-8337-4734-9407-95FDEE4D23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4947" y="5622843"/>
                <a:ext cx="495499" cy="495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8">
                <a:extLst>
                  <a:ext uri="{FF2B5EF4-FFF2-40B4-BE49-F238E27FC236}">
                    <a16:creationId xmlns:a16="http://schemas.microsoft.com/office/drawing/2014/main" id="{6E53F8D3-AA1C-4445-AD25-D0B2F727F2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00558" y="5843200"/>
                <a:ext cx="1026122" cy="284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11">
                <a:extLst>
                  <a:ext uri="{FF2B5EF4-FFF2-40B4-BE49-F238E27FC236}">
                    <a16:creationId xmlns:a16="http://schemas.microsoft.com/office/drawing/2014/main" id="{8CB3506B-E34F-4FD1-9157-0CEA3C2DD5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2035" y="6206068"/>
                <a:ext cx="617073" cy="410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12">
                <a:extLst>
                  <a:ext uri="{FF2B5EF4-FFF2-40B4-BE49-F238E27FC236}">
                    <a16:creationId xmlns:a16="http://schemas.microsoft.com/office/drawing/2014/main" id="{CE0089FF-E521-458B-9025-A78DA7CB10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9315" y="5611803"/>
                <a:ext cx="628648" cy="347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13">
                <a:extLst>
                  <a:ext uri="{FF2B5EF4-FFF2-40B4-BE49-F238E27FC236}">
                    <a16:creationId xmlns:a16="http://schemas.microsoft.com/office/drawing/2014/main" id="{5CF5E39E-E355-4A1C-9168-37336EDC7C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0959" y="6465388"/>
                <a:ext cx="1023839" cy="317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19" descr="http://cipf.be/resources/shared/image/articles/accueil/logo_cipf_fr%20transparent.png">
                <a:extLst>
                  <a:ext uri="{FF2B5EF4-FFF2-40B4-BE49-F238E27FC236}">
                    <a16:creationId xmlns:a16="http://schemas.microsoft.com/office/drawing/2014/main" id="{A973AFED-B1E3-4E24-81A0-A7E99AB607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5109" y="5843476"/>
                <a:ext cx="1069838" cy="5679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21" descr="http://cipf.be/resources/shared/image/articles/accueil/logo_CPM%20transparent.png">
                <a:extLst>
                  <a:ext uri="{FF2B5EF4-FFF2-40B4-BE49-F238E27FC236}">
                    <a16:creationId xmlns:a16="http://schemas.microsoft.com/office/drawing/2014/main" id="{0A1610FB-7BF5-47C6-8713-99EAEA4740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95114" y="5153093"/>
                <a:ext cx="526239" cy="5002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25" descr="Accueil - Fiwap - Filière wallone de la pomme de terre">
                <a:extLst>
                  <a:ext uri="{FF2B5EF4-FFF2-40B4-BE49-F238E27FC236}">
                    <a16:creationId xmlns:a16="http://schemas.microsoft.com/office/drawing/2014/main" id="{B0A5CCED-04D6-4B43-9673-6D8E45BE8E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1632" y="5153933"/>
                <a:ext cx="951417" cy="4578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E93E3450-7949-4E87-8E69-96B3277C6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4866" y="1641290"/>
                <a:ext cx="611302" cy="295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61F4F148-7E29-40E0-BB8E-45043D674D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2035" y="3177243"/>
                <a:ext cx="1404744" cy="3245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51897B1C-D5DD-416F-A28D-1168A98B07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21570" y="3933003"/>
                <a:ext cx="922958" cy="447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30" descr="Electromagnetism &amp; Telecom - UMONS">
                <a:extLst>
                  <a:ext uri="{FF2B5EF4-FFF2-40B4-BE49-F238E27FC236}">
                    <a16:creationId xmlns:a16="http://schemas.microsoft.com/office/drawing/2014/main" id="{8B7CB3BE-FD05-474C-A238-2160097550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25905" y="3883021"/>
                <a:ext cx="886161" cy="3447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36" descr="UNamur Logo — Université de Namur">
                <a:extLst>
                  <a:ext uri="{FF2B5EF4-FFF2-40B4-BE49-F238E27FC236}">
                    <a16:creationId xmlns:a16="http://schemas.microsoft.com/office/drawing/2014/main" id="{4F390F70-6B4C-441A-A977-3B0A47E04B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4407" y="2511229"/>
                <a:ext cx="504056" cy="5585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44" descr="Fichier:Logo-Gembloux-Agro-Bio-Tech-ULg.png — Wikipédia">
                <a:extLst>
                  <a:ext uri="{FF2B5EF4-FFF2-40B4-BE49-F238E27FC236}">
                    <a16:creationId xmlns:a16="http://schemas.microsoft.com/office/drawing/2014/main" id="{B930DEAF-0D92-4CD9-8CBE-CE3B4D2CBA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35947" y="2654715"/>
                <a:ext cx="997785" cy="4150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AutoShape 2" descr="Au Cœur des Légumes Lorrains - Accueil | Facebook">
                <a:extLst>
                  <a:ext uri="{FF2B5EF4-FFF2-40B4-BE49-F238E27FC236}">
                    <a16:creationId xmlns:a16="http://schemas.microsoft.com/office/drawing/2014/main" id="{E8F38A1E-1B80-4968-A8A7-986ABD7332F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5BA20A47-B291-47AB-AD85-F4A84C68699D}"/>
                  </a:ext>
                </a:extLst>
              </p:cNvPr>
              <p:cNvGrpSpPr/>
              <p:nvPr/>
            </p:nvGrpSpPr>
            <p:grpSpPr>
              <a:xfrm>
                <a:off x="1326019" y="2221668"/>
                <a:ext cx="1340881" cy="565360"/>
                <a:chOff x="460375" y="2912778"/>
                <a:chExt cx="1340881" cy="565360"/>
              </a:xfrm>
            </p:grpSpPr>
            <p:grpSp>
              <p:nvGrpSpPr>
                <p:cNvPr id="63" name="Groupe 62">
                  <a:extLst>
                    <a:ext uri="{FF2B5EF4-FFF2-40B4-BE49-F238E27FC236}">
                      <a16:creationId xmlns:a16="http://schemas.microsoft.com/office/drawing/2014/main" id="{59C9387E-8180-4119-9A60-ABACA66B813C}"/>
                    </a:ext>
                  </a:extLst>
                </p:cNvPr>
                <p:cNvGrpSpPr/>
                <p:nvPr/>
              </p:nvGrpSpPr>
              <p:grpSpPr>
                <a:xfrm>
                  <a:off x="570959" y="2990786"/>
                  <a:ext cx="1230297" cy="414821"/>
                  <a:chOff x="570959" y="2990786"/>
                  <a:chExt cx="1230297" cy="414821"/>
                </a:xfrm>
              </p:grpSpPr>
              <p:pic>
                <p:nvPicPr>
                  <p:cNvPr id="65" name="Picture 3">
                    <a:extLst>
                      <a:ext uri="{FF2B5EF4-FFF2-40B4-BE49-F238E27FC236}">
                        <a16:creationId xmlns:a16="http://schemas.microsoft.com/office/drawing/2014/main" id="{99E4998F-94E1-4F8E-BE7C-893640E6537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0959" y="3010433"/>
                    <a:ext cx="395174" cy="39517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66" name="ZoneTexte 65">
                    <a:extLst>
                      <a:ext uri="{FF2B5EF4-FFF2-40B4-BE49-F238E27FC236}">
                        <a16:creationId xmlns:a16="http://schemas.microsoft.com/office/drawing/2014/main" id="{11727025-FD89-4BFF-BB1F-A769B889B2FC}"/>
                      </a:ext>
                    </a:extLst>
                  </p:cNvPr>
                  <p:cNvSpPr txBox="1"/>
                  <p:nvPr/>
                </p:nvSpPr>
                <p:spPr>
                  <a:xfrm>
                    <a:off x="905923" y="2990786"/>
                    <a:ext cx="89533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BE" sz="1000" b="1" i="1" dirty="0"/>
                      <a:t>Légumes lorrains</a:t>
                    </a:r>
                  </a:p>
                </p:txBody>
              </p:sp>
            </p:grp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26906EAE-75FA-464D-83C2-D26EBEC687EA}"/>
                    </a:ext>
                  </a:extLst>
                </p:cNvPr>
                <p:cNvSpPr/>
                <p:nvPr/>
              </p:nvSpPr>
              <p:spPr>
                <a:xfrm>
                  <a:off x="460375" y="2912778"/>
                  <a:ext cx="1048385" cy="565360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</p:grpSp>
          <p:sp>
            <p:nvSpPr>
              <p:cNvPr id="35" name="AutoShape 5" descr="Les Jardins d'Orléans - Accueil | Facebook">
                <a:extLst>
                  <a:ext uri="{FF2B5EF4-FFF2-40B4-BE49-F238E27FC236}">
                    <a16:creationId xmlns:a16="http://schemas.microsoft.com/office/drawing/2014/main" id="{5A0AD47B-A135-4004-8AF0-3F5D74A0E3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07975" y="79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pic>
            <p:nvPicPr>
              <p:cNvPr id="36" name="Picture 6">
                <a:extLst>
                  <a:ext uri="{FF2B5EF4-FFF2-40B4-BE49-F238E27FC236}">
                    <a16:creationId xmlns:a16="http://schemas.microsoft.com/office/drawing/2014/main" id="{35C6EF38-3D9D-4188-B241-606D57C09F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5694" y="3490931"/>
                <a:ext cx="978125" cy="6287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Picture 8" descr="Ecosem logo - Cuisine Sauvage ASBL">
                <a:extLst>
                  <a:ext uri="{FF2B5EF4-FFF2-40B4-BE49-F238E27FC236}">
                    <a16:creationId xmlns:a16="http://schemas.microsoft.com/office/drawing/2014/main" id="{2706C574-52DD-4985-B4CB-F23E166950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029" y="2812828"/>
                <a:ext cx="728829" cy="7288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12" descr="https://t3.ftcdn.net/jpg/03/33/30/08/240_F_333300844_ZAvyFJ4OGxYqGGWeSR2EDEI4PgODb291.jpg">
                <a:extLst>
                  <a:ext uri="{FF2B5EF4-FFF2-40B4-BE49-F238E27FC236}">
                    <a16:creationId xmlns:a16="http://schemas.microsoft.com/office/drawing/2014/main" id="{2EAFE497-6A6B-46C2-9402-4EEA0E3A19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083" r="38873" b="5659"/>
              <a:stretch/>
            </p:blipFill>
            <p:spPr bwMode="auto">
              <a:xfrm>
                <a:off x="3940028" y="2333111"/>
                <a:ext cx="553257" cy="5641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13">
                <a:extLst>
                  <a:ext uri="{FF2B5EF4-FFF2-40B4-BE49-F238E27FC236}">
                    <a16:creationId xmlns:a16="http://schemas.microsoft.com/office/drawing/2014/main" id="{827B4516-C483-4C24-ABEE-62C126F43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3476" y="495558"/>
                <a:ext cx="754164" cy="314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EF0C2DF2-FB1A-467C-9953-3B71A3360700}"/>
                  </a:ext>
                </a:extLst>
              </p:cNvPr>
              <p:cNvGrpSpPr/>
              <p:nvPr/>
            </p:nvGrpSpPr>
            <p:grpSpPr>
              <a:xfrm>
                <a:off x="3553321" y="1288626"/>
                <a:ext cx="1183779" cy="316449"/>
                <a:chOff x="2568254" y="1322003"/>
                <a:chExt cx="1183779" cy="316449"/>
              </a:xfrm>
            </p:grpSpPr>
            <p:pic>
              <p:nvPicPr>
                <p:cNvPr id="61" name="Picture 12" descr="Y:\AGROMET\wp7\webDesign\logos finaux\logo_sanstexte.png">
                  <a:extLst>
                    <a:ext uri="{FF2B5EF4-FFF2-40B4-BE49-F238E27FC236}">
                      <a16:creationId xmlns:a16="http://schemas.microsoft.com/office/drawing/2014/main" id="{4025688C-DCB5-4D99-A28D-E601955EEA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8254" y="1322003"/>
                  <a:ext cx="435711" cy="3164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2" name="ZoneTexte 61">
                  <a:extLst>
                    <a:ext uri="{FF2B5EF4-FFF2-40B4-BE49-F238E27FC236}">
                      <a16:creationId xmlns:a16="http://schemas.microsoft.com/office/drawing/2014/main" id="{0F9304A5-E0D4-4723-AD02-F92AD1C8CC91}"/>
                    </a:ext>
                  </a:extLst>
                </p:cNvPr>
                <p:cNvSpPr txBox="1"/>
                <p:nvPr/>
              </p:nvSpPr>
              <p:spPr>
                <a:xfrm>
                  <a:off x="2964638" y="1347840"/>
                  <a:ext cx="78739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BE" sz="1200" b="1" i="1" dirty="0"/>
                    <a:t>PhénoBlé</a:t>
                  </a:r>
                </a:p>
              </p:txBody>
            </p:sp>
          </p:grpSp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F4BE0E13-1F93-41C0-B7B1-7D09F7C7889D}"/>
                  </a:ext>
                </a:extLst>
              </p:cNvPr>
              <p:cNvGrpSpPr/>
              <p:nvPr/>
            </p:nvGrpSpPr>
            <p:grpSpPr>
              <a:xfrm>
                <a:off x="2374404" y="1324841"/>
                <a:ext cx="1039509" cy="316449"/>
                <a:chOff x="2568254" y="1322003"/>
                <a:chExt cx="1039509" cy="316449"/>
              </a:xfrm>
            </p:grpSpPr>
            <p:pic>
              <p:nvPicPr>
                <p:cNvPr id="59" name="Picture 12" descr="Y:\AGROMET\wp7\webDesign\logos finaux\logo_sanstexte.png">
                  <a:extLst>
                    <a:ext uri="{FF2B5EF4-FFF2-40B4-BE49-F238E27FC236}">
                      <a16:creationId xmlns:a16="http://schemas.microsoft.com/office/drawing/2014/main" id="{A076C082-A9F5-4E28-A65D-A05C042E8A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8254" y="1322003"/>
                  <a:ext cx="435711" cy="3164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190AE639-3669-496C-A7B2-7AA62775DE0A}"/>
                    </a:ext>
                  </a:extLst>
                </p:cNvPr>
                <p:cNvSpPr txBox="1"/>
                <p:nvPr/>
              </p:nvSpPr>
              <p:spPr>
                <a:xfrm>
                  <a:off x="2964638" y="1347840"/>
                  <a:ext cx="64312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BE" sz="1200" b="1" i="1" dirty="0"/>
                    <a:t>CéciBlé</a:t>
                  </a:r>
                </a:p>
              </p:txBody>
            </p:sp>
          </p:grpSp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D65427A4-0EB7-4D66-A17B-819671076329}"/>
                  </a:ext>
                </a:extLst>
              </p:cNvPr>
              <p:cNvGrpSpPr/>
              <p:nvPr/>
            </p:nvGrpSpPr>
            <p:grpSpPr>
              <a:xfrm>
                <a:off x="2581352" y="1778307"/>
                <a:ext cx="1133381" cy="316449"/>
                <a:chOff x="2568254" y="1322003"/>
                <a:chExt cx="1133381" cy="316449"/>
              </a:xfrm>
            </p:grpSpPr>
            <p:pic>
              <p:nvPicPr>
                <p:cNvPr id="57" name="Picture 12" descr="Y:\AGROMET\wp7\webDesign\logos finaux\logo_sanstexte.png">
                  <a:extLst>
                    <a:ext uri="{FF2B5EF4-FFF2-40B4-BE49-F238E27FC236}">
                      <a16:creationId xmlns:a16="http://schemas.microsoft.com/office/drawing/2014/main" id="{6D5339F7-DAC0-49AB-AFD0-EFDFDF7EF3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8254" y="1322003"/>
                  <a:ext cx="435711" cy="3164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8" name="ZoneTexte 57">
                  <a:extLst>
                    <a:ext uri="{FF2B5EF4-FFF2-40B4-BE49-F238E27FC236}">
                      <a16:creationId xmlns:a16="http://schemas.microsoft.com/office/drawing/2014/main" id="{00F14DF3-A2F7-4FD0-BF50-295164080DEC}"/>
                    </a:ext>
                  </a:extLst>
                </p:cNvPr>
                <p:cNvSpPr txBox="1"/>
                <p:nvPr/>
              </p:nvSpPr>
              <p:spPr>
                <a:xfrm>
                  <a:off x="2964638" y="1347840"/>
                  <a:ext cx="73699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BE" sz="1200" b="1" i="1" dirty="0" err="1"/>
                    <a:t>FongiBlé</a:t>
                  </a:r>
                  <a:endParaRPr lang="fr-BE" sz="1200" b="1" i="1" dirty="0"/>
                </a:p>
              </p:txBody>
            </p:sp>
          </p:grpSp>
          <p:sp>
            <p:nvSpPr>
              <p:cNvPr id="43" name="AutoShape 2" descr="ISSeP Institut Scientifique de Service Public - Posts | Facebook">
                <a:extLst>
                  <a:ext uri="{FF2B5EF4-FFF2-40B4-BE49-F238E27FC236}">
                    <a16:creationId xmlns:a16="http://schemas.microsoft.com/office/drawing/2014/main" id="{56AA31F9-7972-4A83-A008-28DB152F48D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60375" y="1603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pic>
            <p:nvPicPr>
              <p:cNvPr id="44" name="Picture 3">
                <a:extLst>
                  <a:ext uri="{FF2B5EF4-FFF2-40B4-BE49-F238E27FC236}">
                    <a16:creationId xmlns:a16="http://schemas.microsoft.com/office/drawing/2014/main" id="{0F843CDE-8E5D-4A4A-8AFC-1F8A2820C0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25905" y="4605153"/>
                <a:ext cx="613852" cy="613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" name="Picture 4">
                <a:extLst>
                  <a:ext uri="{FF2B5EF4-FFF2-40B4-BE49-F238E27FC236}">
                    <a16:creationId xmlns:a16="http://schemas.microsoft.com/office/drawing/2014/main" id="{3086AD49-E269-4CE9-863F-4395B60C16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52167" y="6086323"/>
                <a:ext cx="567560" cy="567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" name="AutoShape 6" descr="Portail environnement de Wallonie">
                <a:extLst>
                  <a:ext uri="{FF2B5EF4-FFF2-40B4-BE49-F238E27FC236}">
                    <a16:creationId xmlns:a16="http://schemas.microsoft.com/office/drawing/2014/main" id="{A19984AE-298B-4AAB-AD61-624049A6EEE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2775" y="3127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sp>
            <p:nvSpPr>
              <p:cNvPr id="47" name="AutoShape 9" descr="Logo province | Province de Luxembourg">
                <a:extLst>
                  <a:ext uri="{FF2B5EF4-FFF2-40B4-BE49-F238E27FC236}">
                    <a16:creationId xmlns:a16="http://schemas.microsoft.com/office/drawing/2014/main" id="{DDA32CB6-0397-4BCC-91FA-0C140224B5D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65175" y="4651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BE"/>
              </a:p>
            </p:txBody>
          </p:sp>
          <p:pic>
            <p:nvPicPr>
              <p:cNvPr id="48" name="Picture 10">
                <a:extLst>
                  <a:ext uri="{FF2B5EF4-FFF2-40B4-BE49-F238E27FC236}">
                    <a16:creationId xmlns:a16="http://schemas.microsoft.com/office/drawing/2014/main" id="{8AB85EB0-A5E5-4EA3-9FD9-0595851B4E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4317" y="4751151"/>
                <a:ext cx="894074" cy="384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Picture 11">
                <a:extLst>
                  <a:ext uri="{FF2B5EF4-FFF2-40B4-BE49-F238E27FC236}">
                    <a16:creationId xmlns:a16="http://schemas.microsoft.com/office/drawing/2014/main" id="{AC3C9025-B068-4FDF-9365-2D9E4F9322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115" b="19603"/>
              <a:stretch/>
            </p:blipFill>
            <p:spPr bwMode="auto">
              <a:xfrm>
                <a:off x="1286572" y="5499099"/>
                <a:ext cx="695235" cy="419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0" name="Picture 2">
                <a:extLst>
                  <a:ext uri="{FF2B5EF4-FFF2-40B4-BE49-F238E27FC236}">
                    <a16:creationId xmlns:a16="http://schemas.microsoft.com/office/drawing/2014/main" id="{147C85AD-AD33-4D97-8C2E-207B471685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399" y="4766461"/>
                <a:ext cx="834088" cy="439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CAA109FF-FC6E-49D4-B275-E1548D5029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836" t="2737" r="67660" b="80726"/>
              <a:stretch/>
            </p:blipFill>
            <p:spPr>
              <a:xfrm>
                <a:off x="5126362" y="3231480"/>
                <a:ext cx="634808" cy="620356"/>
              </a:xfrm>
              <a:prstGeom prst="rect">
                <a:avLst/>
              </a:prstGeom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FC7A89C-8396-4B55-8FA9-8B879B589D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131" t="2973" r="34364" b="81312"/>
              <a:stretch/>
            </p:blipFill>
            <p:spPr>
              <a:xfrm>
                <a:off x="4120121" y="4788990"/>
                <a:ext cx="746164" cy="692912"/>
              </a:xfrm>
              <a:prstGeom prst="rect">
                <a:avLst/>
              </a:prstGeom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38791A77-0FDD-4C24-B623-CDC9077F05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19" t="2795" r="82570" b="80897"/>
              <a:stretch/>
            </p:blipFill>
            <p:spPr>
              <a:xfrm>
                <a:off x="2619184" y="4282296"/>
                <a:ext cx="795757" cy="686131"/>
              </a:xfrm>
              <a:prstGeom prst="rect">
                <a:avLst/>
              </a:prstGeom>
            </p:spPr>
          </p:pic>
          <p:pic>
            <p:nvPicPr>
              <p:cNvPr id="54" name="Image 53">
                <a:extLst>
                  <a:ext uri="{FF2B5EF4-FFF2-40B4-BE49-F238E27FC236}">
                    <a16:creationId xmlns:a16="http://schemas.microsoft.com/office/drawing/2014/main" id="{EEA6038E-9CF7-4BAE-9E30-5441BDDA3E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509" t="3409" r="49113" b="81042"/>
              <a:stretch/>
            </p:blipFill>
            <p:spPr>
              <a:xfrm>
                <a:off x="2516196" y="3077736"/>
                <a:ext cx="830038" cy="675493"/>
              </a:xfrm>
              <a:prstGeom prst="rect">
                <a:avLst/>
              </a:prstGeom>
            </p:spPr>
          </p:pic>
          <p:pic>
            <p:nvPicPr>
              <p:cNvPr id="55" name="Picture 10">
                <a:extLst>
                  <a:ext uri="{FF2B5EF4-FFF2-40B4-BE49-F238E27FC236}">
                    <a16:creationId xmlns:a16="http://schemas.microsoft.com/office/drawing/2014/main" id="{93D49269-9B73-433E-B39F-D20F81172E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5232" y="6157026"/>
                <a:ext cx="700974" cy="7009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" name="Picture 2" descr="Requasud">
                <a:extLst>
                  <a:ext uri="{FF2B5EF4-FFF2-40B4-BE49-F238E27FC236}">
                    <a16:creationId xmlns:a16="http://schemas.microsoft.com/office/drawing/2014/main" id="{CBE1DCB6-378A-416C-9CEB-8BEBE6AB6C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67619" y="1432788"/>
                <a:ext cx="752293" cy="5145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37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ZoneTexte 4"/>
          <p:cNvSpPr txBox="1"/>
          <p:nvPr/>
        </p:nvSpPr>
        <p:spPr>
          <a:xfrm>
            <a:off x="348163" y="326583"/>
            <a:ext cx="804005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it-IT" dirty="0"/>
              <a:t>Nos utilisateurs</a:t>
            </a:r>
            <a:endParaRPr lang="fr-BE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17E1EA9-496A-469C-9501-03B07BC874F6}"/>
              </a:ext>
            </a:extLst>
          </p:cNvPr>
          <p:cNvSpPr/>
          <p:nvPr/>
        </p:nvSpPr>
        <p:spPr>
          <a:xfrm>
            <a:off x="6120131" y="675661"/>
            <a:ext cx="2963358" cy="261609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/>
            <a:r>
              <a:rPr lang="fr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Un outil pour les acteurs du monde agricole : </a:t>
            </a:r>
          </a:p>
          <a:p>
            <a:pPr algn="just"/>
            <a:endParaRPr lang="fr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Carme"/>
              <a:cs typeface="Arial" panose="020B0604020202020204" pitchFamily="34" charset="0"/>
              <a:sym typeface="Carme"/>
            </a:endParaRP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R</a:t>
            </a:r>
            <a:r>
              <a:rPr lang="fr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echerche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fr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Encadrement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fr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Pouvoirs publics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fr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Agriculteurs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fr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Outils</a:t>
            </a:r>
          </a:p>
          <a:p>
            <a:pPr algn="just"/>
            <a:endParaRPr lang="fr" i="1" dirty="0">
              <a:solidFill>
                <a:srgbClr val="212529"/>
              </a:solidFill>
              <a:latin typeface="Calibri" panose="020F0502020204030204" pitchFamily="34" charset="0"/>
              <a:ea typeface="Carme"/>
              <a:cs typeface="Calibri" panose="020F0502020204030204" pitchFamily="34" charset="0"/>
              <a:sym typeface="Carme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C717CE6-F8B0-41F0-BD58-0902A5C22971}"/>
              </a:ext>
            </a:extLst>
          </p:cNvPr>
          <p:cNvSpPr/>
          <p:nvPr/>
        </p:nvSpPr>
        <p:spPr>
          <a:xfrm>
            <a:off x="6172873" y="3687308"/>
            <a:ext cx="2801601" cy="206209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/>
            <a:r>
              <a:rPr lang="fr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Aujourd’hui, Agromet c’est 314 comptes dont </a:t>
            </a:r>
            <a:r>
              <a:rPr lang="fr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principalement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fr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Agriculteurs </a:t>
            </a:r>
            <a:endParaRPr lang="fr-BE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Carme"/>
              <a:cs typeface="Arial" panose="020B0604020202020204" pitchFamily="34" charset="0"/>
              <a:sym typeface="Carme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fr-BE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R</a:t>
            </a:r>
            <a:r>
              <a:rPr lang="fr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echerche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fr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rme"/>
                <a:cs typeface="Arial" panose="020B0604020202020204" pitchFamily="34" charset="0"/>
                <a:sym typeface="Carme"/>
              </a:rPr>
              <a:t>Encadrement</a:t>
            </a:r>
          </a:p>
          <a:p>
            <a:pPr algn="just"/>
            <a:endParaRPr lang="fr" i="1" dirty="0">
              <a:solidFill>
                <a:srgbClr val="212529"/>
              </a:solidFill>
              <a:latin typeface="Calibri" panose="020F0502020204030204" pitchFamily="34" charset="0"/>
              <a:ea typeface="Carme"/>
              <a:cs typeface="Calibri" panose="020F0502020204030204" pitchFamily="34" charset="0"/>
              <a:sym typeface="Carme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EEF4ED22-C791-4972-9F35-1123C9729E74}"/>
              </a:ext>
            </a:extLst>
          </p:cNvPr>
          <p:cNvSpPr txBox="1"/>
          <p:nvPr/>
        </p:nvSpPr>
        <p:spPr>
          <a:xfrm rot="20474364">
            <a:off x="5923515" y="4462809"/>
            <a:ext cx="3116750" cy="400110"/>
          </a:xfrm>
          <a:prstGeom prst="rect">
            <a:avLst/>
          </a:prstGeom>
          <a:solidFill>
            <a:schemeClr val="bg1"/>
          </a:solidFill>
          <a:ln>
            <a:solidFill>
              <a:srgbClr val="11111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2000" dirty="0"/>
              <a:t>Inscrivez-vous </a:t>
            </a:r>
            <a:r>
              <a:rPr lang="fr-BE" sz="2000" dirty="0">
                <a:sym typeface="Wingdings" panose="05000000000000000000" pitchFamily="2" charset="2"/>
              </a:rPr>
              <a:t></a:t>
            </a:r>
            <a:endParaRPr lang="fr-BE" sz="20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DCF7C26-C4B4-4634-8282-C3E008ACF79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11</a:t>
            </a:fld>
            <a:endParaRPr lang="fr-BE"/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D15E09C7-C09E-4246-861F-4C8886094681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75" name="Image 74">
              <a:extLst>
                <a:ext uri="{FF2B5EF4-FFF2-40B4-BE49-F238E27FC236}">
                  <a16:creationId xmlns:a16="http://schemas.microsoft.com/office/drawing/2014/main" id="{4DB293E6-F906-4464-AD76-EEE105920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AE3FB29D-42B3-4AEC-8EDB-0983EE04FC9D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85950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it-IT" dirty="0"/>
              <a:t>Evolution d’Agromet.be</a:t>
            </a:r>
            <a:endParaRPr lang="fr-BE" dirty="0"/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DEDF5531-3098-4E5B-A9BA-03AD47F06AC0}"/>
              </a:ext>
            </a:extLst>
          </p:cNvPr>
          <p:cNvSpPr txBox="1">
            <a:spLocks/>
          </p:cNvSpPr>
          <p:nvPr/>
        </p:nvSpPr>
        <p:spPr>
          <a:xfrm>
            <a:off x="8199631" y="5619816"/>
            <a:ext cx="342570" cy="137760"/>
          </a:xfr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fr-BE" dirty="0"/>
              <a:t>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836141F-D476-4C2D-B4A1-A9444F1C6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269442"/>
              </p:ext>
            </p:extLst>
          </p:nvPr>
        </p:nvGraphicFramePr>
        <p:xfrm>
          <a:off x="514350" y="2240265"/>
          <a:ext cx="7102025" cy="172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7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9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5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4066">
                <a:tc>
                  <a:txBody>
                    <a:bodyPr/>
                    <a:lstStyle/>
                    <a:p>
                      <a:pPr algn="l"/>
                      <a:r>
                        <a:rPr lang="fr-BE" sz="900" dirty="0"/>
                        <a:t>Data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fr-BE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fr-BE" sz="900" dirty="0"/>
                    </a:p>
                  </a:txBody>
                  <a:tcPr marL="68580" marR="68580" marT="34290" marB="34290"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pPr algn="l"/>
                      <a:r>
                        <a:rPr lang="fr-BE" sz="900" b="1" dirty="0">
                          <a:solidFill>
                            <a:schemeClr val="bg1"/>
                          </a:solidFill>
                        </a:rPr>
                        <a:t>Spatialisation</a:t>
                      </a:r>
                    </a:p>
                  </a:txBody>
                  <a:tcPr marL="68580" marR="68580" marT="34290" marB="3429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BE" sz="900" dirty="0"/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BE" sz="900" dirty="0"/>
                    </a:p>
                  </a:txBody>
                  <a:tcPr marL="68580" marR="68580" marT="34290" marB="34290">
                    <a:solidFill>
                      <a:srgbClr val="FFC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algn="l"/>
                      <a:r>
                        <a:rPr lang="fr-BE" sz="900" b="1" dirty="0">
                          <a:solidFill>
                            <a:schemeClr val="bg1"/>
                          </a:solidFill>
                        </a:rPr>
                        <a:t>OAD</a:t>
                      </a:r>
                    </a:p>
                  </a:txBody>
                  <a:tcPr marL="68580" marR="68580" marT="34290" marB="3429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BE" sz="900" dirty="0"/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BE" sz="900" dirty="0"/>
                    </a:p>
                  </a:txBody>
                  <a:tcPr marL="68580" marR="68580" marT="34290" marB="34290">
                    <a:solidFill>
                      <a:srgbClr val="92D05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Flèche droite 5">
            <a:extLst>
              <a:ext uri="{FF2B5EF4-FFF2-40B4-BE49-F238E27FC236}">
                <a16:creationId xmlns:a16="http://schemas.microsoft.com/office/drawing/2014/main" id="{4730CBD7-E28F-49B6-9086-DCC68F7E400F}"/>
              </a:ext>
            </a:extLst>
          </p:cNvPr>
          <p:cNvSpPr/>
          <p:nvPr/>
        </p:nvSpPr>
        <p:spPr>
          <a:xfrm>
            <a:off x="1513697" y="4292275"/>
            <a:ext cx="6102678" cy="75630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2F0F573-E4FD-4C5D-A5E8-4806128485B5}"/>
              </a:ext>
            </a:extLst>
          </p:cNvPr>
          <p:cNvGrpSpPr/>
          <p:nvPr/>
        </p:nvGrpSpPr>
        <p:grpSpPr>
          <a:xfrm>
            <a:off x="1908890" y="2964493"/>
            <a:ext cx="649538" cy="1745819"/>
            <a:chOff x="1155511" y="2785616"/>
            <a:chExt cx="866050" cy="232775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DFD6CBA-474F-40B8-A2BB-3DDCD8D1F550}"/>
                </a:ext>
              </a:extLst>
            </p:cNvPr>
            <p:cNvGrpSpPr/>
            <p:nvPr/>
          </p:nvGrpSpPr>
          <p:grpSpPr>
            <a:xfrm>
              <a:off x="1155511" y="2785616"/>
              <a:ext cx="866050" cy="2254336"/>
              <a:chOff x="1155511" y="2785616"/>
              <a:chExt cx="866050" cy="1967586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B47B05-1675-474A-8523-C034AF1AE640}"/>
                  </a:ext>
                </a:extLst>
              </p:cNvPr>
              <p:cNvSpPr txBox="1"/>
              <p:nvPr/>
            </p:nvSpPr>
            <p:spPr>
              <a:xfrm>
                <a:off x="1155511" y="2785616"/>
                <a:ext cx="866050" cy="483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04/2019</a:t>
                </a:r>
              </a:p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Spat1</a:t>
                </a:r>
              </a:p>
            </p:txBody>
          </p: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CFB5091B-C4D3-48DC-AD88-1B19B25BF5F7}"/>
                  </a:ext>
                </a:extLst>
              </p:cNvPr>
              <p:cNvCxnSpPr>
                <a:stCxn id="13" idx="2"/>
                <a:endCxn id="12" idx="0"/>
              </p:cNvCxnSpPr>
              <p:nvPr/>
            </p:nvCxnSpPr>
            <p:spPr>
              <a:xfrm>
                <a:off x="1588536" y="3269145"/>
                <a:ext cx="0" cy="1484057"/>
              </a:xfrm>
              <a:prstGeom prst="line">
                <a:avLst/>
              </a:prstGeom>
              <a:ln w="12700">
                <a:solidFill>
                  <a:srgbClr val="C8102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9D08B52-4788-41F6-ACD2-23E68E678DE1}"/>
                </a:ext>
              </a:extLst>
            </p:cNvPr>
            <p:cNvSpPr/>
            <p:nvPr/>
          </p:nvSpPr>
          <p:spPr>
            <a:xfrm>
              <a:off x="1552532" y="5039952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0B3C161-BE3B-44EA-80B0-23D3781FDBA6}"/>
              </a:ext>
            </a:extLst>
          </p:cNvPr>
          <p:cNvGrpSpPr/>
          <p:nvPr/>
        </p:nvGrpSpPr>
        <p:grpSpPr>
          <a:xfrm>
            <a:off x="2304754" y="2284275"/>
            <a:ext cx="712054" cy="2436804"/>
            <a:chOff x="1550415" y="1864302"/>
            <a:chExt cx="949404" cy="324907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E4696761-540A-4DC1-9083-62DC18D8FEC9}"/>
                </a:ext>
              </a:extLst>
            </p:cNvPr>
            <p:cNvGrpSpPr/>
            <p:nvPr/>
          </p:nvGrpSpPr>
          <p:grpSpPr>
            <a:xfrm>
              <a:off x="1550415" y="1864302"/>
              <a:ext cx="949404" cy="3175650"/>
              <a:chOff x="2122226" y="1864302"/>
              <a:chExt cx="949404" cy="3175650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59A649E-65AD-4374-AA23-E382B8CB9606}"/>
                  </a:ext>
                </a:extLst>
              </p:cNvPr>
              <p:cNvSpPr txBox="1"/>
              <p:nvPr/>
            </p:nvSpPr>
            <p:spPr>
              <a:xfrm>
                <a:off x="2122226" y="1864302"/>
                <a:ext cx="94940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07/2019</a:t>
                </a:r>
              </a:p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3</a:t>
                </a:r>
                <a:r>
                  <a:rPr lang="fr-BE" sz="1050" baseline="30000" dirty="0">
                    <a:solidFill>
                      <a:schemeClr val="bg1"/>
                    </a:solidFill>
                  </a:rPr>
                  <a:t>ème</a:t>
                </a:r>
                <a:r>
                  <a:rPr lang="fr-BE" sz="1050" dirty="0">
                    <a:solidFill>
                      <a:schemeClr val="bg1"/>
                    </a:solidFill>
                  </a:rPr>
                  <a:t> </a:t>
                </a:r>
                <a:r>
                  <a:rPr lang="fr-BE" sz="1050" dirty="0" err="1">
                    <a:solidFill>
                      <a:schemeClr val="bg1"/>
                    </a:solidFill>
                  </a:rPr>
                  <a:t>gén</a:t>
                </a:r>
                <a:r>
                  <a:rPr lang="fr-BE" sz="1050" dirty="0">
                    <a:solidFill>
                      <a:schemeClr val="bg1"/>
                    </a:solidFill>
                  </a:rPr>
                  <a:t>. </a:t>
                </a:r>
              </a:p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Pameseb</a:t>
                </a:r>
              </a:p>
            </p:txBody>
          </p:sp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721D2FA6-B54C-427C-9B8C-320E80E5F8F3}"/>
                  </a:ext>
                </a:extLst>
              </p:cNvPr>
              <p:cNvCxnSpPr>
                <a:stCxn id="18" idx="2"/>
                <a:endCxn id="17" idx="0"/>
              </p:cNvCxnSpPr>
              <p:nvPr/>
            </p:nvCxnSpPr>
            <p:spPr>
              <a:xfrm>
                <a:off x="2596928" y="2633743"/>
                <a:ext cx="333" cy="2406209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4430DB96-02FA-462E-90B6-FAA1A65FE891}"/>
                </a:ext>
              </a:extLst>
            </p:cNvPr>
            <p:cNvSpPr/>
            <p:nvPr/>
          </p:nvSpPr>
          <p:spPr>
            <a:xfrm>
              <a:off x="1989447" y="5039952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4379EDA-D0F6-48B5-B3B4-9F9C3F42A798}"/>
              </a:ext>
            </a:extLst>
          </p:cNvPr>
          <p:cNvGrpSpPr/>
          <p:nvPr/>
        </p:nvGrpSpPr>
        <p:grpSpPr>
          <a:xfrm>
            <a:off x="3503896" y="2279836"/>
            <a:ext cx="649538" cy="2422103"/>
            <a:chOff x="1592093" y="1864302"/>
            <a:chExt cx="866050" cy="3229471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632B810-6C93-4270-8D8A-CF22832A3F9E}"/>
                </a:ext>
              </a:extLst>
            </p:cNvPr>
            <p:cNvGrpSpPr/>
            <p:nvPr/>
          </p:nvGrpSpPr>
          <p:grpSpPr>
            <a:xfrm>
              <a:off x="1592093" y="1864302"/>
              <a:ext cx="866050" cy="3156049"/>
              <a:chOff x="2163904" y="1864302"/>
              <a:chExt cx="866050" cy="3156049"/>
            </a:xfrm>
          </p:grpSpPr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3AA6689-A3DD-444B-8703-4C0F91745EED}"/>
                  </a:ext>
                </a:extLst>
              </p:cNvPr>
              <p:cNvSpPr txBox="1"/>
              <p:nvPr/>
            </p:nvSpPr>
            <p:spPr>
              <a:xfrm>
                <a:off x="2163904" y="1864302"/>
                <a:ext cx="866050" cy="553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04/2021</a:t>
                </a:r>
              </a:p>
              <a:p>
                <a:pPr algn="ctr"/>
                <a:r>
                  <a:rPr lang="fr-BE" sz="1050" dirty="0" err="1">
                    <a:solidFill>
                      <a:schemeClr val="bg1"/>
                    </a:solidFill>
                  </a:rPr>
                  <a:t>Meteus</a:t>
                </a:r>
                <a:endParaRPr lang="fr-BE" sz="105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17CCD904-2040-4C16-B81F-2224912924B7}"/>
                  </a:ext>
                </a:extLst>
              </p:cNvPr>
              <p:cNvCxnSpPr>
                <a:endCxn id="22" idx="0"/>
              </p:cNvCxnSpPr>
              <p:nvPr/>
            </p:nvCxnSpPr>
            <p:spPr>
              <a:xfrm>
                <a:off x="2366689" y="2387522"/>
                <a:ext cx="0" cy="2632829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205EE8B-D228-47D3-87EB-E9E16CCFE316}"/>
                </a:ext>
              </a:extLst>
            </p:cNvPr>
            <p:cNvSpPr/>
            <p:nvPr/>
          </p:nvSpPr>
          <p:spPr>
            <a:xfrm>
              <a:off x="1758874" y="5020351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87D6DD6-EDB5-4BAC-83DF-E7D308AF8AA1}"/>
              </a:ext>
            </a:extLst>
          </p:cNvPr>
          <p:cNvGrpSpPr/>
          <p:nvPr/>
        </p:nvGrpSpPr>
        <p:grpSpPr>
          <a:xfrm>
            <a:off x="5471134" y="2280184"/>
            <a:ext cx="627095" cy="2436804"/>
            <a:chOff x="1607054" y="1864302"/>
            <a:chExt cx="836127" cy="3249072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BBB1734E-C4FA-4449-B69D-47CBB3F879CD}"/>
                </a:ext>
              </a:extLst>
            </p:cNvPr>
            <p:cNvGrpSpPr/>
            <p:nvPr/>
          </p:nvGrpSpPr>
          <p:grpSpPr>
            <a:xfrm>
              <a:off x="1607054" y="1864302"/>
              <a:ext cx="836127" cy="3220737"/>
              <a:chOff x="2178865" y="1864302"/>
              <a:chExt cx="836127" cy="3220737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BF6665-AAE9-45AA-90E6-978EEA9ECA63}"/>
                  </a:ext>
                </a:extLst>
              </p:cNvPr>
              <p:cNvSpPr txBox="1"/>
              <p:nvPr/>
            </p:nvSpPr>
            <p:spPr>
              <a:xfrm>
                <a:off x="2178865" y="1864302"/>
                <a:ext cx="836127" cy="553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BE" sz="105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xx/2022</a:t>
                </a:r>
              </a:p>
              <a:p>
                <a:pPr algn="ctr"/>
                <a:r>
                  <a:rPr lang="fr-BE" sz="105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Pessl</a:t>
                </a:r>
                <a:endParaRPr lang="fr-BE" sz="105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B2DA316B-99B6-4B50-BEAF-8DF73F0CA160}"/>
                  </a:ext>
                </a:extLst>
              </p:cNvPr>
              <p:cNvCxnSpPr>
                <a:stCxn id="28" idx="2"/>
              </p:cNvCxnSpPr>
              <p:nvPr/>
            </p:nvCxnSpPr>
            <p:spPr>
              <a:xfrm>
                <a:off x="2596929" y="2418299"/>
                <a:ext cx="1317" cy="2666740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E9C6BB64-2ED0-4620-842B-195A173E90D2}"/>
                </a:ext>
              </a:extLst>
            </p:cNvPr>
            <p:cNvSpPr/>
            <p:nvPr/>
          </p:nvSpPr>
          <p:spPr>
            <a:xfrm>
              <a:off x="1996833" y="5039952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A56676E-FFA5-48EC-B2DC-7845618CDCEA}"/>
              </a:ext>
            </a:extLst>
          </p:cNvPr>
          <p:cNvGrpSpPr/>
          <p:nvPr/>
        </p:nvGrpSpPr>
        <p:grpSpPr>
          <a:xfrm>
            <a:off x="4615931" y="3463692"/>
            <a:ext cx="734496" cy="1232646"/>
            <a:chOff x="5275336" y="3469846"/>
            <a:chExt cx="979328" cy="1643528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688A444E-8DFA-49D4-8F23-11B18E67FE8D}"/>
                </a:ext>
              </a:extLst>
            </p:cNvPr>
            <p:cNvSpPr txBox="1"/>
            <p:nvPr/>
          </p:nvSpPr>
          <p:spPr>
            <a:xfrm>
              <a:off x="5275336" y="3469846"/>
              <a:ext cx="979328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BE" sz="10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xx/2022</a:t>
              </a:r>
            </a:p>
            <a:p>
              <a:pPr algn="ctr"/>
              <a:r>
                <a:rPr lang="fr-BE" sz="105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OADPulvé</a:t>
              </a:r>
              <a:endParaRPr lang="fr-BE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B2921327-A45F-4DB3-AC87-8FA1498C8684}"/>
                </a:ext>
              </a:extLst>
            </p:cNvPr>
            <p:cNvCxnSpPr>
              <a:stCxn id="31" idx="2"/>
              <a:endCxn id="33" idx="0"/>
            </p:cNvCxnSpPr>
            <p:nvPr/>
          </p:nvCxnSpPr>
          <p:spPr>
            <a:xfrm>
              <a:off x="5765000" y="4023843"/>
              <a:ext cx="1317" cy="1016109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6ADA1D84-8A6B-4136-B2D1-8CC77007CAD5}"/>
                </a:ext>
              </a:extLst>
            </p:cNvPr>
            <p:cNvSpPr/>
            <p:nvPr/>
          </p:nvSpPr>
          <p:spPr>
            <a:xfrm>
              <a:off x="5730313" y="5039952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F07A811-3AFB-49B0-A99E-A15E6596E51A}"/>
              </a:ext>
            </a:extLst>
          </p:cNvPr>
          <p:cNvGrpSpPr/>
          <p:nvPr/>
        </p:nvGrpSpPr>
        <p:grpSpPr>
          <a:xfrm>
            <a:off x="3658904" y="2964494"/>
            <a:ext cx="649538" cy="1725443"/>
            <a:chOff x="5331975" y="3469846"/>
            <a:chExt cx="866050" cy="2300591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656BDA3D-1140-43C4-A735-F85A008D1D5C}"/>
                </a:ext>
              </a:extLst>
            </p:cNvPr>
            <p:cNvSpPr txBox="1"/>
            <p:nvPr/>
          </p:nvSpPr>
          <p:spPr>
            <a:xfrm>
              <a:off x="5331975" y="3469846"/>
              <a:ext cx="866050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BE" sz="1050" dirty="0">
                  <a:solidFill>
                    <a:schemeClr val="bg1"/>
                  </a:solidFill>
                </a:rPr>
                <a:t>04/2021</a:t>
              </a:r>
            </a:p>
            <a:p>
              <a:pPr algn="ctr"/>
              <a:r>
                <a:rPr lang="fr-BE" sz="1050" dirty="0">
                  <a:solidFill>
                    <a:schemeClr val="bg1"/>
                  </a:solidFill>
                </a:rPr>
                <a:t>Spat2</a:t>
              </a:r>
            </a:p>
          </p:txBody>
        </p: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F55482C4-5CE8-4DF1-BEE8-59889B8B8533}"/>
                </a:ext>
              </a:extLst>
            </p:cNvPr>
            <p:cNvCxnSpPr>
              <a:endCxn id="37" idx="0"/>
            </p:cNvCxnSpPr>
            <p:nvPr/>
          </p:nvCxnSpPr>
          <p:spPr>
            <a:xfrm>
              <a:off x="5554534" y="3985570"/>
              <a:ext cx="0" cy="171144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31466463-CCB5-4F10-BDED-61059949194C}"/>
                </a:ext>
              </a:extLst>
            </p:cNvPr>
            <p:cNvSpPr/>
            <p:nvPr/>
          </p:nvSpPr>
          <p:spPr>
            <a:xfrm>
              <a:off x="5518530" y="5697015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383C7D5-4B53-4E19-89C4-6489E50A4B00}"/>
              </a:ext>
            </a:extLst>
          </p:cNvPr>
          <p:cNvGrpSpPr/>
          <p:nvPr/>
        </p:nvGrpSpPr>
        <p:grpSpPr>
          <a:xfrm>
            <a:off x="2640151" y="3442747"/>
            <a:ext cx="704040" cy="1267565"/>
            <a:chOff x="2238569" y="3431664"/>
            <a:chExt cx="938720" cy="1690086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42C52677-0002-48E5-9407-3A5D05B90372}"/>
                </a:ext>
              </a:extLst>
            </p:cNvPr>
            <p:cNvGrpSpPr/>
            <p:nvPr/>
          </p:nvGrpSpPr>
          <p:grpSpPr>
            <a:xfrm>
              <a:off x="2238569" y="3431664"/>
              <a:ext cx="938720" cy="1616664"/>
              <a:chOff x="3016543" y="3429000"/>
              <a:chExt cx="938720" cy="1616664"/>
            </a:xfrm>
          </p:grpSpPr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3ADFD0AC-0420-4FB0-A0E6-E3303022FC52}"/>
                  </a:ext>
                </a:extLst>
              </p:cNvPr>
              <p:cNvSpPr txBox="1"/>
              <p:nvPr/>
            </p:nvSpPr>
            <p:spPr>
              <a:xfrm>
                <a:off x="3016543" y="3429000"/>
                <a:ext cx="938720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02/2020</a:t>
                </a:r>
              </a:p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CéciBlé</a:t>
                </a:r>
              </a:p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PhénoBlé</a:t>
                </a:r>
              </a:p>
            </p:txBody>
          </p:sp>
          <p:cxnSp>
            <p:nvCxnSpPr>
              <p:cNvPr id="42" name="Connecteur droit 41">
                <a:extLst>
                  <a:ext uri="{FF2B5EF4-FFF2-40B4-BE49-F238E27FC236}">
                    <a16:creationId xmlns:a16="http://schemas.microsoft.com/office/drawing/2014/main" id="{979FD6D3-F4FC-4DEF-B118-36947BC22A3E}"/>
                  </a:ext>
                </a:extLst>
              </p:cNvPr>
              <p:cNvCxnSpPr>
                <a:stCxn id="41" idx="2"/>
                <a:endCxn id="40" idx="0"/>
              </p:cNvCxnSpPr>
              <p:nvPr/>
            </p:nvCxnSpPr>
            <p:spPr>
              <a:xfrm flipH="1">
                <a:off x="3485902" y="4198441"/>
                <a:ext cx="1" cy="847223"/>
              </a:xfrm>
              <a:prstGeom prst="line">
                <a:avLst/>
              </a:prstGeom>
              <a:ln w="12700">
                <a:solidFill>
                  <a:srgbClr val="C8102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DD765F43-6974-48D7-8F7A-6DEBBC071467}"/>
                </a:ext>
              </a:extLst>
            </p:cNvPr>
            <p:cNvSpPr/>
            <p:nvPr/>
          </p:nvSpPr>
          <p:spPr>
            <a:xfrm>
              <a:off x="2671924" y="5048328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56C8DBFA-E7E4-4D59-882C-E333DBC857DF}"/>
              </a:ext>
            </a:extLst>
          </p:cNvPr>
          <p:cNvGrpSpPr/>
          <p:nvPr/>
        </p:nvGrpSpPr>
        <p:grpSpPr>
          <a:xfrm>
            <a:off x="2997540" y="2352634"/>
            <a:ext cx="649538" cy="2362295"/>
            <a:chOff x="3621970" y="1972024"/>
            <a:chExt cx="866050" cy="3149726"/>
          </a:xfrm>
        </p:grpSpPr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18933364-4DE0-49C7-BCB4-FDA53BBD7792}"/>
                </a:ext>
              </a:extLst>
            </p:cNvPr>
            <p:cNvSpPr txBox="1"/>
            <p:nvPr/>
          </p:nvSpPr>
          <p:spPr>
            <a:xfrm>
              <a:off x="3621970" y="1972024"/>
              <a:ext cx="866050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BE" sz="1050" dirty="0">
                  <a:solidFill>
                    <a:schemeClr val="bg1"/>
                  </a:solidFill>
                </a:rPr>
                <a:t>04/2020</a:t>
              </a:r>
            </a:p>
            <a:p>
              <a:pPr algn="ctr"/>
              <a:r>
                <a:rPr lang="fr-BE" sz="1050" dirty="0">
                  <a:solidFill>
                    <a:schemeClr val="bg1"/>
                  </a:solidFill>
                </a:rPr>
                <a:t>Sencrop</a:t>
              </a:r>
            </a:p>
          </p:txBody>
        </p: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2D2B8B9B-9632-4DAE-B2E5-D24580C0D9E4}"/>
                </a:ext>
              </a:extLst>
            </p:cNvPr>
            <p:cNvCxnSpPr>
              <a:stCxn id="44" idx="2"/>
              <a:endCxn id="46" idx="0"/>
            </p:cNvCxnSpPr>
            <p:nvPr/>
          </p:nvCxnSpPr>
          <p:spPr>
            <a:xfrm flipH="1">
              <a:off x="4054994" y="2526021"/>
              <a:ext cx="1" cy="2522306"/>
            </a:xfrm>
            <a:prstGeom prst="line">
              <a:avLst/>
            </a:prstGeom>
            <a:ln w="12700">
              <a:solidFill>
                <a:srgbClr val="C810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18929F42-5D0A-465B-B5B1-6D3443C9608A}"/>
                </a:ext>
              </a:extLst>
            </p:cNvPr>
            <p:cNvSpPr/>
            <p:nvPr/>
          </p:nvSpPr>
          <p:spPr>
            <a:xfrm>
              <a:off x="4018990" y="5048328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E314ABDA-9BD3-4536-A1CD-EDAA1CB84CC5}"/>
              </a:ext>
            </a:extLst>
          </p:cNvPr>
          <p:cNvGrpSpPr/>
          <p:nvPr/>
        </p:nvGrpSpPr>
        <p:grpSpPr>
          <a:xfrm>
            <a:off x="6219698" y="2991545"/>
            <a:ext cx="627096" cy="1725443"/>
            <a:chOff x="5346937" y="3469846"/>
            <a:chExt cx="836128" cy="2300591"/>
          </a:xfrm>
        </p:grpSpPr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6356EF5-0B20-4D16-A038-D30DB2B60DF0}"/>
                </a:ext>
              </a:extLst>
            </p:cNvPr>
            <p:cNvSpPr txBox="1"/>
            <p:nvPr/>
          </p:nvSpPr>
          <p:spPr>
            <a:xfrm>
              <a:off x="5346937" y="3469846"/>
              <a:ext cx="836128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BE" sz="10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xx/2022</a:t>
              </a:r>
            </a:p>
            <a:p>
              <a:pPr algn="ctr"/>
              <a:r>
                <a:rPr lang="fr-BE" sz="10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Spat3</a:t>
              </a:r>
            </a:p>
          </p:txBody>
        </p: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06ED9620-8BBF-4BC6-9200-49A8505F3917}"/>
                </a:ext>
              </a:extLst>
            </p:cNvPr>
            <p:cNvCxnSpPr>
              <a:endCxn id="50" idx="0"/>
            </p:cNvCxnSpPr>
            <p:nvPr/>
          </p:nvCxnSpPr>
          <p:spPr>
            <a:xfrm>
              <a:off x="5554534" y="3985570"/>
              <a:ext cx="0" cy="171144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335EF559-72AD-4714-9877-C2A16D061A56}"/>
                </a:ext>
              </a:extLst>
            </p:cNvPr>
            <p:cNvSpPr/>
            <p:nvPr/>
          </p:nvSpPr>
          <p:spPr>
            <a:xfrm>
              <a:off x="5518530" y="5697015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D1A43516-D8A5-445B-9E44-5E61DE316693}"/>
              </a:ext>
            </a:extLst>
          </p:cNvPr>
          <p:cNvGrpSpPr/>
          <p:nvPr/>
        </p:nvGrpSpPr>
        <p:grpSpPr>
          <a:xfrm>
            <a:off x="5206043" y="3467210"/>
            <a:ext cx="654346" cy="1232646"/>
            <a:chOff x="5328770" y="3469846"/>
            <a:chExt cx="872460" cy="1643528"/>
          </a:xfrm>
        </p:grpSpPr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5372CC65-A586-4AA9-A36D-B08711536581}"/>
                </a:ext>
              </a:extLst>
            </p:cNvPr>
            <p:cNvSpPr txBox="1"/>
            <p:nvPr/>
          </p:nvSpPr>
          <p:spPr>
            <a:xfrm>
              <a:off x="5328770" y="3469846"/>
              <a:ext cx="872460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BE" sz="10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xx/2022</a:t>
              </a:r>
            </a:p>
            <a:p>
              <a:pPr algn="ctr"/>
              <a:r>
                <a:rPr lang="fr-BE" sz="105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FongiBlé</a:t>
              </a:r>
              <a:endParaRPr lang="fr-BE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E1E491AE-590A-4228-BCB7-E8487A4A8799}"/>
                </a:ext>
              </a:extLst>
            </p:cNvPr>
            <p:cNvCxnSpPr>
              <a:stCxn id="52" idx="2"/>
              <a:endCxn id="54" idx="0"/>
            </p:cNvCxnSpPr>
            <p:nvPr/>
          </p:nvCxnSpPr>
          <p:spPr>
            <a:xfrm>
              <a:off x="5765000" y="4023843"/>
              <a:ext cx="1317" cy="1016109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1E5D3F99-8111-4395-810E-5E3A47EEE4A4}"/>
                </a:ext>
              </a:extLst>
            </p:cNvPr>
            <p:cNvSpPr/>
            <p:nvPr/>
          </p:nvSpPr>
          <p:spPr>
            <a:xfrm>
              <a:off x="5730313" y="5039952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39FA8215-BBE3-4403-92B0-31165A91B411}"/>
              </a:ext>
            </a:extLst>
          </p:cNvPr>
          <p:cNvGrpSpPr/>
          <p:nvPr/>
        </p:nvGrpSpPr>
        <p:grpSpPr>
          <a:xfrm>
            <a:off x="3705451" y="4545621"/>
            <a:ext cx="877163" cy="791419"/>
            <a:chOff x="5468815" y="4941168"/>
            <a:chExt cx="1169551" cy="1055225"/>
          </a:xfrm>
        </p:grpSpPr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D7160FC4-27F5-4E63-ADE7-161DA44284DC}"/>
                </a:ext>
              </a:extLst>
            </p:cNvPr>
            <p:cNvSpPr txBox="1"/>
            <p:nvPr/>
          </p:nvSpPr>
          <p:spPr>
            <a:xfrm>
              <a:off x="5468815" y="5442396"/>
              <a:ext cx="1169551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BE" sz="1050" b="1" dirty="0"/>
                <a:t>09/2021</a:t>
              </a:r>
            </a:p>
            <a:p>
              <a:pPr algn="ctr"/>
              <a:r>
                <a:rPr lang="fr-BE" sz="1050" b="1" dirty="0" err="1"/>
                <a:t>Agromet</a:t>
              </a:r>
              <a:r>
                <a:rPr lang="fr-BE" sz="1050" b="1" dirty="0"/>
                <a:t> 1.0</a:t>
              </a:r>
            </a:p>
          </p:txBody>
        </p: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67BD906B-A3A3-4AC0-AEBD-136C26563C1E}"/>
                </a:ext>
              </a:extLst>
            </p:cNvPr>
            <p:cNvCxnSpPr>
              <a:stCxn id="58" idx="0"/>
              <a:endCxn id="56" idx="0"/>
            </p:cNvCxnSpPr>
            <p:nvPr/>
          </p:nvCxnSpPr>
          <p:spPr>
            <a:xfrm>
              <a:off x="6053591" y="4941168"/>
              <a:ext cx="0" cy="501228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Étoile à 5 branches 54">
              <a:extLst>
                <a:ext uri="{FF2B5EF4-FFF2-40B4-BE49-F238E27FC236}">
                  <a16:creationId xmlns:a16="http://schemas.microsoft.com/office/drawing/2014/main" id="{88378A45-54E6-427B-8F97-5AC1535925EB}"/>
                </a:ext>
              </a:extLst>
            </p:cNvPr>
            <p:cNvSpPr/>
            <p:nvPr/>
          </p:nvSpPr>
          <p:spPr>
            <a:xfrm>
              <a:off x="5951004" y="4941168"/>
              <a:ext cx="205172" cy="228518"/>
            </a:xfrm>
            <a:prstGeom prst="star5">
              <a:avLst/>
            </a:prstGeom>
            <a:solidFill>
              <a:srgbClr val="FFC000"/>
            </a:solidFill>
            <a:ln w="31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14FBB91B-9A3F-4270-9CB4-8A4D42EE21ED}"/>
              </a:ext>
            </a:extLst>
          </p:cNvPr>
          <p:cNvGrpSpPr/>
          <p:nvPr/>
        </p:nvGrpSpPr>
        <p:grpSpPr>
          <a:xfrm>
            <a:off x="6058744" y="4554577"/>
            <a:ext cx="877163" cy="791419"/>
            <a:chOff x="5468815" y="4941168"/>
            <a:chExt cx="1169551" cy="1055225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00483B7E-9CB5-425F-B018-27D95252741D}"/>
                </a:ext>
              </a:extLst>
            </p:cNvPr>
            <p:cNvSpPr txBox="1"/>
            <p:nvPr/>
          </p:nvSpPr>
          <p:spPr>
            <a:xfrm>
              <a:off x="5468815" y="5442396"/>
              <a:ext cx="1169551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BE" sz="1050" b="1" dirty="0"/>
                <a:t>xx/2022</a:t>
              </a:r>
            </a:p>
            <a:p>
              <a:pPr algn="ctr"/>
              <a:r>
                <a:rPr lang="fr-BE" sz="1050" b="1" dirty="0" err="1"/>
                <a:t>Agromet</a:t>
              </a:r>
              <a:r>
                <a:rPr lang="fr-BE" sz="1050" b="1" dirty="0"/>
                <a:t> 2.0</a:t>
              </a:r>
            </a:p>
          </p:txBody>
        </p:sp>
        <p:cxnSp>
          <p:nvCxnSpPr>
            <p:cNvPr id="61" name="Connecteur droit 60">
              <a:extLst>
                <a:ext uri="{FF2B5EF4-FFF2-40B4-BE49-F238E27FC236}">
                  <a16:creationId xmlns:a16="http://schemas.microsoft.com/office/drawing/2014/main" id="{8A111D1C-3662-44FB-886C-B5B782B703B5}"/>
                </a:ext>
              </a:extLst>
            </p:cNvPr>
            <p:cNvCxnSpPr>
              <a:stCxn id="62" idx="0"/>
              <a:endCxn id="60" idx="0"/>
            </p:cNvCxnSpPr>
            <p:nvPr/>
          </p:nvCxnSpPr>
          <p:spPr>
            <a:xfrm>
              <a:off x="6053591" y="4941168"/>
              <a:ext cx="0" cy="501228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Étoile à 5 branches 58">
              <a:extLst>
                <a:ext uri="{FF2B5EF4-FFF2-40B4-BE49-F238E27FC236}">
                  <a16:creationId xmlns:a16="http://schemas.microsoft.com/office/drawing/2014/main" id="{B42CF343-F212-436D-BDAD-489269EB1482}"/>
                </a:ext>
              </a:extLst>
            </p:cNvPr>
            <p:cNvSpPr/>
            <p:nvPr/>
          </p:nvSpPr>
          <p:spPr>
            <a:xfrm>
              <a:off x="5951004" y="4941168"/>
              <a:ext cx="205172" cy="228518"/>
            </a:xfrm>
            <a:prstGeom prst="star5">
              <a:avLst/>
            </a:prstGeom>
            <a:solidFill>
              <a:srgbClr val="FFC000"/>
            </a:solidFill>
            <a:ln w="31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E927FCF1-CA4D-44E6-9DF9-67DF8A58BA77}"/>
              </a:ext>
            </a:extLst>
          </p:cNvPr>
          <p:cNvGrpSpPr/>
          <p:nvPr/>
        </p:nvGrpSpPr>
        <p:grpSpPr>
          <a:xfrm>
            <a:off x="1655582" y="2279210"/>
            <a:ext cx="649538" cy="2436804"/>
            <a:chOff x="1592093" y="1864302"/>
            <a:chExt cx="866050" cy="3249072"/>
          </a:xfrm>
        </p:grpSpPr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17552CA9-0F46-4FD6-B0B0-EE9229F6C709}"/>
                </a:ext>
              </a:extLst>
            </p:cNvPr>
            <p:cNvGrpSpPr/>
            <p:nvPr/>
          </p:nvGrpSpPr>
          <p:grpSpPr>
            <a:xfrm>
              <a:off x="1592093" y="1864302"/>
              <a:ext cx="866050" cy="3175650"/>
              <a:chOff x="2163904" y="1864302"/>
              <a:chExt cx="866050" cy="3175650"/>
            </a:xfrm>
          </p:grpSpPr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E2D1F425-C73F-43DC-B71C-E06604A618FC}"/>
                  </a:ext>
                </a:extLst>
              </p:cNvPr>
              <p:cNvSpPr txBox="1"/>
              <p:nvPr/>
            </p:nvSpPr>
            <p:spPr>
              <a:xfrm>
                <a:off x="2163904" y="1864302"/>
                <a:ext cx="866050" cy="553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12/2018</a:t>
                </a:r>
              </a:p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IRM</a:t>
                </a:r>
              </a:p>
            </p:txBody>
          </p:sp>
          <p:cxnSp>
            <p:nvCxnSpPr>
              <p:cNvPr id="67" name="Connecteur droit 66">
                <a:extLst>
                  <a:ext uri="{FF2B5EF4-FFF2-40B4-BE49-F238E27FC236}">
                    <a16:creationId xmlns:a16="http://schemas.microsoft.com/office/drawing/2014/main" id="{FDCC239E-A9A5-48FA-9A90-483D96560117}"/>
                  </a:ext>
                </a:extLst>
              </p:cNvPr>
              <p:cNvCxnSpPr>
                <a:stCxn id="66" idx="2"/>
                <a:endCxn id="65" idx="0"/>
              </p:cNvCxnSpPr>
              <p:nvPr/>
            </p:nvCxnSpPr>
            <p:spPr>
              <a:xfrm>
                <a:off x="2596929" y="2418299"/>
                <a:ext cx="333" cy="2621653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8738BD86-C141-475C-80AC-367A8CA6095E}"/>
                </a:ext>
              </a:extLst>
            </p:cNvPr>
            <p:cNvSpPr/>
            <p:nvPr/>
          </p:nvSpPr>
          <p:spPr>
            <a:xfrm>
              <a:off x="1989447" y="5039952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sp>
        <p:nvSpPr>
          <p:cNvPr id="68" name="ZoneTexte 67">
            <a:extLst>
              <a:ext uri="{FF2B5EF4-FFF2-40B4-BE49-F238E27FC236}">
                <a16:creationId xmlns:a16="http://schemas.microsoft.com/office/drawing/2014/main" id="{5F5DFA10-2A67-44A4-8A64-9D2DBBB1D9A2}"/>
              </a:ext>
            </a:extLst>
          </p:cNvPr>
          <p:cNvSpPr txBox="1"/>
          <p:nvPr/>
        </p:nvSpPr>
        <p:spPr>
          <a:xfrm>
            <a:off x="859392" y="4428303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1200" dirty="0"/>
              <a:t>05/2017</a:t>
            </a:r>
          </a:p>
          <a:p>
            <a:pPr algn="ctr"/>
            <a:r>
              <a:rPr lang="fr-BE" sz="1200" dirty="0"/>
              <a:t>START</a:t>
            </a:r>
          </a:p>
        </p:txBody>
      </p:sp>
      <p:pic>
        <p:nvPicPr>
          <p:cNvPr id="69" name="Picture 3">
            <a:extLst>
              <a:ext uri="{FF2B5EF4-FFF2-40B4-BE49-F238E27FC236}">
                <a16:creationId xmlns:a16="http://schemas.microsoft.com/office/drawing/2014/main" id="{603F7A9A-3075-4853-A819-EE0EBF65BA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1"/>
          <a:stretch/>
        </p:blipFill>
        <p:spPr bwMode="auto">
          <a:xfrm>
            <a:off x="1504776" y="4472492"/>
            <a:ext cx="112562" cy="395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B99A9C7D-CECD-448D-BDE7-18F290B1587F}"/>
              </a:ext>
            </a:extLst>
          </p:cNvPr>
          <p:cNvSpPr/>
          <p:nvPr/>
        </p:nvSpPr>
        <p:spPr>
          <a:xfrm>
            <a:off x="6780533" y="4442323"/>
            <a:ext cx="131015" cy="440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6EE47DA-8D62-4214-9147-4488E56DFF8F}"/>
              </a:ext>
            </a:extLst>
          </p:cNvPr>
          <p:cNvSpPr/>
          <p:nvPr/>
        </p:nvSpPr>
        <p:spPr>
          <a:xfrm>
            <a:off x="7012554" y="4440824"/>
            <a:ext cx="131015" cy="440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/>
          </a:p>
        </p:txBody>
      </p: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67B04794-96CE-41C3-B891-8DB888F2A6A4}"/>
              </a:ext>
            </a:extLst>
          </p:cNvPr>
          <p:cNvGrpSpPr/>
          <p:nvPr/>
        </p:nvGrpSpPr>
        <p:grpSpPr>
          <a:xfrm>
            <a:off x="5926284" y="2286169"/>
            <a:ext cx="689612" cy="2436804"/>
            <a:chOff x="1565376" y="1864302"/>
            <a:chExt cx="919483" cy="3249072"/>
          </a:xfrm>
        </p:grpSpPr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BF524110-7DD4-45BB-814F-1A1289D71862}"/>
                </a:ext>
              </a:extLst>
            </p:cNvPr>
            <p:cNvGrpSpPr/>
            <p:nvPr/>
          </p:nvGrpSpPr>
          <p:grpSpPr>
            <a:xfrm>
              <a:off x="1565376" y="1864302"/>
              <a:ext cx="919483" cy="3220737"/>
              <a:chOff x="2137187" y="1864302"/>
              <a:chExt cx="919483" cy="3220737"/>
            </a:xfrm>
          </p:grpSpPr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B8AC9C81-A991-4BFE-8499-1453DD3A7AEC}"/>
                  </a:ext>
                </a:extLst>
              </p:cNvPr>
              <p:cNvSpPr txBox="1"/>
              <p:nvPr/>
            </p:nvSpPr>
            <p:spPr>
              <a:xfrm>
                <a:off x="2137187" y="1864302"/>
                <a:ext cx="919483" cy="553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BE" sz="1050" dirty="0"/>
                  <a:t>xx/2022</a:t>
                </a:r>
              </a:p>
              <a:p>
                <a:pPr algn="ctr"/>
                <a:r>
                  <a:rPr lang="fr-BE" sz="1050" dirty="0"/>
                  <a:t>SPW-MI?</a:t>
                </a:r>
              </a:p>
            </p:txBody>
          </p:sp>
          <p:cxnSp>
            <p:nvCxnSpPr>
              <p:cNvPr id="76" name="Connecteur droit 75">
                <a:extLst>
                  <a:ext uri="{FF2B5EF4-FFF2-40B4-BE49-F238E27FC236}">
                    <a16:creationId xmlns:a16="http://schemas.microsoft.com/office/drawing/2014/main" id="{E7C2D1F6-C5DC-40E4-B28A-CFCB1BD9E73C}"/>
                  </a:ext>
                </a:extLst>
              </p:cNvPr>
              <p:cNvCxnSpPr>
                <a:stCxn id="75" idx="2"/>
              </p:cNvCxnSpPr>
              <p:nvPr/>
            </p:nvCxnSpPr>
            <p:spPr>
              <a:xfrm>
                <a:off x="2596929" y="2418299"/>
                <a:ext cx="1317" cy="2666740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79453CA2-F982-4AE6-863E-63C8CF1DC79E}"/>
                </a:ext>
              </a:extLst>
            </p:cNvPr>
            <p:cNvSpPr/>
            <p:nvPr/>
          </p:nvSpPr>
          <p:spPr>
            <a:xfrm>
              <a:off x="1996833" y="5039952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908CBFAA-923A-4726-8894-05AECBAED3C2}"/>
              </a:ext>
            </a:extLst>
          </p:cNvPr>
          <p:cNvSpPr/>
          <p:nvPr/>
        </p:nvSpPr>
        <p:spPr>
          <a:xfrm>
            <a:off x="4546520" y="3097734"/>
            <a:ext cx="4325101" cy="11310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BE" sz="1350" b="1" dirty="0"/>
              <a:t>Perspectives 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BE" sz="1350" dirty="0"/>
              <a:t>Travailler sur les </a:t>
            </a:r>
            <a:r>
              <a:rPr lang="fr-BE" sz="1350" b="1" dirty="0"/>
              <a:t>prévisions météo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BE" sz="1350" b="1" dirty="0"/>
              <a:t>Indicateurs</a:t>
            </a:r>
            <a:r>
              <a:rPr lang="fr-BE" sz="1350" dirty="0"/>
              <a:t> </a:t>
            </a:r>
            <a:r>
              <a:rPr lang="fr-BE" sz="1350" dirty="0" err="1"/>
              <a:t>agrométéorologiques</a:t>
            </a:r>
            <a:endParaRPr lang="fr-BE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BE" sz="1350" dirty="0"/>
              <a:t>Intégrer des </a:t>
            </a:r>
            <a:r>
              <a:rPr lang="fr-BE" sz="1350" b="1" dirty="0"/>
              <a:t>stations d’agriculteurs et réseaux publics </a:t>
            </a:r>
            <a:r>
              <a:rPr lang="fr-BE" sz="1350" dirty="0"/>
              <a:t>pour une meilleure spatialisation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9E9F2043-5FDA-461D-8078-05A76FFADD00}"/>
              </a:ext>
            </a:extLst>
          </p:cNvPr>
          <p:cNvSpPr txBox="1"/>
          <p:nvPr/>
        </p:nvSpPr>
        <p:spPr>
          <a:xfrm rot="19722553">
            <a:off x="104469" y="2819783"/>
            <a:ext cx="4863832" cy="7155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BE" sz="1350" dirty="0"/>
              <a:t>1 ère version </a:t>
            </a:r>
            <a:r>
              <a:rPr lang="fr-BE" sz="1350" b="1" u="sng" dirty="0"/>
              <a:t>opérationnelle</a:t>
            </a:r>
            <a:r>
              <a:rPr lang="fr-BE" sz="1350" dirty="0"/>
              <a:t> de base (≠ système parfait)</a:t>
            </a:r>
          </a:p>
          <a:p>
            <a:pPr algn="ctr"/>
            <a:endParaRPr lang="fr-BE" sz="1350" dirty="0"/>
          </a:p>
          <a:p>
            <a:pPr algn="ctr"/>
            <a:r>
              <a:rPr lang="fr-BE" sz="1350" dirty="0"/>
              <a:t>Processus par version =&gt; amélioration continue et enrichissement 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1D6574E-CE85-4661-9907-062BD35FD35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12</a:t>
            </a:fld>
            <a:endParaRPr lang="fr-BE"/>
          </a:p>
        </p:txBody>
      </p: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34A98A2F-A536-4A3D-91C9-9007FB5B24A6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87" name="Image 86">
              <a:extLst>
                <a:ext uri="{FF2B5EF4-FFF2-40B4-BE49-F238E27FC236}">
                  <a16:creationId xmlns:a16="http://schemas.microsoft.com/office/drawing/2014/main" id="{E14E5B3D-A651-42A0-996F-EF510975D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0FE008A4-A014-4541-B3FD-3BF7C2A9573F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BF33890E-B5BC-41C6-BDA0-6BBB97840EF0}"/>
              </a:ext>
            </a:extLst>
          </p:cNvPr>
          <p:cNvGrpSpPr/>
          <p:nvPr/>
        </p:nvGrpSpPr>
        <p:grpSpPr>
          <a:xfrm>
            <a:off x="3870825" y="3421890"/>
            <a:ext cx="859531" cy="1267565"/>
            <a:chOff x="2134909" y="3431664"/>
            <a:chExt cx="1146041" cy="1690086"/>
          </a:xfrm>
        </p:grpSpPr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E6AEA517-9847-464E-BD1B-206C623F26F3}"/>
                </a:ext>
              </a:extLst>
            </p:cNvPr>
            <p:cNvGrpSpPr/>
            <p:nvPr/>
          </p:nvGrpSpPr>
          <p:grpSpPr>
            <a:xfrm>
              <a:off x="2134909" y="3431664"/>
              <a:ext cx="1146041" cy="1616664"/>
              <a:chOff x="2912883" y="3429000"/>
              <a:chExt cx="1146041" cy="1616664"/>
            </a:xfrm>
          </p:grpSpPr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825F04B4-0317-4799-8842-538E39289E77}"/>
                  </a:ext>
                </a:extLst>
              </p:cNvPr>
              <p:cNvSpPr txBox="1"/>
              <p:nvPr/>
            </p:nvSpPr>
            <p:spPr>
              <a:xfrm>
                <a:off x="2912883" y="3429000"/>
                <a:ext cx="1146041" cy="553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02/2022</a:t>
                </a:r>
              </a:p>
              <a:p>
                <a:pPr algn="ctr"/>
                <a:r>
                  <a:rPr lang="fr-BE" sz="1050" dirty="0">
                    <a:solidFill>
                      <a:schemeClr val="bg1"/>
                    </a:solidFill>
                  </a:rPr>
                  <a:t>Smartphone</a:t>
                </a:r>
              </a:p>
            </p:txBody>
          </p:sp>
          <p:cxnSp>
            <p:nvCxnSpPr>
              <p:cNvPr id="93" name="Connecteur droit 92">
                <a:extLst>
                  <a:ext uri="{FF2B5EF4-FFF2-40B4-BE49-F238E27FC236}">
                    <a16:creationId xmlns:a16="http://schemas.microsoft.com/office/drawing/2014/main" id="{09B71B28-0A58-443A-9044-5438C5A85C26}"/>
                  </a:ext>
                </a:extLst>
              </p:cNvPr>
              <p:cNvCxnSpPr>
                <a:stCxn id="92" idx="2"/>
                <a:endCxn id="91" idx="0"/>
              </p:cNvCxnSpPr>
              <p:nvPr/>
            </p:nvCxnSpPr>
            <p:spPr>
              <a:xfrm flipH="1">
                <a:off x="3485902" y="3982997"/>
                <a:ext cx="3" cy="1062667"/>
              </a:xfrm>
              <a:prstGeom prst="line">
                <a:avLst/>
              </a:prstGeom>
              <a:ln w="12700">
                <a:solidFill>
                  <a:srgbClr val="C8102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CF0C4794-86BF-4C10-990B-492C4FEC0613}"/>
                </a:ext>
              </a:extLst>
            </p:cNvPr>
            <p:cNvSpPr/>
            <p:nvPr/>
          </p:nvSpPr>
          <p:spPr>
            <a:xfrm>
              <a:off x="2671924" y="5048328"/>
              <a:ext cx="72008" cy="73422"/>
            </a:xfrm>
            <a:prstGeom prst="ellipse">
              <a:avLst/>
            </a:prstGeom>
            <a:solidFill>
              <a:srgbClr val="C8102E"/>
            </a:solidFill>
            <a:ln>
              <a:solidFill>
                <a:srgbClr val="C810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/>
            </a:p>
          </p:txBody>
        </p:sp>
      </p:grpSp>
    </p:spTree>
    <p:extLst>
      <p:ext uri="{BB962C8B-B14F-4D97-AF65-F5344CB8AC3E}">
        <p14:creationId xmlns:p14="http://schemas.microsoft.com/office/powerpoint/2010/main" val="6572904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it-IT" dirty="0"/>
              <a:t>Perspectives R &amp; D</a:t>
            </a:r>
            <a:endParaRPr lang="fr-BE" dirty="0"/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DEDF5531-3098-4E5B-A9BA-03AD47F06AC0}"/>
              </a:ext>
            </a:extLst>
          </p:cNvPr>
          <p:cNvSpPr txBox="1">
            <a:spLocks/>
          </p:cNvSpPr>
          <p:nvPr/>
        </p:nvSpPr>
        <p:spPr>
          <a:xfrm>
            <a:off x="8199631" y="5619816"/>
            <a:ext cx="342570" cy="137760"/>
          </a:xfr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fr-BE" dirty="0"/>
              <a:t> </a:t>
            </a:r>
          </a:p>
        </p:txBody>
      </p:sp>
      <p:sp>
        <p:nvSpPr>
          <p:cNvPr id="79" name="Espace réservé du numéro de diapositive 3">
            <a:extLst>
              <a:ext uri="{FF2B5EF4-FFF2-40B4-BE49-F238E27FC236}">
                <a16:creationId xmlns:a16="http://schemas.microsoft.com/office/drawing/2014/main" id="{721A7A74-D345-43D4-823F-CBA12291D6B9}"/>
              </a:ext>
            </a:extLst>
          </p:cNvPr>
          <p:cNvSpPr txBox="1">
            <a:spLocks/>
          </p:cNvSpPr>
          <p:nvPr/>
        </p:nvSpPr>
        <p:spPr>
          <a:xfrm>
            <a:off x="8199631" y="5619816"/>
            <a:ext cx="342570" cy="137760"/>
          </a:xfr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fr-BE" dirty="0"/>
              <a:t>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37310A85-266E-44AC-B327-AD34CBD69B67}"/>
              </a:ext>
            </a:extLst>
          </p:cNvPr>
          <p:cNvSpPr txBox="1"/>
          <p:nvPr/>
        </p:nvSpPr>
        <p:spPr>
          <a:xfrm>
            <a:off x="6035640" y="4064958"/>
            <a:ext cx="2789546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350" b="1" dirty="0">
                <a:solidFill>
                  <a:schemeClr val="tx2">
                    <a:lumMod val="75000"/>
                  </a:schemeClr>
                </a:solidFill>
              </a:rPr>
              <a:t>Des sources de données </a:t>
            </a:r>
            <a:r>
              <a:rPr lang="fr-BE" sz="1350" dirty="0">
                <a:solidFill>
                  <a:schemeClr val="tx2">
                    <a:lumMod val="75000"/>
                  </a:schemeClr>
                </a:solidFill>
              </a:rPr>
              <a:t>: </a:t>
            </a:r>
          </a:p>
          <a:p>
            <a:r>
              <a:rPr lang="fr-BE" sz="1350" dirty="0">
                <a:solidFill>
                  <a:schemeClr val="tx2">
                    <a:lumMod val="75000"/>
                  </a:schemeClr>
                </a:solidFill>
              </a:rPr>
              <a:t>Réseau de référence (Pameseb, IRM)</a:t>
            </a:r>
          </a:p>
          <a:p>
            <a:r>
              <a:rPr lang="fr-BE" sz="1350" dirty="0">
                <a:solidFill>
                  <a:schemeClr val="tx2">
                    <a:lumMod val="75000"/>
                  </a:schemeClr>
                </a:solidFill>
              </a:rPr>
              <a:t>Stations d’agriculteurs</a:t>
            </a:r>
          </a:p>
          <a:p>
            <a:r>
              <a:rPr lang="fr-BE" sz="1350" dirty="0">
                <a:solidFill>
                  <a:schemeClr val="tx2">
                    <a:lumMod val="75000"/>
                  </a:schemeClr>
                </a:solidFill>
              </a:rPr>
              <a:t>Satellites</a:t>
            </a:r>
          </a:p>
          <a:p>
            <a:r>
              <a:rPr lang="fr-BE" sz="1350" b="1" dirty="0" err="1">
                <a:solidFill>
                  <a:schemeClr val="tx2">
                    <a:lumMod val="75000"/>
                  </a:schemeClr>
                </a:solidFill>
              </a:rPr>
              <a:t>Big</a:t>
            </a:r>
            <a:r>
              <a:rPr lang="fr-BE" sz="1350" b="1" dirty="0">
                <a:solidFill>
                  <a:schemeClr val="tx2">
                    <a:lumMod val="75000"/>
                  </a:schemeClr>
                </a:solidFill>
              </a:rPr>
              <a:t> Data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367AEA97-5C75-47F7-AB1B-83C9D7DF60E0}"/>
              </a:ext>
            </a:extLst>
          </p:cNvPr>
          <p:cNvSpPr txBox="1"/>
          <p:nvPr/>
        </p:nvSpPr>
        <p:spPr>
          <a:xfrm>
            <a:off x="345281" y="4535473"/>
            <a:ext cx="20353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350" b="1" dirty="0">
                <a:solidFill>
                  <a:schemeClr val="tx2">
                    <a:lumMod val="75000"/>
                  </a:schemeClr>
                </a:solidFill>
              </a:rPr>
              <a:t>Des techniques d’analyse</a:t>
            </a:r>
          </a:p>
          <a:p>
            <a:r>
              <a:rPr lang="fr-BE" sz="1350" dirty="0">
                <a:solidFill>
                  <a:schemeClr val="tx2">
                    <a:lumMod val="75000"/>
                  </a:schemeClr>
                </a:solidFill>
              </a:rPr>
              <a:t>Machine </a:t>
            </a:r>
            <a:r>
              <a:rPr lang="fr-BE" sz="1350" dirty="0" err="1">
                <a:solidFill>
                  <a:schemeClr val="tx2">
                    <a:lumMod val="75000"/>
                  </a:schemeClr>
                </a:solidFill>
              </a:rPr>
              <a:t>learning</a:t>
            </a:r>
            <a:r>
              <a:rPr lang="fr-BE" sz="135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r>
              <a:rPr lang="fr-BE" sz="1350" dirty="0">
                <a:solidFill>
                  <a:schemeClr val="tx2">
                    <a:lumMod val="75000"/>
                  </a:schemeClr>
                </a:solidFill>
              </a:rPr>
              <a:t>Intelligence artificielle</a:t>
            </a:r>
          </a:p>
          <a:p>
            <a:endParaRPr lang="fr-BE" sz="1350" dirty="0"/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394FAA30-66E3-44AD-8447-A9FCBF706989}"/>
              </a:ext>
            </a:extLst>
          </p:cNvPr>
          <p:cNvSpPr txBox="1"/>
          <p:nvPr/>
        </p:nvSpPr>
        <p:spPr>
          <a:xfrm>
            <a:off x="4306057" y="1134436"/>
            <a:ext cx="257030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35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350" b="1" dirty="0">
                <a:solidFill>
                  <a:schemeClr val="tx2">
                    <a:lumMod val="75000"/>
                  </a:schemeClr>
                </a:solidFill>
              </a:rPr>
              <a:t>Une question </a:t>
            </a:r>
            <a:r>
              <a:rPr lang="fr-BE" sz="1350" dirty="0">
                <a:solidFill>
                  <a:schemeClr val="tx2">
                    <a:lumMod val="75000"/>
                  </a:schemeClr>
                </a:solidFill>
              </a:rPr>
              <a:t>: </a:t>
            </a:r>
          </a:p>
          <a:p>
            <a:r>
              <a:rPr lang="fr-BE" sz="1350" dirty="0">
                <a:solidFill>
                  <a:schemeClr val="tx2">
                    <a:lumMod val="75000"/>
                  </a:schemeClr>
                </a:solidFill>
              </a:rPr>
              <a:t>Comment améliorer la qualité de nos stations météo virtuelles</a:t>
            </a:r>
          </a:p>
        </p:txBody>
      </p:sp>
      <p:pic>
        <p:nvPicPr>
          <p:cNvPr id="83" name="Picture 2" descr="Icône Question">
            <a:extLst>
              <a:ext uri="{FF2B5EF4-FFF2-40B4-BE49-F238E27FC236}">
                <a16:creationId xmlns:a16="http://schemas.microsoft.com/office/drawing/2014/main" id="{0AAEFF29-0AD4-43AE-92A5-3009CF0E8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894" y="1826934"/>
            <a:ext cx="91440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Icône De base, base de donnees">
            <a:extLst>
              <a:ext uri="{FF2B5EF4-FFF2-40B4-BE49-F238E27FC236}">
                <a16:creationId xmlns:a16="http://schemas.microsoft.com/office/drawing/2014/main" id="{4F0FD797-CFB1-41D9-866F-1469C3B00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705" y="3990418"/>
            <a:ext cx="91440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6" descr="Icône L">
            <a:extLst>
              <a:ext uri="{FF2B5EF4-FFF2-40B4-BE49-F238E27FC236}">
                <a16:creationId xmlns:a16="http://schemas.microsoft.com/office/drawing/2014/main" id="{5A181FD0-50B3-4C29-B4E5-EBA3529A2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648" y="3881113"/>
            <a:ext cx="91440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10" descr="La nouvelle éco : Avec ses stations météo, Sencrop facilite le travail des  agriculteurs héraultais">
            <a:extLst>
              <a:ext uri="{FF2B5EF4-FFF2-40B4-BE49-F238E27FC236}">
                <a16:creationId xmlns:a16="http://schemas.microsoft.com/office/drawing/2014/main" id="{A81F8B9A-7686-4EE3-906F-953DEA2465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1120" b="-1267"/>
          <a:stretch/>
        </p:blipFill>
        <p:spPr bwMode="auto">
          <a:xfrm>
            <a:off x="6963332" y="2986735"/>
            <a:ext cx="871275" cy="84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" descr="Y:\pameseb\Projets\Renouvellement des stations\Dataloggers\Phase 3 - Station pilote\Photos\IMG_0213.JPG">
            <a:extLst>
              <a:ext uri="{FF2B5EF4-FFF2-40B4-BE49-F238E27FC236}">
                <a16:creationId xmlns:a16="http://schemas.microsoft.com/office/drawing/2014/main" id="{C22AF306-CEEA-47BD-98FB-A224727A1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40" y="2811024"/>
            <a:ext cx="763478" cy="101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1">
            <a:extLst>
              <a:ext uri="{FF2B5EF4-FFF2-40B4-BE49-F238E27FC236}">
                <a16:creationId xmlns:a16="http://schemas.microsoft.com/office/drawing/2014/main" id="{A77E3A68-23F1-4DDC-A2B3-EA27C73E10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5" t="13589" r="17789" b="11822"/>
          <a:stretch/>
        </p:blipFill>
        <p:spPr bwMode="auto">
          <a:xfrm>
            <a:off x="6876360" y="991846"/>
            <a:ext cx="2094052" cy="1246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12" descr="Y:\AGROMET\wp7\webDesign\logos finaux\logo_textebas.png">
            <a:extLst>
              <a:ext uri="{FF2B5EF4-FFF2-40B4-BE49-F238E27FC236}">
                <a16:creationId xmlns:a16="http://schemas.microsoft.com/office/drawing/2014/main" id="{CDD89962-D1F8-43D8-8C10-E752F10D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894" y="3320009"/>
            <a:ext cx="912016" cy="86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AutoShape 2" descr="Meteosat Second Generation - eoPortal Directory - Satellite Missions">
            <a:extLst>
              <a:ext uri="{FF2B5EF4-FFF2-40B4-BE49-F238E27FC236}">
                <a16:creationId xmlns:a16="http://schemas.microsoft.com/office/drawing/2014/main" id="{9B716E2F-D427-4DC0-BDF2-527792FFD8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fr-BE" sz="1350"/>
          </a:p>
        </p:txBody>
      </p:sp>
      <p:pic>
        <p:nvPicPr>
          <p:cNvPr id="91" name="Picture 3">
            <a:extLst>
              <a:ext uri="{FF2B5EF4-FFF2-40B4-BE49-F238E27FC236}">
                <a16:creationId xmlns:a16="http://schemas.microsoft.com/office/drawing/2014/main" id="{419A70DA-DA4B-4FF6-8FE8-041F858B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385" y="3107067"/>
            <a:ext cx="1128671" cy="73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Flèche en arc 11">
            <a:extLst>
              <a:ext uri="{FF2B5EF4-FFF2-40B4-BE49-F238E27FC236}">
                <a16:creationId xmlns:a16="http://schemas.microsoft.com/office/drawing/2014/main" id="{062AE6C2-E902-474F-A1CF-C25BE2C87E73}"/>
              </a:ext>
            </a:extLst>
          </p:cNvPr>
          <p:cNvSpPr/>
          <p:nvPr/>
        </p:nvSpPr>
        <p:spPr>
          <a:xfrm rot="15930849">
            <a:off x="2482486" y="2080227"/>
            <a:ext cx="3348990" cy="334899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6269642"/>
              <a:gd name="adj5" fmla="val 12500"/>
            </a:avLst>
          </a:prstGeom>
          <a:solidFill>
            <a:srgbClr val="FFC0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>
              <a:solidFill>
                <a:schemeClr val="tx1"/>
              </a:solidFill>
            </a:endParaRPr>
          </a:p>
        </p:txBody>
      </p:sp>
      <p:sp>
        <p:nvSpPr>
          <p:cNvPr id="93" name="Flèche en arc 30">
            <a:extLst>
              <a:ext uri="{FF2B5EF4-FFF2-40B4-BE49-F238E27FC236}">
                <a16:creationId xmlns:a16="http://schemas.microsoft.com/office/drawing/2014/main" id="{BF51589F-4888-4E5F-8C4F-80C6523441A5}"/>
              </a:ext>
            </a:extLst>
          </p:cNvPr>
          <p:cNvSpPr/>
          <p:nvPr/>
        </p:nvSpPr>
        <p:spPr>
          <a:xfrm rot="729433">
            <a:off x="2528405" y="2046577"/>
            <a:ext cx="3348990" cy="334899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6269642"/>
              <a:gd name="adj5" fmla="val 12500"/>
            </a:avLst>
          </a:prstGeom>
          <a:solidFill>
            <a:srgbClr val="0070C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>
              <a:solidFill>
                <a:schemeClr val="tx1"/>
              </a:solidFill>
            </a:endParaRPr>
          </a:p>
        </p:txBody>
      </p:sp>
      <p:sp>
        <p:nvSpPr>
          <p:cNvPr id="94" name="Flèche en arc 33">
            <a:extLst>
              <a:ext uri="{FF2B5EF4-FFF2-40B4-BE49-F238E27FC236}">
                <a16:creationId xmlns:a16="http://schemas.microsoft.com/office/drawing/2014/main" id="{F27BCB0A-D0D1-4D8B-A70F-B48FF58235F2}"/>
              </a:ext>
            </a:extLst>
          </p:cNvPr>
          <p:cNvSpPr/>
          <p:nvPr/>
        </p:nvSpPr>
        <p:spPr>
          <a:xfrm rot="8372924">
            <a:off x="2529599" y="2128305"/>
            <a:ext cx="3348990" cy="334899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6269642"/>
              <a:gd name="adj5" fmla="val 12500"/>
            </a:avLst>
          </a:prstGeom>
          <a:solidFill>
            <a:srgbClr val="00A65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>
              <a:solidFill>
                <a:schemeClr val="tx1"/>
              </a:solidFill>
            </a:endParaRPr>
          </a:p>
        </p:txBody>
      </p:sp>
      <p:grpSp>
        <p:nvGrpSpPr>
          <p:cNvPr id="95" name="Groupe 94">
            <a:extLst>
              <a:ext uri="{FF2B5EF4-FFF2-40B4-BE49-F238E27FC236}">
                <a16:creationId xmlns:a16="http://schemas.microsoft.com/office/drawing/2014/main" id="{CE316332-59CB-4317-873B-617B2B385945}"/>
              </a:ext>
            </a:extLst>
          </p:cNvPr>
          <p:cNvGrpSpPr/>
          <p:nvPr/>
        </p:nvGrpSpPr>
        <p:grpSpPr>
          <a:xfrm>
            <a:off x="173588" y="1522258"/>
            <a:ext cx="1717247" cy="1876674"/>
            <a:chOff x="168282" y="3250523"/>
            <a:chExt cx="2289663" cy="2502232"/>
          </a:xfrm>
        </p:grpSpPr>
        <p:pic>
          <p:nvPicPr>
            <p:cNvPr id="96" name="Picture 2">
              <a:extLst>
                <a:ext uri="{FF2B5EF4-FFF2-40B4-BE49-F238E27FC236}">
                  <a16:creationId xmlns:a16="http://schemas.microsoft.com/office/drawing/2014/main" id="{A0B97FD4-97D5-44E7-A85F-5A7FD45DD7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79" t="14580" r="26962" b="22991"/>
            <a:stretch/>
          </p:blipFill>
          <p:spPr bwMode="auto">
            <a:xfrm>
              <a:off x="168282" y="3250523"/>
              <a:ext cx="2289663" cy="182082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CC3ECA89-2F38-4688-A8D5-FDDBF697638E}"/>
                </a:ext>
              </a:extLst>
            </p:cNvPr>
            <p:cNvSpPr txBox="1"/>
            <p:nvPr/>
          </p:nvSpPr>
          <p:spPr>
            <a:xfrm>
              <a:off x="168282" y="5137202"/>
              <a:ext cx="2280588" cy="615553"/>
            </a:xfrm>
            <a:prstGeom prst="rect">
              <a:avLst/>
            </a:prstGeom>
            <a:solidFill>
              <a:srgbClr val="FFE85F"/>
            </a:solidFill>
          </p:spPr>
          <p:txBody>
            <a:bodyPr wrap="square" rtlCol="0">
              <a:spAutoFit/>
            </a:bodyPr>
            <a:lstStyle/>
            <a:p>
              <a:r>
                <a:rPr lang="fr-BE" sz="1200" i="1" dirty="0"/>
                <a:t>Nature – Décembre 2020</a:t>
              </a:r>
            </a:p>
          </p:txBody>
        </p: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08E364A7-E5FC-4805-BDFE-C847E36BAC1C}"/>
              </a:ext>
            </a:extLst>
          </p:cNvPr>
          <p:cNvGrpSpPr/>
          <p:nvPr/>
        </p:nvGrpSpPr>
        <p:grpSpPr>
          <a:xfrm>
            <a:off x="116681" y="3448321"/>
            <a:ext cx="2296878" cy="959049"/>
            <a:chOff x="79693" y="4787157"/>
            <a:chExt cx="3062504" cy="1278731"/>
          </a:xfrm>
        </p:grpSpPr>
        <p:pic>
          <p:nvPicPr>
            <p:cNvPr id="99" name="Picture 5" descr="Figure">
              <a:extLst>
                <a:ext uri="{FF2B5EF4-FFF2-40B4-BE49-F238E27FC236}">
                  <a16:creationId xmlns:a16="http://schemas.microsoft.com/office/drawing/2014/main" id="{F83B9671-AAF0-44D0-A559-8D5F928F0F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19" t="15880" r="7444" b="50000"/>
            <a:stretch/>
          </p:blipFill>
          <p:spPr bwMode="auto">
            <a:xfrm>
              <a:off x="79693" y="4787157"/>
              <a:ext cx="3062504" cy="8221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D5D22276-DF09-4341-B6F4-EEF9E0F9D572}"/>
                </a:ext>
              </a:extLst>
            </p:cNvPr>
            <p:cNvSpPr txBox="1"/>
            <p:nvPr/>
          </p:nvSpPr>
          <p:spPr>
            <a:xfrm>
              <a:off x="79693" y="5696556"/>
              <a:ext cx="2280588" cy="369332"/>
            </a:xfrm>
            <a:prstGeom prst="rect">
              <a:avLst/>
            </a:prstGeom>
            <a:solidFill>
              <a:srgbClr val="FFE85F"/>
            </a:solidFill>
          </p:spPr>
          <p:txBody>
            <a:bodyPr wrap="square" rtlCol="0">
              <a:spAutoFit/>
            </a:bodyPr>
            <a:lstStyle/>
            <a:p>
              <a:r>
                <a:rPr lang="fr-BE" sz="1200" i="1" dirty="0"/>
                <a:t>AI for </a:t>
              </a:r>
              <a:r>
                <a:rPr lang="fr-BE" sz="1200" i="1" dirty="0" err="1"/>
                <a:t>anomaly</a:t>
              </a:r>
              <a:r>
                <a:rPr lang="fr-BE" sz="1200" i="1" dirty="0"/>
                <a:t> </a:t>
              </a:r>
              <a:r>
                <a:rPr lang="fr-BE" sz="1200" i="1" dirty="0" err="1"/>
                <a:t>detection</a:t>
              </a:r>
              <a:endParaRPr lang="fr-BE" sz="1200" i="1" dirty="0"/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4630891-826F-4C85-A529-DA020A4690A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13</a:t>
            </a:fld>
            <a:endParaRPr lang="fr-BE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FD45D63-196E-47E6-86CA-3AFAF40C955F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31496C17-4220-4FB9-84EB-744A3F66F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BCC21D0D-6DA3-4317-AE13-26DB5D56875F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65458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92" grpId="0" animBg="1"/>
      <p:bldP spid="93" grpId="0" animBg="1"/>
      <p:bldP spid="9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ZoneTexte 4"/>
          <p:cNvSpPr txBox="1"/>
          <p:nvPr/>
        </p:nvSpPr>
        <p:spPr>
          <a:xfrm>
            <a:off x="348163" y="326583"/>
            <a:ext cx="804005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600" b="1">
                <a:solidFill>
                  <a:srgbClr val="3FA5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it-IT" dirty="0"/>
              <a:t>Messages à emporter</a:t>
            </a:r>
            <a:endParaRPr lang="fr-BE" dirty="0"/>
          </a:p>
        </p:txBody>
      </p:sp>
      <p:pic>
        <p:nvPicPr>
          <p:cNvPr id="103" name="150ANS_CRA-W_BandeauPPT.jpg" descr="150ANS_CRA-W_BandeauPP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987088"/>
            <a:ext cx="9144000" cy="920457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AutoShape 2" descr="Meteosat Second Generation - eoPortal Directory - Satellite Missions">
            <a:extLst>
              <a:ext uri="{FF2B5EF4-FFF2-40B4-BE49-F238E27FC236}">
                <a16:creationId xmlns:a16="http://schemas.microsoft.com/office/drawing/2014/main" id="{9B716E2F-D427-4DC0-BDF2-527792FFD8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fr-BE" sz="1350"/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97CC65FF-6241-405C-8A7A-892E769FE844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fr-BE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N’hésitez pas à  …</a:t>
            </a:r>
          </a:p>
          <a:p>
            <a:pPr hangingPunct="1"/>
            <a:endParaRPr lang="fr-BE" sz="28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hangingPunct="1"/>
            <a:r>
              <a:rPr lang="fr-BE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Utiliser agromet.be</a:t>
            </a:r>
          </a:p>
          <a:p>
            <a:pPr lvl="1" hangingPunct="1"/>
            <a:r>
              <a:rPr lang="fr-BE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Remonter les éventuels problèmes</a:t>
            </a:r>
          </a:p>
          <a:p>
            <a:pPr lvl="1" hangingPunct="1"/>
            <a:r>
              <a:rPr lang="fr-BE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Nous « challenger »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07BA129-73BD-4A85-A188-4C8EBF6E7A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14</a:t>
            </a:fld>
            <a:endParaRPr lang="fr-BE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F986ADF-4926-493A-8D1D-AFAA9FFB7CAC}"/>
              </a:ext>
            </a:extLst>
          </p:cNvPr>
          <p:cNvGrpSpPr/>
          <p:nvPr/>
        </p:nvGrpSpPr>
        <p:grpSpPr>
          <a:xfrm>
            <a:off x="7368573" y="6101129"/>
            <a:ext cx="1547080" cy="692373"/>
            <a:chOff x="7368573" y="6101129"/>
            <a:chExt cx="1547080" cy="6923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B48A46D-0A21-4230-AF10-1A61F28B59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573" y="6101129"/>
              <a:ext cx="1012453" cy="692373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9E009DF-C81C-44A8-91CB-E69D7D6E5351}"/>
                </a:ext>
              </a:extLst>
            </p:cNvPr>
            <p:cNvSpPr txBox="1"/>
            <p:nvPr/>
          </p:nvSpPr>
          <p:spPr>
            <a:xfrm>
              <a:off x="8609373" y="6400415"/>
              <a:ext cx="30628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/14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52513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FF"/>
      </a:folHlink>
    </a:clrScheme>
    <a:fontScheme name="Thèm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hèm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752</Words>
  <Application>Microsoft Office PowerPoint</Application>
  <PresentationFormat>Affichage à l'écran (4:3)</PresentationFormat>
  <Paragraphs>192</Paragraphs>
  <Slides>14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Carme</vt:lpstr>
      <vt:lpstr>Helvetica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Damien ROSILLON</dc:creator>
  <cp:lastModifiedBy>Damien ROSILLON</cp:lastModifiedBy>
  <cp:revision>34</cp:revision>
  <dcterms:modified xsi:type="dcterms:W3CDTF">2022-02-22T14:13:17Z</dcterms:modified>
</cp:coreProperties>
</file>