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3" r:id="rId3"/>
    <p:sldId id="258" r:id="rId4"/>
    <p:sldId id="259" r:id="rId5"/>
    <p:sldId id="271" r:id="rId6"/>
    <p:sldId id="272" r:id="rId7"/>
    <p:sldId id="260" r:id="rId8"/>
    <p:sldId id="262" r:id="rId9"/>
    <p:sldId id="263" r:id="rId10"/>
    <p:sldId id="274" r:id="rId11"/>
    <p:sldId id="27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  <a:srgbClr val="001D77"/>
    <a:srgbClr val="C8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68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217A31-FB6A-4670-AA81-3903295F9A87}" type="doc">
      <dgm:prSet loTypeId="urn:microsoft.com/office/officeart/2005/8/layout/cycle8" loCatId="cycle" qsTypeId="urn:microsoft.com/office/officeart/2005/8/quickstyle/simple2" qsCatId="simple" csTypeId="urn:microsoft.com/office/officeart/2005/8/colors/accent3_1" csCatId="accent3" phldr="1"/>
      <dgm:spPr/>
    </dgm:pt>
    <dgm:pt modelId="{2FE14AAE-47F2-4E37-89D7-7F43742E0A63}">
      <dgm:prSet phldrT="[Texte]" custT="1"/>
      <dgm:spPr/>
      <dgm:t>
        <a:bodyPr/>
        <a:lstStyle/>
        <a:p>
          <a:r>
            <a:rPr lang="fr-FR" sz="1600" b="1" dirty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</a:p>
      </dgm:t>
    </dgm:pt>
    <dgm:pt modelId="{15E79B5D-4735-4080-BCBC-FA4CC38FE346}" type="parTrans" cxnId="{AACD8D7A-9956-45D5-BAD3-6F47D13D0DB0}">
      <dgm:prSet/>
      <dgm:spPr/>
      <dgm:t>
        <a:bodyPr/>
        <a:lstStyle/>
        <a:p>
          <a:endParaRPr lang="fr-FR" sz="1600"/>
        </a:p>
      </dgm:t>
    </dgm:pt>
    <dgm:pt modelId="{6949780B-93F9-4BBF-868A-58B4FF19B5F3}" type="sibTrans" cxnId="{AACD8D7A-9956-45D5-BAD3-6F47D13D0DB0}">
      <dgm:prSet/>
      <dgm:spPr/>
      <dgm:t>
        <a:bodyPr/>
        <a:lstStyle/>
        <a:p>
          <a:endParaRPr lang="fr-FR" sz="1600"/>
        </a:p>
      </dgm:t>
    </dgm:pt>
    <dgm:pt modelId="{38532D22-B116-45AF-8861-5709C3AA35F2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Utilization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8329D5-B1B4-41E6-8F5B-B342186CF608}" type="parTrans" cxnId="{25C88588-145E-438B-99BE-88066EB15CB2}">
      <dgm:prSet/>
      <dgm:spPr/>
      <dgm:t>
        <a:bodyPr/>
        <a:lstStyle/>
        <a:p>
          <a:endParaRPr lang="fr-FR" sz="1600"/>
        </a:p>
      </dgm:t>
    </dgm:pt>
    <dgm:pt modelId="{10CC5F88-8B04-4A7B-ADCD-9746FBA433D4}" type="sibTrans" cxnId="{25C88588-145E-438B-99BE-88066EB15CB2}">
      <dgm:prSet/>
      <dgm:spPr/>
      <dgm:t>
        <a:bodyPr/>
        <a:lstStyle/>
        <a:p>
          <a:endParaRPr lang="fr-FR" sz="1600"/>
        </a:p>
      </dgm:t>
    </dgm:pt>
    <dgm:pt modelId="{1319501D-33EC-4C64-B56A-BF0464E3F507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Stability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59CF7-EA5B-42A2-8301-2716BABDA3F8}" type="parTrans" cxnId="{E67D8162-5C6F-432B-AA34-E2D6B5C95372}">
      <dgm:prSet/>
      <dgm:spPr/>
      <dgm:t>
        <a:bodyPr/>
        <a:lstStyle/>
        <a:p>
          <a:endParaRPr lang="fr-FR" sz="1600"/>
        </a:p>
      </dgm:t>
    </dgm:pt>
    <dgm:pt modelId="{61E78979-0C1C-4CAF-870A-35FD9E06B8C7}" type="sibTrans" cxnId="{E67D8162-5C6F-432B-AA34-E2D6B5C95372}">
      <dgm:prSet/>
      <dgm:spPr/>
      <dgm:t>
        <a:bodyPr/>
        <a:lstStyle/>
        <a:p>
          <a:endParaRPr lang="fr-FR" sz="1600"/>
        </a:p>
      </dgm:t>
    </dgm:pt>
    <dgm:pt modelId="{4C190FB8-C549-4CAE-AC11-A60730683216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Availability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CD4B6E-9A2F-47CE-A91A-0260204BEC61}" type="parTrans" cxnId="{8E09AA0F-ED79-4C70-B76A-22437DC91580}">
      <dgm:prSet/>
      <dgm:spPr/>
      <dgm:t>
        <a:bodyPr/>
        <a:lstStyle/>
        <a:p>
          <a:endParaRPr lang="fr-FR" sz="1600"/>
        </a:p>
      </dgm:t>
    </dgm:pt>
    <dgm:pt modelId="{BA4F6850-B4F0-4353-B2B3-9A7CCB56A5A1}" type="sibTrans" cxnId="{8E09AA0F-ED79-4C70-B76A-22437DC91580}">
      <dgm:prSet/>
      <dgm:spPr/>
      <dgm:t>
        <a:bodyPr/>
        <a:lstStyle/>
        <a:p>
          <a:endParaRPr lang="fr-FR" sz="1600"/>
        </a:p>
      </dgm:t>
    </dgm:pt>
    <dgm:pt modelId="{D8CA81F5-CDD3-4700-95D1-A4CB88C17935}" type="pres">
      <dgm:prSet presAssocID="{26217A31-FB6A-4670-AA81-3903295F9A87}" presName="compositeShape" presStyleCnt="0">
        <dgm:presLayoutVars>
          <dgm:chMax val="7"/>
          <dgm:dir/>
          <dgm:resizeHandles val="exact"/>
        </dgm:presLayoutVars>
      </dgm:prSet>
      <dgm:spPr/>
    </dgm:pt>
    <dgm:pt modelId="{25AF2E20-02F3-4985-80E3-E545BEC5B38F}" type="pres">
      <dgm:prSet presAssocID="{26217A31-FB6A-4670-AA81-3903295F9A87}" presName="wedge1" presStyleLbl="node1" presStyleIdx="0" presStyleCnt="4" custScaleX="102601"/>
      <dgm:spPr/>
      <dgm:t>
        <a:bodyPr/>
        <a:lstStyle/>
        <a:p>
          <a:endParaRPr lang="fr-FR"/>
        </a:p>
      </dgm:t>
    </dgm:pt>
    <dgm:pt modelId="{B2E75666-1B78-4E7D-A0C1-089F6069CB3D}" type="pres">
      <dgm:prSet presAssocID="{26217A31-FB6A-4670-AA81-3903295F9A87}" presName="dummy1a" presStyleCnt="0"/>
      <dgm:spPr/>
    </dgm:pt>
    <dgm:pt modelId="{6C4B23B2-1578-4A37-A604-B8594D289516}" type="pres">
      <dgm:prSet presAssocID="{26217A31-FB6A-4670-AA81-3903295F9A87}" presName="dummy1b" presStyleCnt="0"/>
      <dgm:spPr/>
    </dgm:pt>
    <dgm:pt modelId="{08C6B573-DA29-4A6A-AED5-F2EB3971D22B}" type="pres">
      <dgm:prSet presAssocID="{26217A31-FB6A-4670-AA81-3903295F9A87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17A076-406A-42DF-A6FF-C65366BAE50B}" type="pres">
      <dgm:prSet presAssocID="{26217A31-FB6A-4670-AA81-3903295F9A87}" presName="wedge2" presStyleLbl="node1" presStyleIdx="1" presStyleCnt="4"/>
      <dgm:spPr/>
      <dgm:t>
        <a:bodyPr/>
        <a:lstStyle/>
        <a:p>
          <a:endParaRPr lang="fr-FR"/>
        </a:p>
      </dgm:t>
    </dgm:pt>
    <dgm:pt modelId="{E3D4B7C8-4762-407E-9383-7491EF000C78}" type="pres">
      <dgm:prSet presAssocID="{26217A31-FB6A-4670-AA81-3903295F9A87}" presName="dummy2a" presStyleCnt="0"/>
      <dgm:spPr/>
    </dgm:pt>
    <dgm:pt modelId="{477F7CA0-5090-4115-AB2C-21C2860F58E9}" type="pres">
      <dgm:prSet presAssocID="{26217A31-FB6A-4670-AA81-3903295F9A87}" presName="dummy2b" presStyleCnt="0"/>
      <dgm:spPr/>
    </dgm:pt>
    <dgm:pt modelId="{3C7F4710-7683-4292-86BA-4CEF43B112D2}" type="pres">
      <dgm:prSet presAssocID="{26217A31-FB6A-4670-AA81-3903295F9A87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343D68-14D9-4BC0-84D8-5F0719F06903}" type="pres">
      <dgm:prSet presAssocID="{26217A31-FB6A-4670-AA81-3903295F9A87}" presName="wedge3" presStyleLbl="node1" presStyleIdx="2" presStyleCnt="4"/>
      <dgm:spPr/>
      <dgm:t>
        <a:bodyPr/>
        <a:lstStyle/>
        <a:p>
          <a:endParaRPr lang="fr-FR"/>
        </a:p>
      </dgm:t>
    </dgm:pt>
    <dgm:pt modelId="{78309CDA-C5C2-45C6-AB03-92824996C61F}" type="pres">
      <dgm:prSet presAssocID="{26217A31-FB6A-4670-AA81-3903295F9A87}" presName="dummy3a" presStyleCnt="0"/>
      <dgm:spPr/>
    </dgm:pt>
    <dgm:pt modelId="{BD5978F7-CBE5-4532-B057-16A659AD8BFD}" type="pres">
      <dgm:prSet presAssocID="{26217A31-FB6A-4670-AA81-3903295F9A87}" presName="dummy3b" presStyleCnt="0"/>
      <dgm:spPr/>
    </dgm:pt>
    <dgm:pt modelId="{176E0A03-6818-4E64-A924-CBA25C642728}" type="pres">
      <dgm:prSet presAssocID="{26217A31-FB6A-4670-AA81-3903295F9A87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F45E0F-93A2-4F76-9FA4-E94FC65200B0}" type="pres">
      <dgm:prSet presAssocID="{26217A31-FB6A-4670-AA81-3903295F9A87}" presName="wedge4" presStyleLbl="node1" presStyleIdx="3" presStyleCnt="4"/>
      <dgm:spPr/>
      <dgm:t>
        <a:bodyPr/>
        <a:lstStyle/>
        <a:p>
          <a:endParaRPr lang="fr-FR"/>
        </a:p>
      </dgm:t>
    </dgm:pt>
    <dgm:pt modelId="{D71F9ED9-0BCC-430A-97C2-6BC5861ABE33}" type="pres">
      <dgm:prSet presAssocID="{26217A31-FB6A-4670-AA81-3903295F9A87}" presName="dummy4a" presStyleCnt="0"/>
      <dgm:spPr/>
    </dgm:pt>
    <dgm:pt modelId="{AABA4FEF-D62E-4598-B75D-302ADA89A777}" type="pres">
      <dgm:prSet presAssocID="{26217A31-FB6A-4670-AA81-3903295F9A87}" presName="dummy4b" presStyleCnt="0"/>
      <dgm:spPr/>
    </dgm:pt>
    <dgm:pt modelId="{C200C8A0-ACA8-40BC-B377-8F8C6ED822A7}" type="pres">
      <dgm:prSet presAssocID="{26217A31-FB6A-4670-AA81-3903295F9A87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BC5545-75B1-4C2B-9DE3-14A1F4698A5D}" type="pres">
      <dgm:prSet presAssocID="{BA4F6850-B4F0-4353-B2B3-9A7CCB56A5A1}" presName="arrowWedge1" presStyleLbl="fgSibTrans2D1" presStyleIdx="0" presStyleCnt="4"/>
      <dgm:spPr/>
    </dgm:pt>
    <dgm:pt modelId="{5D115609-86FB-41E8-B0C2-0C2F7EE97E2B}" type="pres">
      <dgm:prSet presAssocID="{6949780B-93F9-4BBF-868A-58B4FF19B5F3}" presName="arrowWedge2" presStyleLbl="fgSibTrans2D1" presStyleIdx="1" presStyleCnt="4"/>
      <dgm:spPr/>
    </dgm:pt>
    <dgm:pt modelId="{E7922E2B-CE73-446E-91A8-7A6FBABCE7BA}" type="pres">
      <dgm:prSet presAssocID="{61E78979-0C1C-4CAF-870A-35FD9E06B8C7}" presName="arrowWedge3" presStyleLbl="fgSibTrans2D1" presStyleIdx="2" presStyleCnt="4"/>
      <dgm:spPr/>
    </dgm:pt>
    <dgm:pt modelId="{D3BF0823-F904-47CE-9EB1-957FCDAC3252}" type="pres">
      <dgm:prSet presAssocID="{10CC5F88-8B04-4A7B-ADCD-9746FBA433D4}" presName="arrowWedge4" presStyleLbl="fgSibTrans2D1" presStyleIdx="3" presStyleCnt="4"/>
      <dgm:spPr/>
    </dgm:pt>
  </dgm:ptLst>
  <dgm:cxnLst>
    <dgm:cxn modelId="{1543C6FD-65DD-4271-8127-184DF6F40E8B}" type="presOf" srcId="{26217A31-FB6A-4670-AA81-3903295F9A87}" destId="{D8CA81F5-CDD3-4700-95D1-A4CB88C17935}" srcOrd="0" destOrd="0" presId="urn:microsoft.com/office/officeart/2005/8/layout/cycle8"/>
    <dgm:cxn modelId="{127DCFEA-94D2-4845-A59D-07D617E44CF0}" type="presOf" srcId="{2FE14AAE-47F2-4E37-89D7-7F43742E0A63}" destId="{3C7F4710-7683-4292-86BA-4CEF43B112D2}" srcOrd="1" destOrd="0" presId="urn:microsoft.com/office/officeart/2005/8/layout/cycle8"/>
    <dgm:cxn modelId="{E67D8162-5C6F-432B-AA34-E2D6B5C95372}" srcId="{26217A31-FB6A-4670-AA81-3903295F9A87}" destId="{1319501D-33EC-4C64-B56A-BF0464E3F507}" srcOrd="2" destOrd="0" parTransId="{23659CF7-EA5B-42A2-8301-2716BABDA3F8}" sibTransId="{61E78979-0C1C-4CAF-870A-35FD9E06B8C7}"/>
    <dgm:cxn modelId="{2F6DA292-2EDF-4ACF-9517-620443D0A378}" type="presOf" srcId="{38532D22-B116-45AF-8861-5709C3AA35F2}" destId="{9CF45E0F-93A2-4F76-9FA4-E94FC65200B0}" srcOrd="0" destOrd="0" presId="urn:microsoft.com/office/officeart/2005/8/layout/cycle8"/>
    <dgm:cxn modelId="{4D1362E7-DCF5-41C6-B369-B498C7408D3F}" type="presOf" srcId="{1319501D-33EC-4C64-B56A-BF0464E3F507}" destId="{98343D68-14D9-4BC0-84D8-5F0719F06903}" srcOrd="0" destOrd="0" presId="urn:microsoft.com/office/officeart/2005/8/layout/cycle8"/>
    <dgm:cxn modelId="{851BA790-5C4C-4534-9047-F4058CDD7673}" type="presOf" srcId="{1319501D-33EC-4C64-B56A-BF0464E3F507}" destId="{176E0A03-6818-4E64-A924-CBA25C642728}" srcOrd="1" destOrd="0" presId="urn:microsoft.com/office/officeart/2005/8/layout/cycle8"/>
    <dgm:cxn modelId="{A7E9A99D-2F7C-4603-A2D1-78B4FD29288C}" type="presOf" srcId="{38532D22-B116-45AF-8861-5709C3AA35F2}" destId="{C200C8A0-ACA8-40BC-B377-8F8C6ED822A7}" srcOrd="1" destOrd="0" presId="urn:microsoft.com/office/officeart/2005/8/layout/cycle8"/>
    <dgm:cxn modelId="{2BC475F2-2996-4F76-B9C8-34848F9045E2}" type="presOf" srcId="{2FE14AAE-47F2-4E37-89D7-7F43742E0A63}" destId="{8217A076-406A-42DF-A6FF-C65366BAE50B}" srcOrd="0" destOrd="0" presId="urn:microsoft.com/office/officeart/2005/8/layout/cycle8"/>
    <dgm:cxn modelId="{25C88588-145E-438B-99BE-88066EB15CB2}" srcId="{26217A31-FB6A-4670-AA81-3903295F9A87}" destId="{38532D22-B116-45AF-8861-5709C3AA35F2}" srcOrd="3" destOrd="0" parTransId="{318329D5-B1B4-41E6-8F5B-B342186CF608}" sibTransId="{10CC5F88-8B04-4A7B-ADCD-9746FBA433D4}"/>
    <dgm:cxn modelId="{AACD8D7A-9956-45D5-BAD3-6F47D13D0DB0}" srcId="{26217A31-FB6A-4670-AA81-3903295F9A87}" destId="{2FE14AAE-47F2-4E37-89D7-7F43742E0A63}" srcOrd="1" destOrd="0" parTransId="{15E79B5D-4735-4080-BCBC-FA4CC38FE346}" sibTransId="{6949780B-93F9-4BBF-868A-58B4FF19B5F3}"/>
    <dgm:cxn modelId="{8E09AA0F-ED79-4C70-B76A-22437DC91580}" srcId="{26217A31-FB6A-4670-AA81-3903295F9A87}" destId="{4C190FB8-C549-4CAE-AC11-A60730683216}" srcOrd="0" destOrd="0" parTransId="{B4CD4B6E-9A2F-47CE-A91A-0260204BEC61}" sibTransId="{BA4F6850-B4F0-4353-B2B3-9A7CCB56A5A1}"/>
    <dgm:cxn modelId="{298F2F13-3DC9-414D-A570-4F90E4B03813}" type="presOf" srcId="{4C190FB8-C549-4CAE-AC11-A60730683216}" destId="{25AF2E20-02F3-4985-80E3-E545BEC5B38F}" srcOrd="0" destOrd="0" presId="urn:microsoft.com/office/officeart/2005/8/layout/cycle8"/>
    <dgm:cxn modelId="{6B070391-D1F2-425D-80F4-47368D0E3A91}" type="presOf" srcId="{4C190FB8-C549-4CAE-AC11-A60730683216}" destId="{08C6B573-DA29-4A6A-AED5-F2EB3971D22B}" srcOrd="1" destOrd="0" presId="urn:microsoft.com/office/officeart/2005/8/layout/cycle8"/>
    <dgm:cxn modelId="{26F4B831-3E37-46DA-A38A-EEF6D6D897B4}" type="presParOf" srcId="{D8CA81F5-CDD3-4700-95D1-A4CB88C17935}" destId="{25AF2E20-02F3-4985-80E3-E545BEC5B38F}" srcOrd="0" destOrd="0" presId="urn:microsoft.com/office/officeart/2005/8/layout/cycle8"/>
    <dgm:cxn modelId="{50E191E6-DBC0-4AC0-A53B-6B83D1F9C9F4}" type="presParOf" srcId="{D8CA81F5-CDD3-4700-95D1-A4CB88C17935}" destId="{B2E75666-1B78-4E7D-A0C1-089F6069CB3D}" srcOrd="1" destOrd="0" presId="urn:microsoft.com/office/officeart/2005/8/layout/cycle8"/>
    <dgm:cxn modelId="{414BCB56-83B4-4E35-BE82-95C00BD87F06}" type="presParOf" srcId="{D8CA81F5-CDD3-4700-95D1-A4CB88C17935}" destId="{6C4B23B2-1578-4A37-A604-B8594D289516}" srcOrd="2" destOrd="0" presId="urn:microsoft.com/office/officeart/2005/8/layout/cycle8"/>
    <dgm:cxn modelId="{E243140C-F3B4-45F9-92E9-82513B97D3DA}" type="presParOf" srcId="{D8CA81F5-CDD3-4700-95D1-A4CB88C17935}" destId="{08C6B573-DA29-4A6A-AED5-F2EB3971D22B}" srcOrd="3" destOrd="0" presId="urn:microsoft.com/office/officeart/2005/8/layout/cycle8"/>
    <dgm:cxn modelId="{E6769083-EFB3-4C3A-9B63-F4DA784A9648}" type="presParOf" srcId="{D8CA81F5-CDD3-4700-95D1-A4CB88C17935}" destId="{8217A076-406A-42DF-A6FF-C65366BAE50B}" srcOrd="4" destOrd="0" presId="urn:microsoft.com/office/officeart/2005/8/layout/cycle8"/>
    <dgm:cxn modelId="{DA0ED68E-86C7-4CAB-A02D-2BD1A0A83CA1}" type="presParOf" srcId="{D8CA81F5-CDD3-4700-95D1-A4CB88C17935}" destId="{E3D4B7C8-4762-407E-9383-7491EF000C78}" srcOrd="5" destOrd="0" presId="urn:microsoft.com/office/officeart/2005/8/layout/cycle8"/>
    <dgm:cxn modelId="{EE4BB7AE-BA85-4CE5-A99B-E87965C811A6}" type="presParOf" srcId="{D8CA81F5-CDD3-4700-95D1-A4CB88C17935}" destId="{477F7CA0-5090-4115-AB2C-21C2860F58E9}" srcOrd="6" destOrd="0" presId="urn:microsoft.com/office/officeart/2005/8/layout/cycle8"/>
    <dgm:cxn modelId="{D946320C-FA38-43FE-94E5-1C716F41ACB2}" type="presParOf" srcId="{D8CA81F5-CDD3-4700-95D1-A4CB88C17935}" destId="{3C7F4710-7683-4292-86BA-4CEF43B112D2}" srcOrd="7" destOrd="0" presId="urn:microsoft.com/office/officeart/2005/8/layout/cycle8"/>
    <dgm:cxn modelId="{55EFD3C5-329B-4DFE-A3F4-8E5A0501A1E3}" type="presParOf" srcId="{D8CA81F5-CDD3-4700-95D1-A4CB88C17935}" destId="{98343D68-14D9-4BC0-84D8-5F0719F06903}" srcOrd="8" destOrd="0" presId="urn:microsoft.com/office/officeart/2005/8/layout/cycle8"/>
    <dgm:cxn modelId="{85C49B09-8E58-4832-912E-8C34C8393469}" type="presParOf" srcId="{D8CA81F5-CDD3-4700-95D1-A4CB88C17935}" destId="{78309CDA-C5C2-45C6-AB03-92824996C61F}" srcOrd="9" destOrd="0" presId="urn:microsoft.com/office/officeart/2005/8/layout/cycle8"/>
    <dgm:cxn modelId="{115BD21E-07A7-4745-A368-0BDD7A18240F}" type="presParOf" srcId="{D8CA81F5-CDD3-4700-95D1-A4CB88C17935}" destId="{BD5978F7-CBE5-4532-B057-16A659AD8BFD}" srcOrd="10" destOrd="0" presId="urn:microsoft.com/office/officeart/2005/8/layout/cycle8"/>
    <dgm:cxn modelId="{8C855E5A-D2B2-4D95-9AB9-136D5A20C8CB}" type="presParOf" srcId="{D8CA81F5-CDD3-4700-95D1-A4CB88C17935}" destId="{176E0A03-6818-4E64-A924-CBA25C642728}" srcOrd="11" destOrd="0" presId="urn:microsoft.com/office/officeart/2005/8/layout/cycle8"/>
    <dgm:cxn modelId="{BB5C08B5-5D60-4139-AD57-C144865595A7}" type="presParOf" srcId="{D8CA81F5-CDD3-4700-95D1-A4CB88C17935}" destId="{9CF45E0F-93A2-4F76-9FA4-E94FC65200B0}" srcOrd="12" destOrd="0" presId="urn:microsoft.com/office/officeart/2005/8/layout/cycle8"/>
    <dgm:cxn modelId="{298DB613-EAF0-47D2-99D9-DB85658AD964}" type="presParOf" srcId="{D8CA81F5-CDD3-4700-95D1-A4CB88C17935}" destId="{D71F9ED9-0BCC-430A-97C2-6BC5861ABE33}" srcOrd="13" destOrd="0" presId="urn:microsoft.com/office/officeart/2005/8/layout/cycle8"/>
    <dgm:cxn modelId="{2B465245-B1BA-4201-AF5C-84F6D5A93CF6}" type="presParOf" srcId="{D8CA81F5-CDD3-4700-95D1-A4CB88C17935}" destId="{AABA4FEF-D62E-4598-B75D-302ADA89A777}" srcOrd="14" destOrd="0" presId="urn:microsoft.com/office/officeart/2005/8/layout/cycle8"/>
    <dgm:cxn modelId="{629508C6-554A-4FB4-B18F-128D14A4E844}" type="presParOf" srcId="{D8CA81F5-CDD3-4700-95D1-A4CB88C17935}" destId="{C200C8A0-ACA8-40BC-B377-8F8C6ED822A7}" srcOrd="15" destOrd="0" presId="urn:microsoft.com/office/officeart/2005/8/layout/cycle8"/>
    <dgm:cxn modelId="{EE131A91-B9D7-47F8-A9A3-56C41E7A9435}" type="presParOf" srcId="{D8CA81F5-CDD3-4700-95D1-A4CB88C17935}" destId="{2DBC5545-75B1-4C2B-9DE3-14A1F4698A5D}" srcOrd="16" destOrd="0" presId="urn:microsoft.com/office/officeart/2005/8/layout/cycle8"/>
    <dgm:cxn modelId="{CC24A334-1787-4FEC-B6B3-C151D9933220}" type="presParOf" srcId="{D8CA81F5-CDD3-4700-95D1-A4CB88C17935}" destId="{5D115609-86FB-41E8-B0C2-0C2F7EE97E2B}" srcOrd="17" destOrd="0" presId="urn:microsoft.com/office/officeart/2005/8/layout/cycle8"/>
    <dgm:cxn modelId="{31B93495-B43E-4EA0-A423-B6AC1AF46160}" type="presParOf" srcId="{D8CA81F5-CDD3-4700-95D1-A4CB88C17935}" destId="{E7922E2B-CE73-446E-91A8-7A6FBABCE7BA}" srcOrd="18" destOrd="0" presId="urn:microsoft.com/office/officeart/2005/8/layout/cycle8"/>
    <dgm:cxn modelId="{36022363-D748-4973-AEF1-C00141B26814}" type="presParOf" srcId="{D8CA81F5-CDD3-4700-95D1-A4CB88C17935}" destId="{D3BF0823-F904-47CE-9EB1-957FCDAC3252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217A31-FB6A-4670-AA81-3903295F9A87}" type="doc">
      <dgm:prSet loTypeId="urn:microsoft.com/office/officeart/2005/8/layout/cycle8" loCatId="cycle" qsTypeId="urn:microsoft.com/office/officeart/2005/8/quickstyle/simple2" qsCatId="simple" csTypeId="urn:microsoft.com/office/officeart/2005/8/colors/accent3_1" csCatId="accent3" phldr="1"/>
      <dgm:spPr/>
    </dgm:pt>
    <dgm:pt modelId="{2FE14AAE-47F2-4E37-89D7-7F43742E0A63}">
      <dgm:prSet phldrT="[Texte]" custT="1"/>
      <dgm:spPr/>
      <dgm:t>
        <a:bodyPr/>
        <a:lstStyle/>
        <a:p>
          <a:r>
            <a:rPr lang="fr-FR" sz="1600" b="1" dirty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</a:p>
      </dgm:t>
    </dgm:pt>
    <dgm:pt modelId="{15E79B5D-4735-4080-BCBC-FA4CC38FE346}" type="parTrans" cxnId="{AACD8D7A-9956-45D5-BAD3-6F47D13D0DB0}">
      <dgm:prSet/>
      <dgm:spPr/>
      <dgm:t>
        <a:bodyPr/>
        <a:lstStyle/>
        <a:p>
          <a:endParaRPr lang="fr-FR" sz="1600"/>
        </a:p>
      </dgm:t>
    </dgm:pt>
    <dgm:pt modelId="{6949780B-93F9-4BBF-868A-58B4FF19B5F3}" type="sibTrans" cxnId="{AACD8D7A-9956-45D5-BAD3-6F47D13D0DB0}">
      <dgm:prSet/>
      <dgm:spPr/>
      <dgm:t>
        <a:bodyPr/>
        <a:lstStyle/>
        <a:p>
          <a:endParaRPr lang="fr-FR" sz="1600"/>
        </a:p>
      </dgm:t>
    </dgm:pt>
    <dgm:pt modelId="{38532D22-B116-45AF-8861-5709C3AA35F2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Utilization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8329D5-B1B4-41E6-8F5B-B342186CF608}" type="parTrans" cxnId="{25C88588-145E-438B-99BE-88066EB15CB2}">
      <dgm:prSet/>
      <dgm:spPr/>
      <dgm:t>
        <a:bodyPr/>
        <a:lstStyle/>
        <a:p>
          <a:endParaRPr lang="fr-FR" sz="1600"/>
        </a:p>
      </dgm:t>
    </dgm:pt>
    <dgm:pt modelId="{10CC5F88-8B04-4A7B-ADCD-9746FBA433D4}" type="sibTrans" cxnId="{25C88588-145E-438B-99BE-88066EB15CB2}">
      <dgm:prSet/>
      <dgm:spPr/>
      <dgm:t>
        <a:bodyPr/>
        <a:lstStyle/>
        <a:p>
          <a:endParaRPr lang="fr-FR" sz="1600"/>
        </a:p>
      </dgm:t>
    </dgm:pt>
    <dgm:pt modelId="{1319501D-33EC-4C64-B56A-BF0464E3F507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Stability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59CF7-EA5B-42A2-8301-2716BABDA3F8}" type="parTrans" cxnId="{E67D8162-5C6F-432B-AA34-E2D6B5C95372}">
      <dgm:prSet/>
      <dgm:spPr/>
      <dgm:t>
        <a:bodyPr/>
        <a:lstStyle/>
        <a:p>
          <a:endParaRPr lang="fr-FR" sz="1600"/>
        </a:p>
      </dgm:t>
    </dgm:pt>
    <dgm:pt modelId="{61E78979-0C1C-4CAF-870A-35FD9E06B8C7}" type="sibTrans" cxnId="{E67D8162-5C6F-432B-AA34-E2D6B5C95372}">
      <dgm:prSet/>
      <dgm:spPr/>
      <dgm:t>
        <a:bodyPr/>
        <a:lstStyle/>
        <a:p>
          <a:endParaRPr lang="fr-FR" sz="1600"/>
        </a:p>
      </dgm:t>
    </dgm:pt>
    <dgm:pt modelId="{4C190FB8-C549-4CAE-AC11-A60730683216}">
      <dgm:prSet phldrT="[Texte]" custT="1"/>
      <dgm:spPr/>
      <dgm:t>
        <a:bodyPr/>
        <a:lstStyle/>
        <a:p>
          <a:r>
            <a:rPr lang="fr-FR" sz="1600" b="1" dirty="0" err="1">
              <a:latin typeface="Arial" panose="020B0604020202020204" pitchFamily="34" charset="0"/>
              <a:cs typeface="Arial" panose="020B0604020202020204" pitchFamily="34" charset="0"/>
            </a:rPr>
            <a:t>Availability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CD4B6E-9A2F-47CE-A91A-0260204BEC61}" type="parTrans" cxnId="{8E09AA0F-ED79-4C70-B76A-22437DC91580}">
      <dgm:prSet/>
      <dgm:spPr/>
      <dgm:t>
        <a:bodyPr/>
        <a:lstStyle/>
        <a:p>
          <a:endParaRPr lang="fr-FR" sz="1600"/>
        </a:p>
      </dgm:t>
    </dgm:pt>
    <dgm:pt modelId="{BA4F6850-B4F0-4353-B2B3-9A7CCB56A5A1}" type="sibTrans" cxnId="{8E09AA0F-ED79-4C70-B76A-22437DC91580}">
      <dgm:prSet/>
      <dgm:spPr/>
      <dgm:t>
        <a:bodyPr/>
        <a:lstStyle/>
        <a:p>
          <a:endParaRPr lang="fr-FR" sz="1600"/>
        </a:p>
      </dgm:t>
    </dgm:pt>
    <dgm:pt modelId="{D8CA81F5-CDD3-4700-95D1-A4CB88C17935}" type="pres">
      <dgm:prSet presAssocID="{26217A31-FB6A-4670-AA81-3903295F9A87}" presName="compositeShape" presStyleCnt="0">
        <dgm:presLayoutVars>
          <dgm:chMax val="7"/>
          <dgm:dir/>
          <dgm:resizeHandles val="exact"/>
        </dgm:presLayoutVars>
      </dgm:prSet>
      <dgm:spPr/>
    </dgm:pt>
    <dgm:pt modelId="{25AF2E20-02F3-4985-80E3-E545BEC5B38F}" type="pres">
      <dgm:prSet presAssocID="{26217A31-FB6A-4670-AA81-3903295F9A87}" presName="wedge1" presStyleLbl="node1" presStyleIdx="0" presStyleCnt="4" custScaleX="102601"/>
      <dgm:spPr/>
      <dgm:t>
        <a:bodyPr/>
        <a:lstStyle/>
        <a:p>
          <a:endParaRPr lang="fr-FR"/>
        </a:p>
      </dgm:t>
    </dgm:pt>
    <dgm:pt modelId="{B2E75666-1B78-4E7D-A0C1-089F6069CB3D}" type="pres">
      <dgm:prSet presAssocID="{26217A31-FB6A-4670-AA81-3903295F9A87}" presName="dummy1a" presStyleCnt="0"/>
      <dgm:spPr/>
    </dgm:pt>
    <dgm:pt modelId="{6C4B23B2-1578-4A37-A604-B8594D289516}" type="pres">
      <dgm:prSet presAssocID="{26217A31-FB6A-4670-AA81-3903295F9A87}" presName="dummy1b" presStyleCnt="0"/>
      <dgm:spPr/>
    </dgm:pt>
    <dgm:pt modelId="{08C6B573-DA29-4A6A-AED5-F2EB3971D22B}" type="pres">
      <dgm:prSet presAssocID="{26217A31-FB6A-4670-AA81-3903295F9A87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17A076-406A-42DF-A6FF-C65366BAE50B}" type="pres">
      <dgm:prSet presAssocID="{26217A31-FB6A-4670-AA81-3903295F9A87}" presName="wedge2" presStyleLbl="node1" presStyleIdx="1" presStyleCnt="4"/>
      <dgm:spPr/>
      <dgm:t>
        <a:bodyPr/>
        <a:lstStyle/>
        <a:p>
          <a:endParaRPr lang="fr-FR"/>
        </a:p>
      </dgm:t>
    </dgm:pt>
    <dgm:pt modelId="{E3D4B7C8-4762-407E-9383-7491EF000C78}" type="pres">
      <dgm:prSet presAssocID="{26217A31-FB6A-4670-AA81-3903295F9A87}" presName="dummy2a" presStyleCnt="0"/>
      <dgm:spPr/>
    </dgm:pt>
    <dgm:pt modelId="{477F7CA0-5090-4115-AB2C-21C2860F58E9}" type="pres">
      <dgm:prSet presAssocID="{26217A31-FB6A-4670-AA81-3903295F9A87}" presName="dummy2b" presStyleCnt="0"/>
      <dgm:spPr/>
    </dgm:pt>
    <dgm:pt modelId="{3C7F4710-7683-4292-86BA-4CEF43B112D2}" type="pres">
      <dgm:prSet presAssocID="{26217A31-FB6A-4670-AA81-3903295F9A87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343D68-14D9-4BC0-84D8-5F0719F06903}" type="pres">
      <dgm:prSet presAssocID="{26217A31-FB6A-4670-AA81-3903295F9A87}" presName="wedge3" presStyleLbl="node1" presStyleIdx="2" presStyleCnt="4"/>
      <dgm:spPr/>
      <dgm:t>
        <a:bodyPr/>
        <a:lstStyle/>
        <a:p>
          <a:endParaRPr lang="fr-FR"/>
        </a:p>
      </dgm:t>
    </dgm:pt>
    <dgm:pt modelId="{78309CDA-C5C2-45C6-AB03-92824996C61F}" type="pres">
      <dgm:prSet presAssocID="{26217A31-FB6A-4670-AA81-3903295F9A87}" presName="dummy3a" presStyleCnt="0"/>
      <dgm:spPr/>
    </dgm:pt>
    <dgm:pt modelId="{BD5978F7-CBE5-4532-B057-16A659AD8BFD}" type="pres">
      <dgm:prSet presAssocID="{26217A31-FB6A-4670-AA81-3903295F9A87}" presName="dummy3b" presStyleCnt="0"/>
      <dgm:spPr/>
    </dgm:pt>
    <dgm:pt modelId="{176E0A03-6818-4E64-A924-CBA25C642728}" type="pres">
      <dgm:prSet presAssocID="{26217A31-FB6A-4670-AA81-3903295F9A87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F45E0F-93A2-4F76-9FA4-E94FC65200B0}" type="pres">
      <dgm:prSet presAssocID="{26217A31-FB6A-4670-AA81-3903295F9A87}" presName="wedge4" presStyleLbl="node1" presStyleIdx="3" presStyleCnt="4"/>
      <dgm:spPr/>
      <dgm:t>
        <a:bodyPr/>
        <a:lstStyle/>
        <a:p>
          <a:endParaRPr lang="fr-FR"/>
        </a:p>
      </dgm:t>
    </dgm:pt>
    <dgm:pt modelId="{D71F9ED9-0BCC-430A-97C2-6BC5861ABE33}" type="pres">
      <dgm:prSet presAssocID="{26217A31-FB6A-4670-AA81-3903295F9A87}" presName="dummy4a" presStyleCnt="0"/>
      <dgm:spPr/>
    </dgm:pt>
    <dgm:pt modelId="{AABA4FEF-D62E-4598-B75D-302ADA89A777}" type="pres">
      <dgm:prSet presAssocID="{26217A31-FB6A-4670-AA81-3903295F9A87}" presName="dummy4b" presStyleCnt="0"/>
      <dgm:spPr/>
    </dgm:pt>
    <dgm:pt modelId="{C200C8A0-ACA8-40BC-B377-8F8C6ED822A7}" type="pres">
      <dgm:prSet presAssocID="{26217A31-FB6A-4670-AA81-3903295F9A87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BC5545-75B1-4C2B-9DE3-14A1F4698A5D}" type="pres">
      <dgm:prSet presAssocID="{BA4F6850-B4F0-4353-B2B3-9A7CCB56A5A1}" presName="arrowWedge1" presStyleLbl="fgSibTrans2D1" presStyleIdx="0" presStyleCnt="4"/>
      <dgm:spPr/>
    </dgm:pt>
    <dgm:pt modelId="{5D115609-86FB-41E8-B0C2-0C2F7EE97E2B}" type="pres">
      <dgm:prSet presAssocID="{6949780B-93F9-4BBF-868A-58B4FF19B5F3}" presName="arrowWedge2" presStyleLbl="fgSibTrans2D1" presStyleIdx="1" presStyleCnt="4"/>
      <dgm:spPr/>
    </dgm:pt>
    <dgm:pt modelId="{E7922E2B-CE73-446E-91A8-7A6FBABCE7BA}" type="pres">
      <dgm:prSet presAssocID="{61E78979-0C1C-4CAF-870A-35FD9E06B8C7}" presName="arrowWedge3" presStyleLbl="fgSibTrans2D1" presStyleIdx="2" presStyleCnt="4"/>
      <dgm:spPr/>
    </dgm:pt>
    <dgm:pt modelId="{D3BF0823-F904-47CE-9EB1-957FCDAC3252}" type="pres">
      <dgm:prSet presAssocID="{10CC5F88-8B04-4A7B-ADCD-9746FBA433D4}" presName="arrowWedge4" presStyleLbl="fgSibTrans2D1" presStyleIdx="3" presStyleCnt="4"/>
      <dgm:spPr/>
    </dgm:pt>
  </dgm:ptLst>
  <dgm:cxnLst>
    <dgm:cxn modelId="{1543C6FD-65DD-4271-8127-184DF6F40E8B}" type="presOf" srcId="{26217A31-FB6A-4670-AA81-3903295F9A87}" destId="{D8CA81F5-CDD3-4700-95D1-A4CB88C17935}" srcOrd="0" destOrd="0" presId="urn:microsoft.com/office/officeart/2005/8/layout/cycle8"/>
    <dgm:cxn modelId="{127DCFEA-94D2-4845-A59D-07D617E44CF0}" type="presOf" srcId="{2FE14AAE-47F2-4E37-89D7-7F43742E0A63}" destId="{3C7F4710-7683-4292-86BA-4CEF43B112D2}" srcOrd="1" destOrd="0" presId="urn:microsoft.com/office/officeart/2005/8/layout/cycle8"/>
    <dgm:cxn modelId="{E67D8162-5C6F-432B-AA34-E2D6B5C95372}" srcId="{26217A31-FB6A-4670-AA81-3903295F9A87}" destId="{1319501D-33EC-4C64-B56A-BF0464E3F507}" srcOrd="2" destOrd="0" parTransId="{23659CF7-EA5B-42A2-8301-2716BABDA3F8}" sibTransId="{61E78979-0C1C-4CAF-870A-35FD9E06B8C7}"/>
    <dgm:cxn modelId="{2F6DA292-2EDF-4ACF-9517-620443D0A378}" type="presOf" srcId="{38532D22-B116-45AF-8861-5709C3AA35F2}" destId="{9CF45E0F-93A2-4F76-9FA4-E94FC65200B0}" srcOrd="0" destOrd="0" presId="urn:microsoft.com/office/officeart/2005/8/layout/cycle8"/>
    <dgm:cxn modelId="{4D1362E7-DCF5-41C6-B369-B498C7408D3F}" type="presOf" srcId="{1319501D-33EC-4C64-B56A-BF0464E3F507}" destId="{98343D68-14D9-4BC0-84D8-5F0719F06903}" srcOrd="0" destOrd="0" presId="urn:microsoft.com/office/officeart/2005/8/layout/cycle8"/>
    <dgm:cxn modelId="{851BA790-5C4C-4534-9047-F4058CDD7673}" type="presOf" srcId="{1319501D-33EC-4C64-B56A-BF0464E3F507}" destId="{176E0A03-6818-4E64-A924-CBA25C642728}" srcOrd="1" destOrd="0" presId="urn:microsoft.com/office/officeart/2005/8/layout/cycle8"/>
    <dgm:cxn modelId="{A7E9A99D-2F7C-4603-A2D1-78B4FD29288C}" type="presOf" srcId="{38532D22-B116-45AF-8861-5709C3AA35F2}" destId="{C200C8A0-ACA8-40BC-B377-8F8C6ED822A7}" srcOrd="1" destOrd="0" presId="urn:microsoft.com/office/officeart/2005/8/layout/cycle8"/>
    <dgm:cxn modelId="{2BC475F2-2996-4F76-B9C8-34848F9045E2}" type="presOf" srcId="{2FE14AAE-47F2-4E37-89D7-7F43742E0A63}" destId="{8217A076-406A-42DF-A6FF-C65366BAE50B}" srcOrd="0" destOrd="0" presId="urn:microsoft.com/office/officeart/2005/8/layout/cycle8"/>
    <dgm:cxn modelId="{25C88588-145E-438B-99BE-88066EB15CB2}" srcId="{26217A31-FB6A-4670-AA81-3903295F9A87}" destId="{38532D22-B116-45AF-8861-5709C3AA35F2}" srcOrd="3" destOrd="0" parTransId="{318329D5-B1B4-41E6-8F5B-B342186CF608}" sibTransId="{10CC5F88-8B04-4A7B-ADCD-9746FBA433D4}"/>
    <dgm:cxn modelId="{AACD8D7A-9956-45D5-BAD3-6F47D13D0DB0}" srcId="{26217A31-FB6A-4670-AA81-3903295F9A87}" destId="{2FE14AAE-47F2-4E37-89D7-7F43742E0A63}" srcOrd="1" destOrd="0" parTransId="{15E79B5D-4735-4080-BCBC-FA4CC38FE346}" sibTransId="{6949780B-93F9-4BBF-868A-58B4FF19B5F3}"/>
    <dgm:cxn modelId="{8E09AA0F-ED79-4C70-B76A-22437DC91580}" srcId="{26217A31-FB6A-4670-AA81-3903295F9A87}" destId="{4C190FB8-C549-4CAE-AC11-A60730683216}" srcOrd="0" destOrd="0" parTransId="{B4CD4B6E-9A2F-47CE-A91A-0260204BEC61}" sibTransId="{BA4F6850-B4F0-4353-B2B3-9A7CCB56A5A1}"/>
    <dgm:cxn modelId="{298F2F13-3DC9-414D-A570-4F90E4B03813}" type="presOf" srcId="{4C190FB8-C549-4CAE-AC11-A60730683216}" destId="{25AF2E20-02F3-4985-80E3-E545BEC5B38F}" srcOrd="0" destOrd="0" presId="urn:microsoft.com/office/officeart/2005/8/layout/cycle8"/>
    <dgm:cxn modelId="{6B070391-D1F2-425D-80F4-47368D0E3A91}" type="presOf" srcId="{4C190FB8-C549-4CAE-AC11-A60730683216}" destId="{08C6B573-DA29-4A6A-AED5-F2EB3971D22B}" srcOrd="1" destOrd="0" presId="urn:microsoft.com/office/officeart/2005/8/layout/cycle8"/>
    <dgm:cxn modelId="{26F4B831-3E37-46DA-A38A-EEF6D6D897B4}" type="presParOf" srcId="{D8CA81F5-CDD3-4700-95D1-A4CB88C17935}" destId="{25AF2E20-02F3-4985-80E3-E545BEC5B38F}" srcOrd="0" destOrd="0" presId="urn:microsoft.com/office/officeart/2005/8/layout/cycle8"/>
    <dgm:cxn modelId="{50E191E6-DBC0-4AC0-A53B-6B83D1F9C9F4}" type="presParOf" srcId="{D8CA81F5-CDD3-4700-95D1-A4CB88C17935}" destId="{B2E75666-1B78-4E7D-A0C1-089F6069CB3D}" srcOrd="1" destOrd="0" presId="urn:microsoft.com/office/officeart/2005/8/layout/cycle8"/>
    <dgm:cxn modelId="{414BCB56-83B4-4E35-BE82-95C00BD87F06}" type="presParOf" srcId="{D8CA81F5-CDD3-4700-95D1-A4CB88C17935}" destId="{6C4B23B2-1578-4A37-A604-B8594D289516}" srcOrd="2" destOrd="0" presId="urn:microsoft.com/office/officeart/2005/8/layout/cycle8"/>
    <dgm:cxn modelId="{E243140C-F3B4-45F9-92E9-82513B97D3DA}" type="presParOf" srcId="{D8CA81F5-CDD3-4700-95D1-A4CB88C17935}" destId="{08C6B573-DA29-4A6A-AED5-F2EB3971D22B}" srcOrd="3" destOrd="0" presId="urn:microsoft.com/office/officeart/2005/8/layout/cycle8"/>
    <dgm:cxn modelId="{E6769083-EFB3-4C3A-9B63-F4DA784A9648}" type="presParOf" srcId="{D8CA81F5-CDD3-4700-95D1-A4CB88C17935}" destId="{8217A076-406A-42DF-A6FF-C65366BAE50B}" srcOrd="4" destOrd="0" presId="urn:microsoft.com/office/officeart/2005/8/layout/cycle8"/>
    <dgm:cxn modelId="{DA0ED68E-86C7-4CAB-A02D-2BD1A0A83CA1}" type="presParOf" srcId="{D8CA81F5-CDD3-4700-95D1-A4CB88C17935}" destId="{E3D4B7C8-4762-407E-9383-7491EF000C78}" srcOrd="5" destOrd="0" presId="urn:microsoft.com/office/officeart/2005/8/layout/cycle8"/>
    <dgm:cxn modelId="{EE4BB7AE-BA85-4CE5-A99B-E87965C811A6}" type="presParOf" srcId="{D8CA81F5-CDD3-4700-95D1-A4CB88C17935}" destId="{477F7CA0-5090-4115-AB2C-21C2860F58E9}" srcOrd="6" destOrd="0" presId="urn:microsoft.com/office/officeart/2005/8/layout/cycle8"/>
    <dgm:cxn modelId="{D946320C-FA38-43FE-94E5-1C716F41ACB2}" type="presParOf" srcId="{D8CA81F5-CDD3-4700-95D1-A4CB88C17935}" destId="{3C7F4710-7683-4292-86BA-4CEF43B112D2}" srcOrd="7" destOrd="0" presId="urn:microsoft.com/office/officeart/2005/8/layout/cycle8"/>
    <dgm:cxn modelId="{55EFD3C5-329B-4DFE-A3F4-8E5A0501A1E3}" type="presParOf" srcId="{D8CA81F5-CDD3-4700-95D1-A4CB88C17935}" destId="{98343D68-14D9-4BC0-84D8-5F0719F06903}" srcOrd="8" destOrd="0" presId="urn:microsoft.com/office/officeart/2005/8/layout/cycle8"/>
    <dgm:cxn modelId="{85C49B09-8E58-4832-912E-8C34C8393469}" type="presParOf" srcId="{D8CA81F5-CDD3-4700-95D1-A4CB88C17935}" destId="{78309CDA-C5C2-45C6-AB03-92824996C61F}" srcOrd="9" destOrd="0" presId="urn:microsoft.com/office/officeart/2005/8/layout/cycle8"/>
    <dgm:cxn modelId="{115BD21E-07A7-4745-A368-0BDD7A18240F}" type="presParOf" srcId="{D8CA81F5-CDD3-4700-95D1-A4CB88C17935}" destId="{BD5978F7-CBE5-4532-B057-16A659AD8BFD}" srcOrd="10" destOrd="0" presId="urn:microsoft.com/office/officeart/2005/8/layout/cycle8"/>
    <dgm:cxn modelId="{8C855E5A-D2B2-4D95-9AB9-136D5A20C8CB}" type="presParOf" srcId="{D8CA81F5-CDD3-4700-95D1-A4CB88C17935}" destId="{176E0A03-6818-4E64-A924-CBA25C642728}" srcOrd="11" destOrd="0" presId="urn:microsoft.com/office/officeart/2005/8/layout/cycle8"/>
    <dgm:cxn modelId="{BB5C08B5-5D60-4139-AD57-C144865595A7}" type="presParOf" srcId="{D8CA81F5-CDD3-4700-95D1-A4CB88C17935}" destId="{9CF45E0F-93A2-4F76-9FA4-E94FC65200B0}" srcOrd="12" destOrd="0" presId="urn:microsoft.com/office/officeart/2005/8/layout/cycle8"/>
    <dgm:cxn modelId="{298DB613-EAF0-47D2-99D9-DB85658AD964}" type="presParOf" srcId="{D8CA81F5-CDD3-4700-95D1-A4CB88C17935}" destId="{D71F9ED9-0BCC-430A-97C2-6BC5861ABE33}" srcOrd="13" destOrd="0" presId="urn:microsoft.com/office/officeart/2005/8/layout/cycle8"/>
    <dgm:cxn modelId="{2B465245-B1BA-4201-AF5C-84F6D5A93CF6}" type="presParOf" srcId="{D8CA81F5-CDD3-4700-95D1-A4CB88C17935}" destId="{AABA4FEF-D62E-4598-B75D-302ADA89A777}" srcOrd="14" destOrd="0" presId="urn:microsoft.com/office/officeart/2005/8/layout/cycle8"/>
    <dgm:cxn modelId="{629508C6-554A-4FB4-B18F-128D14A4E844}" type="presParOf" srcId="{D8CA81F5-CDD3-4700-95D1-A4CB88C17935}" destId="{C200C8A0-ACA8-40BC-B377-8F8C6ED822A7}" srcOrd="15" destOrd="0" presId="urn:microsoft.com/office/officeart/2005/8/layout/cycle8"/>
    <dgm:cxn modelId="{EE131A91-B9D7-47F8-A9A3-56C41E7A9435}" type="presParOf" srcId="{D8CA81F5-CDD3-4700-95D1-A4CB88C17935}" destId="{2DBC5545-75B1-4C2B-9DE3-14A1F4698A5D}" srcOrd="16" destOrd="0" presId="urn:microsoft.com/office/officeart/2005/8/layout/cycle8"/>
    <dgm:cxn modelId="{CC24A334-1787-4FEC-B6B3-C151D9933220}" type="presParOf" srcId="{D8CA81F5-CDD3-4700-95D1-A4CB88C17935}" destId="{5D115609-86FB-41E8-B0C2-0C2F7EE97E2B}" srcOrd="17" destOrd="0" presId="urn:microsoft.com/office/officeart/2005/8/layout/cycle8"/>
    <dgm:cxn modelId="{31B93495-B43E-4EA0-A423-B6AC1AF46160}" type="presParOf" srcId="{D8CA81F5-CDD3-4700-95D1-A4CB88C17935}" destId="{E7922E2B-CE73-446E-91A8-7A6FBABCE7BA}" srcOrd="18" destOrd="0" presId="urn:microsoft.com/office/officeart/2005/8/layout/cycle8"/>
    <dgm:cxn modelId="{36022363-D748-4973-AEF1-C00141B26814}" type="presParOf" srcId="{D8CA81F5-CDD3-4700-95D1-A4CB88C17935}" destId="{D3BF0823-F904-47CE-9EB1-957FCDAC3252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F2E20-02F3-4985-80E3-E545BEC5B38F}">
      <dsp:nvSpPr>
        <dsp:cNvPr id="0" name=""/>
        <dsp:cNvSpPr/>
      </dsp:nvSpPr>
      <dsp:spPr>
        <a:xfrm>
          <a:off x="1049417" y="228391"/>
          <a:ext cx="3222340" cy="3140652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Availability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9943" y="879329"/>
        <a:ext cx="1189197" cy="859940"/>
      </dsp:txXfrm>
    </dsp:sp>
    <dsp:sp modelId="{8217A076-406A-42DF-A6FF-C65366BAE50B}">
      <dsp:nvSpPr>
        <dsp:cNvPr id="0" name=""/>
        <dsp:cNvSpPr/>
      </dsp:nvSpPr>
      <dsp:spPr>
        <a:xfrm>
          <a:off x="1090261" y="333827"/>
          <a:ext cx="3140652" cy="3140652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</a:p>
      </dsp:txBody>
      <dsp:txXfrm>
        <a:off x="2757424" y="1963602"/>
        <a:ext cx="1159050" cy="859940"/>
      </dsp:txXfrm>
    </dsp:sp>
    <dsp:sp modelId="{98343D68-14D9-4BC0-84D8-5F0719F06903}">
      <dsp:nvSpPr>
        <dsp:cNvPr id="0" name=""/>
        <dsp:cNvSpPr/>
      </dsp:nvSpPr>
      <dsp:spPr>
        <a:xfrm>
          <a:off x="984825" y="333827"/>
          <a:ext cx="3140652" cy="3140652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Stability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9264" y="1963602"/>
        <a:ext cx="1159050" cy="859940"/>
      </dsp:txXfrm>
    </dsp:sp>
    <dsp:sp modelId="{9CF45E0F-93A2-4F76-9FA4-E94FC65200B0}">
      <dsp:nvSpPr>
        <dsp:cNvPr id="0" name=""/>
        <dsp:cNvSpPr/>
      </dsp:nvSpPr>
      <dsp:spPr>
        <a:xfrm>
          <a:off x="984825" y="228391"/>
          <a:ext cx="3140652" cy="3140652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Utilization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9264" y="879329"/>
        <a:ext cx="1159050" cy="859940"/>
      </dsp:txXfrm>
    </dsp:sp>
    <dsp:sp modelId="{2DBC5545-75B1-4C2B-9DE3-14A1F4698A5D}">
      <dsp:nvSpPr>
        <dsp:cNvPr id="0" name=""/>
        <dsp:cNvSpPr/>
      </dsp:nvSpPr>
      <dsp:spPr>
        <a:xfrm>
          <a:off x="895372" y="33970"/>
          <a:ext cx="3529495" cy="352949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115609-86FB-41E8-B0C2-0C2F7EE97E2B}">
      <dsp:nvSpPr>
        <dsp:cNvPr id="0" name=""/>
        <dsp:cNvSpPr/>
      </dsp:nvSpPr>
      <dsp:spPr>
        <a:xfrm>
          <a:off x="895840" y="139406"/>
          <a:ext cx="3529495" cy="352949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7922E2B-CE73-446E-91A8-7A6FBABCE7BA}">
      <dsp:nvSpPr>
        <dsp:cNvPr id="0" name=""/>
        <dsp:cNvSpPr/>
      </dsp:nvSpPr>
      <dsp:spPr>
        <a:xfrm>
          <a:off x="790404" y="139406"/>
          <a:ext cx="3529495" cy="352949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BF0823-F904-47CE-9EB1-957FCDAC3252}">
      <dsp:nvSpPr>
        <dsp:cNvPr id="0" name=""/>
        <dsp:cNvSpPr/>
      </dsp:nvSpPr>
      <dsp:spPr>
        <a:xfrm>
          <a:off x="790404" y="33970"/>
          <a:ext cx="3529495" cy="352949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F2E20-02F3-4985-80E3-E545BEC5B38F}">
      <dsp:nvSpPr>
        <dsp:cNvPr id="0" name=""/>
        <dsp:cNvSpPr/>
      </dsp:nvSpPr>
      <dsp:spPr>
        <a:xfrm>
          <a:off x="1049417" y="228391"/>
          <a:ext cx="3222340" cy="3140652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Availability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9943" y="879329"/>
        <a:ext cx="1189197" cy="859940"/>
      </dsp:txXfrm>
    </dsp:sp>
    <dsp:sp modelId="{8217A076-406A-42DF-A6FF-C65366BAE50B}">
      <dsp:nvSpPr>
        <dsp:cNvPr id="0" name=""/>
        <dsp:cNvSpPr/>
      </dsp:nvSpPr>
      <dsp:spPr>
        <a:xfrm>
          <a:off x="1090261" y="333827"/>
          <a:ext cx="3140652" cy="3140652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</a:p>
      </dsp:txBody>
      <dsp:txXfrm>
        <a:off x="2757424" y="1963602"/>
        <a:ext cx="1159050" cy="859940"/>
      </dsp:txXfrm>
    </dsp:sp>
    <dsp:sp modelId="{98343D68-14D9-4BC0-84D8-5F0719F06903}">
      <dsp:nvSpPr>
        <dsp:cNvPr id="0" name=""/>
        <dsp:cNvSpPr/>
      </dsp:nvSpPr>
      <dsp:spPr>
        <a:xfrm>
          <a:off x="984825" y="333827"/>
          <a:ext cx="3140652" cy="3140652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Stability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9264" y="1963602"/>
        <a:ext cx="1159050" cy="859940"/>
      </dsp:txXfrm>
    </dsp:sp>
    <dsp:sp modelId="{9CF45E0F-93A2-4F76-9FA4-E94FC65200B0}">
      <dsp:nvSpPr>
        <dsp:cNvPr id="0" name=""/>
        <dsp:cNvSpPr/>
      </dsp:nvSpPr>
      <dsp:spPr>
        <a:xfrm>
          <a:off x="984825" y="228391"/>
          <a:ext cx="3140652" cy="3140652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Utilization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9264" y="879329"/>
        <a:ext cx="1159050" cy="859940"/>
      </dsp:txXfrm>
    </dsp:sp>
    <dsp:sp modelId="{2DBC5545-75B1-4C2B-9DE3-14A1F4698A5D}">
      <dsp:nvSpPr>
        <dsp:cNvPr id="0" name=""/>
        <dsp:cNvSpPr/>
      </dsp:nvSpPr>
      <dsp:spPr>
        <a:xfrm>
          <a:off x="895372" y="33970"/>
          <a:ext cx="3529495" cy="352949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115609-86FB-41E8-B0C2-0C2F7EE97E2B}">
      <dsp:nvSpPr>
        <dsp:cNvPr id="0" name=""/>
        <dsp:cNvSpPr/>
      </dsp:nvSpPr>
      <dsp:spPr>
        <a:xfrm>
          <a:off x="895840" y="139406"/>
          <a:ext cx="3529495" cy="352949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7922E2B-CE73-446E-91A8-7A6FBABCE7BA}">
      <dsp:nvSpPr>
        <dsp:cNvPr id="0" name=""/>
        <dsp:cNvSpPr/>
      </dsp:nvSpPr>
      <dsp:spPr>
        <a:xfrm>
          <a:off x="790404" y="139406"/>
          <a:ext cx="3529495" cy="352949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BF0823-F904-47CE-9EB1-957FCDAC3252}">
      <dsp:nvSpPr>
        <dsp:cNvPr id="0" name=""/>
        <dsp:cNvSpPr/>
      </dsp:nvSpPr>
      <dsp:spPr>
        <a:xfrm>
          <a:off x="790404" y="33970"/>
          <a:ext cx="3529495" cy="352949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624CC-1C0E-4C21-97A0-5857E1F72227}" type="datetimeFigureOut">
              <a:rPr lang="fr-BE" smtClean="0"/>
              <a:t>28-08-23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153F9-397D-4728-BEF2-965E1B32EE6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418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1BDC-C01E-4AC8-94F6-C8A683687DC3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542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EBB1-8B32-4F7A-9457-5D64422A7EFD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307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E277-134D-4AFF-88CB-8AC0C7ECDB9E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110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C71E-2847-432D-A5AB-04B599C36F24}" type="datetime1">
              <a:rPr lang="fr-BE" smtClean="0"/>
              <a:t>28-08-23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0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84C4-BCC5-4255-BBD7-5527303DDD0F}" type="datetime1">
              <a:rPr lang="fr-BE" smtClean="0"/>
              <a:t>28-08-23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829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D2F7-B3FF-4E3C-BD06-4DBE800EE5BC}" type="datetime1">
              <a:rPr lang="fr-BE" smtClean="0"/>
              <a:t>28-08-23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9205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AA6D-EC50-4C98-BE09-BE397F9FE927}" type="datetime1">
              <a:rPr lang="fr-BE" smtClean="0"/>
              <a:t>28-08-23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340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283D-EAB6-4692-9549-AED5E4A561ED}" type="datetime1">
              <a:rPr lang="fr-BE" smtClean="0"/>
              <a:t>28-08-23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512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B20A9-6291-4614-8128-165FF974AF4A}" type="datetime1">
              <a:rPr lang="fr-BE" smtClean="0"/>
              <a:t>28-08-23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385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D80C-F687-4474-BE78-90D28B9E4F92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5616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76FAD-CD30-4D64-865E-3EB13658A6E0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169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E82B9-5B50-4D7A-8FF6-65C6DE14AB34}" type="datetime1">
              <a:rPr lang="fr-BE" smtClean="0"/>
              <a:t>28-08-23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155DC-5F65-42D0-880D-70ED0547A2C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314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2.xml"/><Relationship Id="rId9" Type="http://schemas.openxmlformats.org/officeDocument/2006/relationships/hyperlink" Target="https://doi.org/10.1016/j.scitotenv.2020.13937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16632"/>
            <a:ext cx="3600400" cy="206118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31504" y="3548043"/>
            <a:ext cx="9361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 of contribution to food security of specialized Walloon dairy systems </a:t>
            </a:r>
            <a:endParaRPr lang="fr-BE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41760" y="4986461"/>
            <a:ext cx="61154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/>
              <a:t>C. Battheu-Noirfalise</a:t>
            </a:r>
            <a:r>
              <a:rPr lang="fr-BE" b="1" baseline="30000" dirty="0"/>
              <a:t>1,2</a:t>
            </a:r>
            <a:r>
              <a:rPr lang="fr-BE" b="1" dirty="0"/>
              <a:t>, E. Froidmont</a:t>
            </a:r>
            <a:r>
              <a:rPr lang="fr-BE" b="1" baseline="30000" dirty="0"/>
              <a:t>1</a:t>
            </a:r>
            <a:r>
              <a:rPr lang="fr-BE" b="1" dirty="0"/>
              <a:t>, D. Stilmant</a:t>
            </a:r>
            <a:r>
              <a:rPr lang="fr-BE" b="1" baseline="30000" dirty="0"/>
              <a:t>1</a:t>
            </a:r>
            <a:r>
              <a:rPr lang="fr-BE" b="1" dirty="0"/>
              <a:t>, Y. Beckers²</a:t>
            </a:r>
          </a:p>
          <a:p>
            <a:endParaRPr lang="fr-B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aseline="30000" dirty="0"/>
              <a:t>1</a:t>
            </a:r>
            <a:r>
              <a:rPr lang="en-GB" dirty="0"/>
              <a:t>Walloon Research Centre, </a:t>
            </a:r>
            <a:r>
              <a:rPr lang="en-GB" dirty="0" err="1"/>
              <a:t>Libramont</a:t>
            </a:r>
            <a:r>
              <a:rPr lang="en-GB" dirty="0"/>
              <a:t>, Belgium</a:t>
            </a:r>
            <a:endParaRPr lang="fr-BE" dirty="0"/>
          </a:p>
          <a:p>
            <a:r>
              <a:rPr lang="en-GB" dirty="0"/>
              <a:t>²Gembloux Agro-Bio Tech, Gembloux, Belgium</a:t>
            </a:r>
            <a:endParaRPr lang="fr-BE" dirty="0"/>
          </a:p>
          <a:p>
            <a:endParaRPr lang="fr-B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3372" y="2025230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altLang="fr-FR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fr-BE" altLang="fr-FR" b="1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</a:p>
          <a:p>
            <a:endParaRPr lang="fr-BE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16" y="1013196"/>
            <a:ext cx="3609975" cy="12668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045304"/>
            <a:ext cx="1944216" cy="123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1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fr-BE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2416144332"/>
              </p:ext>
            </p:extLst>
          </p:nvPr>
        </p:nvGraphicFramePr>
        <p:xfrm>
          <a:off x="2162746" y="1484784"/>
          <a:ext cx="5256584" cy="3738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7666435" y="2370777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000" dirty="0" err="1"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B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insecurity</a:t>
            </a:r>
            <a:r>
              <a:rPr lang="fr-B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>
                <a:latin typeface="Arial" panose="020B0604020202020204" pitchFamily="34" charset="0"/>
                <a:cs typeface="Arial" panose="020B0604020202020204" pitchFamily="34" charset="0"/>
              </a:rPr>
              <a:t>crisis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 the globe 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B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r>
              <a:rPr lang="fr-B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of agricultural </a:t>
            </a:r>
            <a:r>
              <a:rPr lang="fr-BE" sz="2000" dirty="0" err="1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fr-B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95600" y="5265626"/>
            <a:ext cx="48958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The four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interconnected</a:t>
            </a:r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 dimensions of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endParaRPr lang="fr-BE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flipV="1">
            <a:off x="7597862" y="2071930"/>
            <a:ext cx="3521522" cy="1928435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Flèche droite 14"/>
          <p:cNvSpPr/>
          <p:nvPr/>
        </p:nvSpPr>
        <p:spPr>
          <a:xfrm>
            <a:off x="6682831" y="2821741"/>
            <a:ext cx="648072" cy="3372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Rectangle 15"/>
          <p:cNvSpPr/>
          <p:nvPr/>
        </p:nvSpPr>
        <p:spPr>
          <a:xfrm flipV="1">
            <a:off x="4943872" y="2944622"/>
            <a:ext cx="1254818" cy="45719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875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0658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203472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70658"/>
            <a:ext cx="1485452" cy="8504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3272901" y="5298342"/>
                <a:ext cx="4543808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𝐺𝑟𝑜𝑠𝑠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𝑝𝑟𝑜𝑑𝑢𝑐𝑡𝑖𝑣𝑖𝑡𝑦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 :</m:t>
                      </m:r>
                      <m:f>
                        <m:fPr>
                          <m:ctrlPr>
                            <a:rPr lang="fr-B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BE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𝐻𝑢𝑚𝑎𝑛</m:t>
                          </m:r>
                          <m:r>
                            <a:rPr lang="fr-BE" i="1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i="1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𝐸𝑑𝑖𝑏𝑙𝑒</m:t>
                          </m:r>
                          <m:r>
                            <a:rPr lang="fr-BE" i="1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b="0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𝑃𝑟𝑜𝑡𝑒𝑖𝑛</m:t>
                          </m:r>
                        </m:num>
                        <m:den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𝐴𝑟𝑒𝑎</m:t>
                          </m:r>
                        </m:den>
                      </m:f>
                    </m:oMath>
                  </m:oMathPara>
                </a14:m>
                <a:endParaRPr lang="fr-BE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01" y="5298342"/>
                <a:ext cx="4543808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èche vers le haut 2"/>
          <p:cNvSpPr/>
          <p:nvPr/>
        </p:nvSpPr>
        <p:spPr>
          <a:xfrm>
            <a:off x="3805646" y="3088894"/>
            <a:ext cx="3640935" cy="1101897"/>
          </a:xfrm>
          <a:prstGeom prst="upArrow">
            <a:avLst>
              <a:gd name="adj1" fmla="val 50000"/>
              <a:gd name="adj2" fmla="val 4324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lèche vers le haut 5"/>
          <p:cNvSpPr/>
          <p:nvPr/>
        </p:nvSpPr>
        <p:spPr>
          <a:xfrm>
            <a:off x="5303154" y="620688"/>
            <a:ext cx="648072" cy="936104"/>
          </a:xfrm>
          <a:prstGeom prst="upArrow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Accolade ouvrante 24"/>
          <p:cNvSpPr/>
          <p:nvPr/>
        </p:nvSpPr>
        <p:spPr>
          <a:xfrm rot="5400000">
            <a:off x="5303154" y="548609"/>
            <a:ext cx="648072" cy="467900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7" name="ZoneTexte 26"/>
          <p:cNvSpPr txBox="1"/>
          <p:nvPr/>
        </p:nvSpPr>
        <p:spPr>
          <a:xfrm>
            <a:off x="9090461" y="432310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9090461" y="342264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</a:t>
            </a:r>
            <a:endParaRPr lang="fr-BE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9046810" y="1151685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499" y="1277008"/>
            <a:ext cx="1646895" cy="1646895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9" t="3085" r="37434" b="57540"/>
          <a:stretch/>
        </p:blipFill>
        <p:spPr>
          <a:xfrm>
            <a:off x="5159896" y="108698"/>
            <a:ext cx="936104" cy="432048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V="1">
            <a:off x="9452019" y="1551795"/>
            <a:ext cx="0" cy="1806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9443635" y="3789040"/>
            <a:ext cx="0" cy="587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839416" y="1435961"/>
            <a:ext cx="3020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Limiting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production by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marL="285750" indent="-285750">
              <a:buFontTx/>
              <a:buChar char="-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Agricultural area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Gross </a:t>
            </a:r>
            <a:r>
              <a:rPr lang="fr-BE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Parallélogramme 34"/>
          <p:cNvSpPr/>
          <p:nvPr/>
        </p:nvSpPr>
        <p:spPr>
          <a:xfrm>
            <a:off x="3272901" y="4332759"/>
            <a:ext cx="4679003" cy="464393"/>
          </a:xfrm>
          <a:prstGeom prst="parallelogram">
            <a:avLst>
              <a:gd name="adj" fmla="val 15683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2" name="Parallélogramme 31"/>
          <p:cNvSpPr/>
          <p:nvPr/>
        </p:nvSpPr>
        <p:spPr>
          <a:xfrm>
            <a:off x="3286611" y="4332759"/>
            <a:ext cx="4679003" cy="464393"/>
          </a:xfrm>
          <a:prstGeom prst="parallelogram">
            <a:avLst>
              <a:gd name="adj" fmla="val 15683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6" name="ZoneTexte 35"/>
          <p:cNvSpPr txBox="1"/>
          <p:nvPr/>
        </p:nvSpPr>
        <p:spPr>
          <a:xfrm>
            <a:off x="8335895" y="3374418"/>
            <a:ext cx="22322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Human-edible</a:t>
            </a:r>
            <a:r>
              <a:rPr lang="fr-B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</a:t>
            </a:r>
            <a:endParaRPr lang="fr-BE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39415" y="1436583"/>
            <a:ext cx="302080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Limiting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production by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marL="285750" indent="-285750">
              <a:buFontTx/>
              <a:buChar char="-"/>
            </a:pPr>
            <a:r>
              <a:rPr lang="fr-BE" dirty="0" err="1">
                <a:latin typeface="Arial" panose="020B0604020202020204" pitchFamily="34" charset="0"/>
                <a:cs typeface="Arial" panose="020B0604020202020204" pitchFamily="34" charset="0"/>
              </a:rPr>
              <a:t>Human-edible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dirty="0" err="1">
                <a:latin typeface="Arial" panose="020B0604020202020204" pitchFamily="34" charset="0"/>
                <a:cs typeface="Arial" panose="020B0604020202020204" pitchFamily="34" charset="0"/>
              </a:rPr>
              <a:t>feed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fr-B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B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uman-edible</a:t>
            </a:r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area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3</a:t>
            </a:fld>
            <a:endParaRPr lang="fr-BE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lèche vers le haut 34"/>
          <p:cNvSpPr/>
          <p:nvPr/>
        </p:nvSpPr>
        <p:spPr>
          <a:xfrm>
            <a:off x="3693997" y="3071750"/>
            <a:ext cx="940226" cy="1101897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Rectangle 8"/>
          <p:cNvSpPr/>
          <p:nvPr/>
        </p:nvSpPr>
        <p:spPr>
          <a:xfrm>
            <a:off x="0" y="6070658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203472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70658"/>
            <a:ext cx="1485452" cy="8504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2408873" y="5139756"/>
                <a:ext cx="6691447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𝑁𝑒𝑡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𝑝𝑟𝑜𝑑𝑢𝑐𝑡𝑖𝑣𝑖𝑡𝑦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 :</m:t>
                      </m:r>
                      <m:f>
                        <m:fPr>
                          <m:ctrlPr>
                            <a:rPr lang="fr-B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BE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𝐻𝑢𝑚𝑎𝑛</m:t>
                          </m:r>
                          <m:r>
                            <a:rPr lang="fr-BE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𝐸𝑑𝑖𝑏𝑙𝑒</m:t>
                          </m:r>
                          <m:r>
                            <a:rPr lang="fr-BE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b="0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𝑃𝑟𝑜𝑡𝑒𝑖𝑛</m:t>
                          </m:r>
                          <m:r>
                            <a:rPr lang="fr-BE" b="0" i="1" smtClean="0">
                              <a:solidFill>
                                <a:srgbClr val="009A44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fr-BE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𝐻𝑢𝑚𝑎𝑛</m:t>
                          </m:r>
                          <m:r>
                            <a:rPr lang="fr-BE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𝐸𝑑𝑖𝑏𝑙𝑒</m:t>
                          </m:r>
                          <m:r>
                            <a:rPr lang="fr-BE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𝐹𝑒𝑒𝑑</m:t>
                          </m:r>
                        </m:num>
                        <m:den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𝑁𝑜𝑛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𝐻𝑢𝑚𝑎𝑛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𝐸𝑑𝑖𝑏𝑙𝑒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BE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𝐴𝑟𝑒𝑎</m:t>
                          </m:r>
                        </m:den>
                      </m:f>
                    </m:oMath>
                  </m:oMathPara>
                </a14:m>
                <a:endParaRPr lang="fr-BE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873" y="5139756"/>
                <a:ext cx="6691447" cy="525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èche vers le haut 2"/>
          <p:cNvSpPr/>
          <p:nvPr/>
        </p:nvSpPr>
        <p:spPr>
          <a:xfrm>
            <a:off x="4906350" y="3083787"/>
            <a:ext cx="2745595" cy="1101897"/>
          </a:xfrm>
          <a:prstGeom prst="upArrow">
            <a:avLst>
              <a:gd name="adj1" fmla="val 50000"/>
              <a:gd name="adj2" fmla="val 4324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lèche vers le haut 5"/>
          <p:cNvSpPr/>
          <p:nvPr/>
        </p:nvSpPr>
        <p:spPr>
          <a:xfrm>
            <a:off x="5303154" y="620688"/>
            <a:ext cx="648072" cy="936104"/>
          </a:xfrm>
          <a:prstGeom prst="upArrow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Parallélogramme 21"/>
          <p:cNvSpPr/>
          <p:nvPr/>
        </p:nvSpPr>
        <p:spPr>
          <a:xfrm>
            <a:off x="4438299" y="4280542"/>
            <a:ext cx="3528392" cy="464393"/>
          </a:xfrm>
          <a:prstGeom prst="parallelogram">
            <a:avLst>
              <a:gd name="adj" fmla="val 15683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Parallélogramme 22"/>
          <p:cNvSpPr/>
          <p:nvPr/>
        </p:nvSpPr>
        <p:spPr>
          <a:xfrm>
            <a:off x="3358177" y="4281357"/>
            <a:ext cx="1548173" cy="464393"/>
          </a:xfrm>
          <a:prstGeom prst="parallelogram">
            <a:avLst>
              <a:gd name="adj" fmla="val 15683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Accolade ouvrante 24"/>
          <p:cNvSpPr/>
          <p:nvPr/>
        </p:nvSpPr>
        <p:spPr>
          <a:xfrm rot="5400000">
            <a:off x="5303154" y="548609"/>
            <a:ext cx="648072" cy="467900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7" name="ZoneTexte 26"/>
          <p:cNvSpPr txBox="1"/>
          <p:nvPr/>
        </p:nvSpPr>
        <p:spPr>
          <a:xfrm>
            <a:off x="9046810" y="432310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9046810" y="342264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</a:t>
            </a:r>
            <a:endParaRPr lang="fr-BE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9046810" y="1151685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499" y="1277008"/>
            <a:ext cx="1646895" cy="1646895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9" t="3085" r="37434" b="57540"/>
          <a:stretch/>
        </p:blipFill>
        <p:spPr>
          <a:xfrm>
            <a:off x="5159896" y="108698"/>
            <a:ext cx="936104" cy="432048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V="1">
            <a:off x="9408368" y="1551795"/>
            <a:ext cx="0" cy="1806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9399984" y="3789040"/>
            <a:ext cx="0" cy="587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élogramme 35"/>
          <p:cNvSpPr/>
          <p:nvPr/>
        </p:nvSpPr>
        <p:spPr>
          <a:xfrm>
            <a:off x="4438299" y="4275866"/>
            <a:ext cx="3528392" cy="464393"/>
          </a:xfrm>
          <a:prstGeom prst="parallelogram">
            <a:avLst>
              <a:gd name="adj" fmla="val 156839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7" name="Flèche vers le haut 36"/>
          <p:cNvSpPr/>
          <p:nvPr/>
        </p:nvSpPr>
        <p:spPr>
          <a:xfrm>
            <a:off x="3691223" y="3068960"/>
            <a:ext cx="940226" cy="1101897"/>
          </a:xfrm>
          <a:prstGeom prst="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ZoneTexte 37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</a:t>
            </a:r>
            <a:r>
              <a:rPr lang="fr-BE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839416" y="1436583"/>
            <a:ext cx="302080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Limiting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production by </a:t>
            </a:r>
            <a:r>
              <a:rPr lang="fr-BE" b="1" dirty="0" err="1"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marL="285750" indent="-285750">
              <a:buFontTx/>
              <a:buChar char="-"/>
            </a:pPr>
            <a:r>
              <a:rPr lang="fr-BE" dirty="0" err="1">
                <a:latin typeface="Arial" panose="020B0604020202020204" pitchFamily="34" charset="0"/>
                <a:cs typeface="Arial" panose="020B0604020202020204" pitchFamily="34" charset="0"/>
              </a:rPr>
              <a:t>Human-edible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dirty="0" err="1">
                <a:latin typeface="Arial" panose="020B0604020202020204" pitchFamily="34" charset="0"/>
                <a:cs typeface="Arial" panose="020B0604020202020204" pitchFamily="34" charset="0"/>
              </a:rPr>
              <a:t>feed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fr-BE" dirty="0" err="1">
                <a:latin typeface="Arial" panose="020B0604020202020204" pitchFamily="34" charset="0"/>
                <a:cs typeface="Arial" panose="020B0604020202020204" pitchFamily="34" charset="0"/>
              </a:rPr>
              <a:t>human-edible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area 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71831" y="193715"/>
            <a:ext cx="46730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B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Battheu-Noirfalise</a:t>
            </a:r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 et al. 2023)</a:t>
            </a:r>
          </a:p>
          <a:p>
            <a:pPr algn="ctr"/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://doi.org/10.1007/s13593-023-00901-z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327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e 14"/>
          <p:cNvGraphicFramePr/>
          <p:nvPr>
            <p:extLst>
              <p:ext uri="{D42A27DB-BD31-4B8C-83A1-F6EECF244321}">
                <p14:modId xmlns:p14="http://schemas.microsoft.com/office/powerpoint/2010/main" val="4107924932"/>
              </p:ext>
            </p:extLst>
          </p:nvPr>
        </p:nvGraphicFramePr>
        <p:xfrm>
          <a:off x="6206065" y="1471416"/>
          <a:ext cx="5256584" cy="3738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fr-BE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production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86411" y="5333842"/>
            <a:ext cx="48958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The four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interconnected</a:t>
            </a:r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 dimensions of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BE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endParaRPr lang="fr-BE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703512" y="331528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fr-BE" sz="2000" b="1" dirty="0">
                <a:latin typeface="Arial" panose="020B0604020202020204" pitchFamily="34" charset="0"/>
                <a:cs typeface="Arial" panose="020B0604020202020204" pitchFamily="34" charset="0"/>
              </a:rPr>
              <a:t> of production</a:t>
            </a:r>
          </a:p>
        </p:txBody>
      </p:sp>
      <p:sp>
        <p:nvSpPr>
          <p:cNvPr id="18" name="Rectangle 17"/>
          <p:cNvSpPr/>
          <p:nvPr/>
        </p:nvSpPr>
        <p:spPr>
          <a:xfrm flipV="1">
            <a:off x="1718678" y="3084741"/>
            <a:ext cx="3521522" cy="1928435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Flèche droite 18"/>
          <p:cNvSpPr/>
          <p:nvPr/>
        </p:nvSpPr>
        <p:spPr>
          <a:xfrm rot="10800000">
            <a:off x="6168008" y="3931331"/>
            <a:ext cx="884759" cy="3372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0" name="Rectangle 19"/>
          <p:cNvSpPr/>
          <p:nvPr/>
        </p:nvSpPr>
        <p:spPr>
          <a:xfrm>
            <a:off x="7680176" y="4077072"/>
            <a:ext cx="966786" cy="45719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485643" y="3886137"/>
                <a:ext cx="2001382" cy="764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B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BE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fr-BE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B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BE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BE" sz="2000" i="1"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  <m:d>
                                <m:dPr>
                                  <m:ctrlPr>
                                    <a:rPr lang="fr-BE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BE" sz="20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d>
                            </m:e>
                            <m:sup>
                              <m:r>
                                <a:rPr lang="fr-BE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"/>
                              <m:ctrlPr>
                                <a:rPr lang="fr-B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BE" sz="2000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r>
                                <a:rPr lang="fr-BE" sz="20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BE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r-BE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643" y="3886137"/>
                <a:ext cx="2001382" cy="764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839416" y="2181648"/>
            <a:ext cx="4963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dirty="0" smtClean="0">
                <a:latin typeface="Arial" panose="020B0604020202020204" pitchFamily="34" charset="0"/>
                <a:cs typeface="Arial" panose="020B0604020202020204" pitchFamily="34" charset="0"/>
              </a:rPr>
              <a:t>(Zampieri et al. 2020)</a:t>
            </a:r>
          </a:p>
          <a:p>
            <a:pPr algn="ctr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  <a:hlinkClick r:id="rId9" tooltip="Persistent link using digital object identifier"/>
              </a:rPr>
              <a:t>https://doi.org/10.1016/j.scitotenv.2020.139378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5</a:t>
            </a:fld>
            <a:endParaRPr lang="fr-BE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9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839416" y="1772816"/>
            <a:ext cx="112332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Analyse the resilience of contribution to food security of dairy systems</a:t>
            </a:r>
          </a:p>
          <a:p>
            <a:pPr marL="742950" lvl="1" indent="-285750">
              <a:buFontTx/>
              <a:buChar char="-"/>
            </a:pP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H : intensive systems have lower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resilience of net productivity ~ fixed requirement in rich feeds of high productive cows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Compare the results of gross and net productivity</a:t>
            </a:r>
          </a:p>
          <a:p>
            <a:pPr marL="742950" lvl="1" indent="-285750">
              <a:buFontTx/>
              <a:buChar char="-"/>
            </a:pP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H : net productivity has lower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resilience than gross productivity ~ lower mean value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Study the influence of the end of milk quotas</a:t>
            </a:r>
          </a:p>
          <a:p>
            <a:pPr marL="742950" lvl="1" indent="-285750">
              <a:buFontTx/>
              <a:buChar char="-"/>
            </a:pP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H :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resilience of both metrics will decrease after the end of milk quotas ~ destabilization of the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farms will increase intensification to cope with open market prices</a:t>
            </a:r>
            <a:endParaRPr lang="fr-B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6</a:t>
            </a:fld>
            <a:endParaRPr lang="fr-BE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fr-BE" sz="3600" b="1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</a:t>
            </a:r>
            <a:r>
              <a:rPr lang="fr-BE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types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054647"/>
              </p:ext>
            </p:extLst>
          </p:nvPr>
        </p:nvGraphicFramePr>
        <p:xfrm>
          <a:off x="4007767" y="184739"/>
          <a:ext cx="8077774" cy="2870142"/>
        </p:xfrm>
        <a:graphic>
          <a:graphicData uri="http://schemas.openxmlformats.org/drawingml/2006/table">
            <a:tbl>
              <a:tblPr firstRow="1" firstCol="1" bandRow="1"/>
              <a:tblGrid>
                <a:gridCol w="4427538">
                  <a:extLst>
                    <a:ext uri="{9D8B030D-6E8A-4147-A177-3AD203B41FA5}">
                      <a16:colId xmlns:a16="http://schemas.microsoft.com/office/drawing/2014/main" val="2253492139"/>
                    </a:ext>
                  </a:extLst>
                </a:gridCol>
                <a:gridCol w="1073876">
                  <a:extLst>
                    <a:ext uri="{9D8B030D-6E8A-4147-A177-3AD203B41FA5}">
                      <a16:colId xmlns:a16="http://schemas.microsoft.com/office/drawing/2014/main" val="1510047269"/>
                    </a:ext>
                  </a:extLst>
                </a:gridCol>
                <a:gridCol w="1502484">
                  <a:extLst>
                    <a:ext uri="{9D8B030D-6E8A-4147-A177-3AD203B41FA5}">
                      <a16:colId xmlns:a16="http://schemas.microsoft.com/office/drawing/2014/main" val="2923638330"/>
                    </a:ext>
                  </a:extLst>
                </a:gridCol>
                <a:gridCol w="1073876">
                  <a:extLst>
                    <a:ext uri="{9D8B030D-6E8A-4147-A177-3AD203B41FA5}">
                      <a16:colId xmlns:a16="http://schemas.microsoft.com/office/drawing/2014/main" val="379470090"/>
                    </a:ext>
                  </a:extLst>
                </a:gridCol>
              </a:tblGrid>
              <a:tr h="150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5656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IG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EG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432789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Number of farms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254356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Milk production per cow (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kg FPCM cow</a:t>
                      </a:r>
                      <a:r>
                        <a:rPr lang="en-GB" sz="16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year</a:t>
                      </a:r>
                      <a:r>
                        <a:rPr lang="en-GB" sz="16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7580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7670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5480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524409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Grassland 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yield 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(t</a:t>
                      </a:r>
                      <a:r>
                        <a:rPr lang="en-GB" sz="16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DM ha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9.3 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7.8 </a:t>
                      </a: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7.3 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428793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Percentage of maize silage (%)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89457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Concentrates per cow (kg DM cow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day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4.8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4.2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 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340439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CP-content of concentrates (%)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26.3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90880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Stocking rate (LU ha</a:t>
                      </a:r>
                      <a:r>
                        <a:rPr lang="en-GB" sz="16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2.33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2.62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1.69 </a:t>
                      </a: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044485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Age at first calving (months)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29.2 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30.3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33.6 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39676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 followers per cow (</a:t>
                      </a: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cow</a:t>
                      </a:r>
                      <a:r>
                        <a:rPr lang="en-GB" sz="16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 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0.63 c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270444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848076"/>
              </p:ext>
            </p:extLst>
          </p:nvPr>
        </p:nvGraphicFramePr>
        <p:xfrm>
          <a:off x="623392" y="4005063"/>
          <a:ext cx="7488831" cy="1565532"/>
        </p:xfrm>
        <a:graphic>
          <a:graphicData uri="http://schemas.openxmlformats.org/drawingml/2006/table">
            <a:tbl>
              <a:tblPr firstRow="1" firstCol="1" bandRow="1"/>
              <a:tblGrid>
                <a:gridCol w="3283779">
                  <a:extLst>
                    <a:ext uri="{9D8B030D-6E8A-4147-A177-3AD203B41FA5}">
                      <a16:colId xmlns:a16="http://schemas.microsoft.com/office/drawing/2014/main" val="1657344450"/>
                    </a:ext>
                  </a:extLst>
                </a:gridCol>
                <a:gridCol w="1445863">
                  <a:extLst>
                    <a:ext uri="{9D8B030D-6E8A-4147-A177-3AD203B41FA5}">
                      <a16:colId xmlns:a16="http://schemas.microsoft.com/office/drawing/2014/main" val="3726829682"/>
                    </a:ext>
                  </a:extLst>
                </a:gridCol>
                <a:gridCol w="1445863">
                  <a:extLst>
                    <a:ext uri="{9D8B030D-6E8A-4147-A177-3AD203B41FA5}">
                      <a16:colId xmlns:a16="http://schemas.microsoft.com/office/drawing/2014/main" val="1794458874"/>
                    </a:ext>
                  </a:extLst>
                </a:gridCol>
                <a:gridCol w="1313326">
                  <a:extLst>
                    <a:ext uri="{9D8B030D-6E8A-4147-A177-3AD203B41FA5}">
                      <a16:colId xmlns:a16="http://schemas.microsoft.com/office/drawing/2014/main" val="3774899119"/>
                    </a:ext>
                  </a:extLst>
                </a:gridCol>
              </a:tblGrid>
              <a:tr h="209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37464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IG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EG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49037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Gross productivity (kg HDP ha</a:t>
                      </a:r>
                      <a:r>
                        <a:rPr lang="en-GB" sz="16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302 </a:t>
                      </a:r>
                      <a:r>
                        <a:rPr lang="fr-BE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</a:t>
                      </a:r>
                      <a:r>
                        <a:rPr lang="en-GB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 a</a:t>
                      </a:r>
                      <a:endParaRPr lang="fr-BE" sz="1600" dirty="0">
                        <a:solidFill>
                          <a:srgbClr val="009A4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301 </a:t>
                      </a:r>
                      <a:r>
                        <a:rPr lang="fr-BE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+/- 68 </a:t>
                      </a:r>
                      <a:r>
                        <a:rPr lang="en-GB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fr-BE" sz="1600" dirty="0">
                        <a:solidFill>
                          <a:srgbClr val="009A4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199 </a:t>
                      </a:r>
                      <a:r>
                        <a:rPr lang="fr-BE" sz="16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</a:t>
                      </a:r>
                      <a:r>
                        <a:rPr lang="en-GB" sz="16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 b</a:t>
                      </a:r>
                      <a:endParaRPr lang="fr-BE" sz="160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199791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Net productivity (kg HDP ha</a:t>
                      </a:r>
                      <a:r>
                        <a:rPr lang="en-GB" sz="16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269 +/- 56 a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accent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231 +/- 62 b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183 </a:t>
                      </a:r>
                      <a:r>
                        <a:rPr lang="fr-BE" sz="16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c</a:t>
                      </a:r>
                      <a:endParaRPr lang="fr-BE" sz="16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082988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Resilience of gross productivity ()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80.9 a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accent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53.3 b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48.5 c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95888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Resilience of net productivity ()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9A4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52.8 a</a:t>
                      </a:r>
                      <a:endParaRPr lang="fr-BE" sz="1600" dirty="0">
                        <a:solidFill>
                          <a:srgbClr val="009A4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20.5 c</a:t>
                      </a:r>
                      <a:endParaRPr lang="fr-BE" sz="16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42.9 b</a:t>
                      </a:r>
                      <a:endParaRPr lang="fr-BE" sz="1600" dirty="0">
                        <a:solidFill>
                          <a:schemeClr val="accent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890934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43014" y="4797152"/>
            <a:ext cx="7685234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342270"/>
              </p:ext>
            </p:extLst>
          </p:nvPr>
        </p:nvGraphicFramePr>
        <p:xfrm>
          <a:off x="8501044" y="938848"/>
          <a:ext cx="3442113" cy="260922"/>
        </p:xfrm>
        <a:graphic>
          <a:graphicData uri="http://schemas.openxmlformats.org/drawingml/2006/table">
            <a:tbl>
              <a:tblPr firstRow="1" firstCol="1" bandRow="1"/>
              <a:tblGrid>
                <a:gridCol w="1012647">
                  <a:extLst>
                    <a:ext uri="{9D8B030D-6E8A-4147-A177-3AD203B41FA5}">
                      <a16:colId xmlns:a16="http://schemas.microsoft.com/office/drawing/2014/main" val="4102982014"/>
                    </a:ext>
                  </a:extLst>
                </a:gridCol>
                <a:gridCol w="1416819">
                  <a:extLst>
                    <a:ext uri="{9D8B030D-6E8A-4147-A177-3AD203B41FA5}">
                      <a16:colId xmlns:a16="http://schemas.microsoft.com/office/drawing/2014/main" val="3840616915"/>
                    </a:ext>
                  </a:extLst>
                </a:gridCol>
                <a:gridCol w="1012647">
                  <a:extLst>
                    <a:ext uri="{9D8B030D-6E8A-4147-A177-3AD203B41FA5}">
                      <a16:colId xmlns:a16="http://schemas.microsoft.com/office/drawing/2014/main" val="1533313394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7580 a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7670 a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5480 b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443176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603770" y="5013176"/>
            <a:ext cx="7685234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Rectangle 17"/>
          <p:cNvSpPr/>
          <p:nvPr/>
        </p:nvSpPr>
        <p:spPr>
          <a:xfrm>
            <a:off x="623392" y="5301208"/>
            <a:ext cx="7704856" cy="585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11950"/>
              </p:ext>
            </p:extLst>
          </p:nvPr>
        </p:nvGraphicFramePr>
        <p:xfrm>
          <a:off x="8486533" y="960801"/>
          <a:ext cx="3442115" cy="260922"/>
        </p:xfrm>
        <a:graphic>
          <a:graphicData uri="http://schemas.openxmlformats.org/drawingml/2006/table">
            <a:tbl>
              <a:tblPr firstRow="1" firstCol="1" bandRow="1"/>
              <a:tblGrid>
                <a:gridCol w="1012648">
                  <a:extLst>
                    <a:ext uri="{9D8B030D-6E8A-4147-A177-3AD203B41FA5}">
                      <a16:colId xmlns:a16="http://schemas.microsoft.com/office/drawing/2014/main" val="4172827146"/>
                    </a:ext>
                  </a:extLst>
                </a:gridCol>
                <a:gridCol w="1416819">
                  <a:extLst>
                    <a:ext uri="{9D8B030D-6E8A-4147-A177-3AD203B41FA5}">
                      <a16:colId xmlns:a16="http://schemas.microsoft.com/office/drawing/2014/main" val="3305321861"/>
                    </a:ext>
                  </a:extLst>
                </a:gridCol>
                <a:gridCol w="1012648">
                  <a:extLst>
                    <a:ext uri="{9D8B030D-6E8A-4147-A177-3AD203B41FA5}">
                      <a16:colId xmlns:a16="http://schemas.microsoft.com/office/drawing/2014/main" val="2325979523"/>
                    </a:ext>
                  </a:extLst>
                </a:gridCol>
              </a:tblGrid>
              <a:tr h="155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7580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7670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5480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066822"/>
                  </a:ext>
                </a:extLst>
              </a:tr>
            </a:tbl>
          </a:graphicData>
        </a:graphic>
      </p:graphicFrame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396788"/>
              </p:ext>
            </p:extLst>
          </p:nvPr>
        </p:nvGraphicFramePr>
        <p:xfrm>
          <a:off x="8485786" y="1493279"/>
          <a:ext cx="3442862" cy="782766"/>
        </p:xfrm>
        <a:graphic>
          <a:graphicData uri="http://schemas.openxmlformats.org/drawingml/2006/table">
            <a:tbl>
              <a:tblPr firstRow="1" firstCol="1" bandRow="1"/>
              <a:tblGrid>
                <a:gridCol w="922578">
                  <a:extLst>
                    <a:ext uri="{9D8B030D-6E8A-4147-A177-3AD203B41FA5}">
                      <a16:colId xmlns:a16="http://schemas.microsoft.com/office/drawing/2014/main" val="188419610"/>
                    </a:ext>
                  </a:extLst>
                </a:gridCol>
                <a:gridCol w="1507416">
                  <a:extLst>
                    <a:ext uri="{9D8B030D-6E8A-4147-A177-3AD203B41FA5}">
                      <a16:colId xmlns:a16="http://schemas.microsoft.com/office/drawing/2014/main" val="1159597723"/>
                    </a:ext>
                  </a:extLst>
                </a:gridCol>
                <a:gridCol w="1012868">
                  <a:extLst>
                    <a:ext uri="{9D8B030D-6E8A-4147-A177-3AD203B41FA5}">
                      <a16:colId xmlns:a16="http://schemas.microsoft.com/office/drawing/2014/main" val="856181122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b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 a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b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74183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4.8 a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4.2 a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 b</a:t>
                      </a:r>
                      <a:endParaRPr lang="fr-BE" sz="16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876742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26.3 a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810157"/>
                  </a:ext>
                </a:extLst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082883"/>
              </p:ext>
            </p:extLst>
          </p:nvPr>
        </p:nvGraphicFramePr>
        <p:xfrm>
          <a:off x="8485786" y="1491314"/>
          <a:ext cx="3413509" cy="782766"/>
        </p:xfrm>
        <a:graphic>
          <a:graphicData uri="http://schemas.openxmlformats.org/drawingml/2006/table">
            <a:tbl>
              <a:tblPr firstRow="1" firstCol="1" bandRow="1"/>
              <a:tblGrid>
                <a:gridCol w="1004232">
                  <a:extLst>
                    <a:ext uri="{9D8B030D-6E8A-4147-A177-3AD203B41FA5}">
                      <a16:colId xmlns:a16="http://schemas.microsoft.com/office/drawing/2014/main" val="2482489337"/>
                    </a:ext>
                  </a:extLst>
                </a:gridCol>
                <a:gridCol w="1405045">
                  <a:extLst>
                    <a:ext uri="{9D8B030D-6E8A-4147-A177-3AD203B41FA5}">
                      <a16:colId xmlns:a16="http://schemas.microsoft.com/office/drawing/2014/main" val="1000339619"/>
                    </a:ext>
                  </a:extLst>
                </a:gridCol>
                <a:gridCol w="1004232">
                  <a:extLst>
                    <a:ext uri="{9D8B030D-6E8A-4147-A177-3AD203B41FA5}">
                      <a16:colId xmlns:a16="http://schemas.microsoft.com/office/drawing/2014/main" val="2637027473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b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048543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4.8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4.2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158877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26.3 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 b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2315"/>
                  </a:ext>
                </a:extLst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7</a:t>
            </a:fld>
            <a:endParaRPr lang="fr-BE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131845" y="3192410"/>
            <a:ext cx="47547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r>
              <a:rPr lang="fr-BE" sz="1400" u="sng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FADN data</a:t>
            </a: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79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dairy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farms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(2011-2020)</a:t>
            </a:r>
          </a:p>
          <a:p>
            <a:pPr algn="ctr"/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fr-BE" sz="1400" u="sng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farm</a:t>
            </a:r>
            <a:r>
              <a:rPr lang="fr-BE" sz="1400" u="sng" dirty="0">
                <a:latin typeface="Arial" panose="020B0604020202020204" pitchFamily="34" charset="0"/>
                <a:cs typeface="Arial" panose="020B0604020202020204" pitchFamily="34" charset="0"/>
              </a:rPr>
              <a:t> types :</a:t>
            </a:r>
          </a:p>
          <a:p>
            <a:pPr algn="ctr"/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Kmeans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clustering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PCs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On the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IG : Intensive Grass</a:t>
            </a: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IM : Intensive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EG : Extensive Grass</a:t>
            </a:r>
          </a:p>
        </p:txBody>
      </p:sp>
      <p:sp>
        <p:nvSpPr>
          <p:cNvPr id="7" name="Arc 6"/>
          <p:cNvSpPr/>
          <p:nvPr/>
        </p:nvSpPr>
        <p:spPr>
          <a:xfrm rot="9817552">
            <a:off x="8923959" y="2260507"/>
            <a:ext cx="1426710" cy="1337907"/>
          </a:xfrm>
          <a:prstGeom prst="arc">
            <a:avLst/>
          </a:prstGeom>
          <a:ln w="19050"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/>
          <p:cNvSpPr txBox="1"/>
          <p:nvPr/>
        </p:nvSpPr>
        <p:spPr>
          <a:xfrm>
            <a:off x="8289004" y="3510773"/>
            <a:ext cx="1119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BE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of the 10 </a:t>
            </a:r>
            <a:r>
              <a:rPr lang="fr-BE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fr-BE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73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fr-BE" sz="3600" b="1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of </a:t>
            </a:r>
            <a:r>
              <a:rPr lang="fr-BE" sz="2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r>
              <a:rPr lang="fr-BE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quota </a:t>
            </a:r>
            <a:r>
              <a:rPr lang="fr-BE" sz="2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8828"/>
              </p:ext>
            </p:extLst>
          </p:nvPr>
        </p:nvGraphicFramePr>
        <p:xfrm>
          <a:off x="59668" y="1936204"/>
          <a:ext cx="12132332" cy="1826454"/>
        </p:xfrm>
        <a:graphic>
          <a:graphicData uri="http://schemas.openxmlformats.org/drawingml/2006/table">
            <a:tbl>
              <a:tblPr firstRow="1" firstCol="1" bandRow="1"/>
              <a:tblGrid>
                <a:gridCol w="3084878">
                  <a:extLst>
                    <a:ext uri="{9D8B030D-6E8A-4147-A177-3AD203B41FA5}">
                      <a16:colId xmlns:a16="http://schemas.microsoft.com/office/drawing/2014/main" val="4142101001"/>
                    </a:ext>
                  </a:extLst>
                </a:gridCol>
                <a:gridCol w="1132448">
                  <a:extLst>
                    <a:ext uri="{9D8B030D-6E8A-4147-A177-3AD203B41FA5}">
                      <a16:colId xmlns:a16="http://schemas.microsoft.com/office/drawing/2014/main" val="3370318387"/>
                    </a:ext>
                  </a:extLst>
                </a:gridCol>
                <a:gridCol w="1132448">
                  <a:extLst>
                    <a:ext uri="{9D8B030D-6E8A-4147-A177-3AD203B41FA5}">
                      <a16:colId xmlns:a16="http://schemas.microsoft.com/office/drawing/2014/main" val="3931189931"/>
                    </a:ext>
                  </a:extLst>
                </a:gridCol>
                <a:gridCol w="686558">
                  <a:extLst>
                    <a:ext uri="{9D8B030D-6E8A-4147-A177-3AD203B41FA5}">
                      <a16:colId xmlns:a16="http://schemas.microsoft.com/office/drawing/2014/main" val="329081690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7580066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15770436"/>
                    </a:ext>
                  </a:extLst>
                </a:gridCol>
                <a:gridCol w="617634">
                  <a:extLst>
                    <a:ext uri="{9D8B030D-6E8A-4147-A177-3AD203B41FA5}">
                      <a16:colId xmlns:a16="http://schemas.microsoft.com/office/drawing/2014/main" val="1035818807"/>
                    </a:ext>
                  </a:extLst>
                </a:gridCol>
                <a:gridCol w="1157388">
                  <a:extLst>
                    <a:ext uri="{9D8B030D-6E8A-4147-A177-3AD203B41FA5}">
                      <a16:colId xmlns:a16="http://schemas.microsoft.com/office/drawing/2014/main" val="3556817160"/>
                    </a:ext>
                  </a:extLst>
                </a:gridCol>
                <a:gridCol w="1178286">
                  <a:extLst>
                    <a:ext uri="{9D8B030D-6E8A-4147-A177-3AD203B41FA5}">
                      <a16:colId xmlns:a16="http://schemas.microsoft.com/office/drawing/2014/main" val="1496934261"/>
                    </a:ext>
                  </a:extLst>
                </a:gridCol>
                <a:gridCol w="766428">
                  <a:extLst>
                    <a:ext uri="{9D8B030D-6E8A-4147-A177-3AD203B41FA5}">
                      <a16:colId xmlns:a16="http://schemas.microsoft.com/office/drawing/2014/main" val="3268649564"/>
                    </a:ext>
                  </a:extLst>
                </a:gridCol>
              </a:tblGrid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082646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IG</a:t>
                      </a:r>
                      <a:endParaRPr lang="fr-B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IM</a:t>
                      </a:r>
                      <a:endParaRPr lang="fr-B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 EG</a:t>
                      </a:r>
                      <a:endParaRPr lang="fr-B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383571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Milk quota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968063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Gross productivity (kg HDP ha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 +/- 44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 +/- 50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 +/- 51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 +/- 71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212 </a:t>
                      </a: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+/- 45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185 </a:t>
                      </a: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+/- 48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770565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Net productivity (kg HDP </a:t>
                      </a:r>
                      <a:r>
                        <a:rPr lang="fr-B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 +/- 46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 +/- 53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 +/- 41 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 +/- 55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195 +/- 43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170 +/- 47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370850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Resilience of gross productivity ()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92.6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90.8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63.9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56.4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56.1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49.5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08577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Resilience of net productivity ()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62.7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53.1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23.5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18.0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49.1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42.7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61413"/>
                  </a:ext>
                </a:extLst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4117679" y="324429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085799" y="324063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079465" y="317788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18066" y="4509120"/>
            <a:ext cx="10682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farm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types show a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gross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and net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the end of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quotas : </a:t>
            </a:r>
          </a:p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- IG and IM ~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BE" i="1" dirty="0" smtClean="0">
                <a:latin typeface="Arial" panose="020B0604020202020204" pitchFamily="34" charset="0"/>
                <a:cs typeface="Arial" panose="020B0604020202020204" pitchFamily="34" charset="0"/>
              </a:rPr>
              <a:t>EG 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~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value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545581" y="4781013"/>
            <a:ext cx="576064" cy="276032"/>
          </a:xfrm>
          <a:prstGeom prst="rightArrow">
            <a:avLst/>
          </a:prstGeom>
          <a:solidFill>
            <a:schemeClr val="bg1"/>
          </a:solidFill>
          <a:ln>
            <a:solidFill>
              <a:srgbClr val="009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ZoneTexte 18"/>
          <p:cNvSpPr txBox="1"/>
          <p:nvPr/>
        </p:nvSpPr>
        <p:spPr>
          <a:xfrm>
            <a:off x="10056440" y="2663846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r>
              <a:rPr lang="fr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8</a:t>
            </a:fld>
            <a:endParaRPr lang="fr-BE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2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7840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fr-BE" sz="3600" b="1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515299"/>
              </p:ext>
            </p:extLst>
          </p:nvPr>
        </p:nvGraphicFramePr>
        <p:xfrm>
          <a:off x="56042" y="1611956"/>
          <a:ext cx="12079916" cy="2902717"/>
        </p:xfrm>
        <a:graphic>
          <a:graphicData uri="http://schemas.openxmlformats.org/drawingml/2006/table">
            <a:tbl>
              <a:tblPr firstRow="1" firstCol="1" bandRow="1"/>
              <a:tblGrid>
                <a:gridCol w="4427538">
                  <a:extLst>
                    <a:ext uri="{9D8B030D-6E8A-4147-A177-3AD203B41FA5}">
                      <a16:colId xmlns:a16="http://schemas.microsoft.com/office/drawing/2014/main" val="3833229929"/>
                    </a:ext>
                  </a:extLst>
                </a:gridCol>
                <a:gridCol w="906068">
                  <a:extLst>
                    <a:ext uri="{9D8B030D-6E8A-4147-A177-3AD203B41FA5}">
                      <a16:colId xmlns:a16="http://schemas.microsoft.com/office/drawing/2014/main" val="166804684"/>
                    </a:ext>
                  </a:extLst>
                </a:gridCol>
                <a:gridCol w="997965">
                  <a:extLst>
                    <a:ext uri="{9D8B030D-6E8A-4147-A177-3AD203B41FA5}">
                      <a16:colId xmlns:a16="http://schemas.microsoft.com/office/drawing/2014/main" val="3534566628"/>
                    </a:ext>
                  </a:extLst>
                </a:gridCol>
                <a:gridCol w="790851">
                  <a:extLst>
                    <a:ext uri="{9D8B030D-6E8A-4147-A177-3AD203B41FA5}">
                      <a16:colId xmlns:a16="http://schemas.microsoft.com/office/drawing/2014/main" val="4074122752"/>
                    </a:ext>
                  </a:extLst>
                </a:gridCol>
                <a:gridCol w="979953">
                  <a:extLst>
                    <a:ext uri="{9D8B030D-6E8A-4147-A177-3AD203B41FA5}">
                      <a16:colId xmlns:a16="http://schemas.microsoft.com/office/drawing/2014/main" val="421137054"/>
                    </a:ext>
                  </a:extLst>
                </a:gridCol>
                <a:gridCol w="821484">
                  <a:extLst>
                    <a:ext uri="{9D8B030D-6E8A-4147-A177-3AD203B41FA5}">
                      <a16:colId xmlns:a16="http://schemas.microsoft.com/office/drawing/2014/main" val="4181440079"/>
                    </a:ext>
                  </a:extLst>
                </a:gridCol>
                <a:gridCol w="714850">
                  <a:extLst>
                    <a:ext uri="{9D8B030D-6E8A-4147-A177-3AD203B41FA5}">
                      <a16:colId xmlns:a16="http://schemas.microsoft.com/office/drawing/2014/main" val="60333033"/>
                    </a:ext>
                  </a:extLst>
                </a:gridCol>
                <a:gridCol w="983946">
                  <a:extLst>
                    <a:ext uri="{9D8B030D-6E8A-4147-A177-3AD203B41FA5}">
                      <a16:colId xmlns:a16="http://schemas.microsoft.com/office/drawing/2014/main" val="1376670272"/>
                    </a:ext>
                  </a:extLst>
                </a:gridCol>
                <a:gridCol w="821484">
                  <a:extLst>
                    <a:ext uri="{9D8B030D-6E8A-4147-A177-3AD203B41FA5}">
                      <a16:colId xmlns:a16="http://schemas.microsoft.com/office/drawing/2014/main" val="2222730863"/>
                    </a:ext>
                  </a:extLst>
                </a:gridCol>
                <a:gridCol w="635777">
                  <a:extLst>
                    <a:ext uri="{9D8B030D-6E8A-4147-A177-3AD203B41FA5}">
                      <a16:colId xmlns:a16="http://schemas.microsoft.com/office/drawing/2014/main" val="2079535281"/>
                    </a:ext>
                  </a:extLst>
                </a:gridCol>
              </a:tblGrid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72141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BE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IG</a:t>
                      </a:r>
                      <a:endParaRPr lang="fr-BE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fr-BE" sz="18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BE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</a:t>
                      </a:r>
                      <a:endParaRPr lang="fr-BE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EG</a:t>
                      </a:r>
                      <a:endParaRPr lang="fr-BE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75251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Milk quota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088277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Milk production per cow (kg FPCM cow</a:t>
                      </a:r>
                      <a:r>
                        <a:rPr lang="en-GB" sz="16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year</a:t>
                      </a:r>
                      <a:r>
                        <a:rPr lang="en-GB" sz="16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7490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7660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7470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7870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5530</a:t>
                      </a:r>
                      <a:endParaRPr lang="fr-BE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5440</a:t>
                      </a:r>
                      <a:endParaRPr lang="fr-BE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287372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Fodder yield correction (%)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91 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439804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Percentage of maize silage (%)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11549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Concentrates per cow (kg DM cow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day</a:t>
                      </a:r>
                      <a:r>
                        <a:rPr lang="en-GB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4.6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802908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 of concentrates (%)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19.3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20.1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19.4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020484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Stocking rate (LU ha</a:t>
                      </a:r>
                      <a:r>
                        <a:rPr lang="en-GB" sz="16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farm</a:t>
                      </a:r>
                      <a:r>
                        <a:rPr lang="en-GB" sz="16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2.39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2.26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2.56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2.67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1.62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523209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Age at first calving (months)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30.8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29.7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33.0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34.3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354863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 followers per cow (</a:t>
                      </a: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cow</a:t>
                      </a:r>
                      <a:r>
                        <a:rPr lang="en-GB" sz="16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fr-B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0.58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0.69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r-B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846377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5231904" y="2371625"/>
            <a:ext cx="28803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>
              <a:spcBef>
                <a:spcPts val="100"/>
              </a:spcBef>
            </a:pPr>
            <a:endParaRPr lang="fr-B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956849" y="2371618"/>
            <a:ext cx="288032" cy="2151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488488" y="2371618"/>
            <a:ext cx="288032" cy="2151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fr-B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spcBef>
                <a:spcPts val="100"/>
              </a:spcBef>
            </a:pPr>
            <a:r>
              <a:rPr lang="fr-BE" sz="1600" b="1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63752" y="4755426"/>
            <a:ext cx="9793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Farm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types show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i="1" dirty="0" err="1">
                <a:latin typeface="Arial" panose="020B0604020202020204" pitchFamily="34" charset="0"/>
                <a:cs typeface="Arial" panose="020B0604020202020204" pitchFamily="34" charset="0"/>
              </a:rPr>
              <a:t>pathways</a:t>
            </a:r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- IG and IM show an intensification</a:t>
            </a:r>
          </a:p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- EG shows an extensification</a:t>
            </a:r>
          </a:p>
        </p:txBody>
      </p:sp>
      <p:sp>
        <p:nvSpPr>
          <p:cNvPr id="15" name="Flèche droite 14"/>
          <p:cNvSpPr/>
          <p:nvPr/>
        </p:nvSpPr>
        <p:spPr>
          <a:xfrm>
            <a:off x="3141418" y="5086979"/>
            <a:ext cx="576064" cy="276032"/>
          </a:xfrm>
          <a:prstGeom prst="rightArrow">
            <a:avLst/>
          </a:prstGeom>
          <a:solidFill>
            <a:schemeClr val="bg1"/>
          </a:solidFill>
          <a:ln>
            <a:solidFill>
              <a:srgbClr val="009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/>
          <p:cNvSpPr txBox="1"/>
          <p:nvPr/>
        </p:nvSpPr>
        <p:spPr>
          <a:xfrm>
            <a:off x="839416" y="98072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of </a:t>
            </a:r>
            <a:r>
              <a:rPr lang="fr-BE" sz="2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r>
              <a:rPr lang="fr-BE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quota </a:t>
            </a:r>
            <a:r>
              <a:rPr lang="fr-BE" sz="2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endParaRPr lang="fr-BE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9</a:t>
            </a:fld>
            <a:endParaRPr lang="fr-BE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07595"/>
            <a:ext cx="12192000" cy="90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48804" y="6140409"/>
            <a:ext cx="6219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 Agricultural </a:t>
            </a:r>
            <a:r>
              <a:rPr lang="fr-BE" altLang="fr-FR" sz="1200" b="1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12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today’s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questions and to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alt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tomorrow’s</a:t>
            </a:r>
            <a:r>
              <a:rPr lang="fr-BE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endParaRPr lang="fr-FR" alt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1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416" y="294647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6007595"/>
            <a:ext cx="1485452" cy="85040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26796" y="1165903"/>
            <a:ext cx="113652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Analyse the resilience of contribution to food security of dairy systems</a:t>
            </a:r>
          </a:p>
          <a:p>
            <a:pPr marL="742950" lvl="1" indent="-285750">
              <a:buFontTx/>
              <a:buChar char="-"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: intensive systems have lower resilience 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net productivity ~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requirement in rich feeds of high productive cows</a:t>
            </a:r>
          </a:p>
          <a:p>
            <a:pPr marL="742950" lvl="1" indent="-285750">
              <a:buFontTx/>
              <a:buChar char="-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intensive and grass-based type (IG) shows the highest mean levels of net productivity and resilience of net productivity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IG can couple the dimensions availability and stability of food security</a:t>
            </a:r>
          </a:p>
          <a:p>
            <a:pPr marL="742950" lvl="1" indent="-285750">
              <a:buFontTx/>
              <a:buChar char="-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Although the intensive maize based type has a higher mean level of net productivity, its resilience of net productivity is lower than the extensive grass-based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type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3885" y="3284984"/>
            <a:ext cx="10910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Compare the results of gross and net productivity</a:t>
            </a:r>
          </a:p>
          <a:p>
            <a:pPr marL="742950" lvl="1" indent="-285750">
              <a:buFontTx/>
              <a:buChar char="-"/>
            </a:pPr>
            <a:r>
              <a:rPr lang="en-US" i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: net productivity has lower resilience than gross productivity ~ lower mean value</a:t>
            </a:r>
          </a:p>
          <a:p>
            <a:pPr marL="742950" lvl="1" indent="-285750">
              <a:buFontTx/>
              <a:buChar char="-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Net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productivity show lower resilience ~ lower mean value than gross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83885" y="4365104"/>
            <a:ext cx="11255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Study the influence of the end of milk quotas</a:t>
            </a:r>
          </a:p>
          <a:p>
            <a:pPr marL="742950" lvl="1" indent="-285750">
              <a:buFontTx/>
              <a:buChar char="-"/>
            </a:pPr>
            <a:r>
              <a:rPr lang="en-US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: resilience of both metrics will decrease after the end of milk quotas ~ destabilization of the market +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farms will increase intensification to cope with open market prices</a:t>
            </a:r>
          </a:p>
          <a:p>
            <a:pPr marL="742950" lvl="1" indent="-285750">
              <a:buFontTx/>
              <a:buChar char="-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period after the end of milk quotas (&gt; 2015) is associated with lower resilience. However, five years is a short period, that can also be influenced by other factors such as extreme weather events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10</a:t>
            </a:fld>
            <a:endParaRPr lang="fr-BE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48" y="6210564"/>
            <a:ext cx="1512168" cy="5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r="13750"/>
          <a:stretch/>
        </p:blipFill>
        <p:spPr>
          <a:xfrm rot="5400000">
            <a:off x="435903" y="584160"/>
            <a:ext cx="6144683" cy="5760640"/>
          </a:xfrm>
        </p:spPr>
      </p:pic>
      <p:sp>
        <p:nvSpPr>
          <p:cNvPr id="5" name="ZoneTexte 4"/>
          <p:cNvSpPr txBox="1"/>
          <p:nvPr/>
        </p:nvSpPr>
        <p:spPr>
          <a:xfrm>
            <a:off x="7421470" y="3130575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Valorize</a:t>
            </a:r>
            <a:r>
              <a:rPr lang="fr-BE" sz="40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grass</a:t>
            </a:r>
            <a:r>
              <a:rPr lang="fr-BE" sz="40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23392" y="45485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bg1"/>
                </a:solidFill>
              </a:rPr>
              <a:t>R4D Meeting, </a:t>
            </a:r>
            <a:r>
              <a:rPr lang="fr-BE" dirty="0" err="1">
                <a:solidFill>
                  <a:schemeClr val="bg1"/>
                </a:solidFill>
              </a:rPr>
              <a:t>Slovenia</a:t>
            </a:r>
            <a:r>
              <a:rPr lang="fr-BE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206727" y="4673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err="1"/>
              <a:t>Easily</a:t>
            </a:r>
            <a:r>
              <a:rPr lang="fr-BE" i="1" dirty="0"/>
              <a:t> </a:t>
            </a:r>
            <a:r>
              <a:rPr lang="fr-BE" i="1" dirty="0" err="1"/>
              <a:t>said</a:t>
            </a:r>
            <a:r>
              <a:rPr lang="fr-BE" i="1" dirty="0"/>
              <a:t>, … </a:t>
            </a:r>
          </a:p>
          <a:p>
            <a:r>
              <a:rPr lang="fr-BE" i="1" dirty="0" err="1"/>
              <a:t>Hardly</a:t>
            </a:r>
            <a:r>
              <a:rPr lang="fr-BE" i="1" dirty="0"/>
              <a:t> </a:t>
            </a:r>
            <a:r>
              <a:rPr lang="fr-BE" i="1" dirty="0" err="1"/>
              <a:t>done</a:t>
            </a:r>
            <a:r>
              <a:rPr lang="fr-BE" i="1" dirty="0"/>
              <a:t>.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t>11</a:t>
            </a:fld>
            <a:endParaRPr lang="fr-BE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86" y="5855326"/>
            <a:ext cx="1588628" cy="55947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5526990"/>
            <a:ext cx="2055506" cy="118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9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1254</Words>
  <Application>Microsoft Office PowerPoint</Application>
  <PresentationFormat>Grand écran</PresentationFormat>
  <Paragraphs>383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Geneviève MINNE</dc:creator>
  <cp:lastModifiedBy>Caroline BATTHEU</cp:lastModifiedBy>
  <cp:revision>65</cp:revision>
  <dcterms:created xsi:type="dcterms:W3CDTF">2017-06-08T08:41:36Z</dcterms:created>
  <dcterms:modified xsi:type="dcterms:W3CDTF">2023-08-29T12:14:24Z</dcterms:modified>
</cp:coreProperties>
</file>