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30279975" cy="42808525"/>
  <p:notesSz cx="29605288" cy="4213225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1830537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3661075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5491612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7322149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9152687" algn="l" defTabSz="366107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10983224" algn="l" defTabSz="366107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12813762" algn="l" defTabSz="366107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14644299" algn="l" defTabSz="366107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91">
          <p15:clr>
            <a:srgbClr val="A4A3A4"/>
          </p15:clr>
        </p15:guide>
        <p15:guide id="2" pos="82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3266">
          <p15:clr>
            <a:srgbClr val="A4A3A4"/>
          </p15:clr>
        </p15:guide>
        <p15:guide id="2" pos="932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haël MATHOT" initials="MM" lastIdx="1" clrIdx="0"/>
  <p:cmAuthor id="1" name="Bruno HUYGHEBAERT" initials="BH" lastIdx="3" clrIdx="1">
    <p:extLst>
      <p:ext uri="{19B8F6BF-5375-455C-9EA6-DF929625EA0E}">
        <p15:presenceInfo xmlns:p15="http://schemas.microsoft.com/office/powerpoint/2012/main" userId="S-1-5-21-329068152-152049171-854245398-29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39D"/>
    <a:srgbClr val="009A44"/>
    <a:srgbClr val="C8102E"/>
    <a:srgbClr val="91B70F"/>
    <a:srgbClr val="CCECFF"/>
    <a:srgbClr val="FFCC99"/>
    <a:srgbClr val="FF9933"/>
    <a:srgbClr val="FF7C80"/>
    <a:srgbClr val="CCFF66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38" autoAdjust="0"/>
    <p:restoredTop sz="99278" autoAdjust="0"/>
  </p:normalViewPr>
  <p:slideViewPr>
    <p:cSldViewPr>
      <p:cViewPr>
        <p:scale>
          <a:sx n="30" d="100"/>
          <a:sy n="30" d="100"/>
        </p:scale>
        <p:origin x="1710" y="-612"/>
      </p:cViewPr>
      <p:guideLst>
        <p:guide orient="horz" pos="8091"/>
        <p:guide pos="82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214" y="-96"/>
      </p:cViewPr>
      <p:guideLst>
        <p:guide orient="horz" pos="13266"/>
        <p:guide pos="93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9"/>
            <a:ext cx="12825272" cy="2108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92221" tIns="196110" rIns="392221" bIns="196110" numCol="1" anchor="t" anchorCtr="0" compatLnSpc="1">
            <a:prstTxWarp prst="textNoShape">
              <a:avLst/>
            </a:prstTxWarp>
          </a:bodyPr>
          <a:lstStyle>
            <a:lvl1pPr>
              <a:defRPr sz="5100" b="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6780020" y="9"/>
            <a:ext cx="12825268" cy="2108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92221" tIns="196110" rIns="392221" bIns="196110" numCol="1" anchor="t" anchorCtr="0" compatLnSpc="1">
            <a:prstTxWarp prst="textNoShape">
              <a:avLst/>
            </a:prstTxWarp>
          </a:bodyPr>
          <a:lstStyle>
            <a:lvl1pPr algn="r">
              <a:defRPr sz="5100" b="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6" y="40023279"/>
            <a:ext cx="12825272" cy="2108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92221" tIns="196110" rIns="392221" bIns="196110" numCol="1" anchor="b" anchorCtr="0" compatLnSpc="1">
            <a:prstTxWarp prst="textNoShape">
              <a:avLst/>
            </a:prstTxWarp>
          </a:bodyPr>
          <a:lstStyle>
            <a:lvl1pPr>
              <a:defRPr sz="5100" b="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6780020" y="40023279"/>
            <a:ext cx="12825268" cy="2108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92221" tIns="196110" rIns="392221" bIns="196110" numCol="1" anchor="b" anchorCtr="0" compatLnSpc="1">
            <a:prstTxWarp prst="textNoShape">
              <a:avLst/>
            </a:prstTxWarp>
          </a:bodyPr>
          <a:lstStyle>
            <a:lvl1pPr algn="r">
              <a:defRPr sz="5100" b="0">
                <a:latin typeface="Times New Roman" charset="0"/>
              </a:defRPr>
            </a:lvl1pPr>
          </a:lstStyle>
          <a:p>
            <a:pPr>
              <a:defRPr/>
            </a:pPr>
            <a:fld id="{5D4855F2-8D50-44D6-88EA-321A8B9484B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8904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12832183" cy="2108971"/>
          </a:xfrm>
          <a:prstGeom prst="rect">
            <a:avLst/>
          </a:prstGeom>
        </p:spPr>
        <p:txBody>
          <a:bodyPr vert="horz" lIns="392221" tIns="196110" rIns="392221" bIns="196110" rtlCol="0"/>
          <a:lstStyle>
            <a:lvl1pPr algn="l">
              <a:defRPr sz="51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16766196" y="0"/>
            <a:ext cx="12832183" cy="2108971"/>
          </a:xfrm>
          <a:prstGeom prst="rect">
            <a:avLst/>
          </a:prstGeom>
        </p:spPr>
        <p:txBody>
          <a:bodyPr vert="horz" lIns="392221" tIns="196110" rIns="392221" bIns="196110" rtlCol="0"/>
          <a:lstStyle>
            <a:lvl1pPr algn="r">
              <a:defRPr sz="5100"/>
            </a:lvl1pPr>
          </a:lstStyle>
          <a:p>
            <a:fld id="{13B224C5-B7CA-4DC4-B7BC-B7C8EEE0C8CA}" type="datetimeFigureOut">
              <a:rPr lang="fr-BE" smtClean="0"/>
              <a:t>09-10-23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212263" y="3157538"/>
            <a:ext cx="11180762" cy="15806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392221" tIns="196110" rIns="392221" bIns="19611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2959148" y="20011641"/>
            <a:ext cx="23686997" cy="18960522"/>
          </a:xfrm>
          <a:prstGeom prst="rect">
            <a:avLst/>
          </a:prstGeom>
        </p:spPr>
        <p:txBody>
          <a:bodyPr vert="horz" lIns="392221" tIns="196110" rIns="392221" bIns="19611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40016545"/>
            <a:ext cx="12832183" cy="2108967"/>
          </a:xfrm>
          <a:prstGeom prst="rect">
            <a:avLst/>
          </a:prstGeom>
        </p:spPr>
        <p:txBody>
          <a:bodyPr vert="horz" lIns="392221" tIns="196110" rIns="392221" bIns="196110" rtlCol="0" anchor="b"/>
          <a:lstStyle>
            <a:lvl1pPr algn="l">
              <a:defRPr sz="51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16766196" y="40016545"/>
            <a:ext cx="12832183" cy="2108967"/>
          </a:xfrm>
          <a:prstGeom prst="rect">
            <a:avLst/>
          </a:prstGeom>
        </p:spPr>
        <p:txBody>
          <a:bodyPr vert="horz" lIns="392221" tIns="196110" rIns="392221" bIns="196110" rtlCol="0" anchor="b"/>
          <a:lstStyle>
            <a:lvl1pPr algn="r">
              <a:defRPr sz="5100"/>
            </a:lvl1pPr>
          </a:lstStyle>
          <a:p>
            <a:fld id="{CC0088E6-1DC1-4918-9025-7CF968105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954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0088E6-1DC1-4918-9025-7CF968105491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21819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59775" y="11369428"/>
            <a:ext cx="23344124" cy="7848651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119551" y="20743323"/>
            <a:ext cx="19224572" cy="9354832"/>
          </a:xfrm>
        </p:spPr>
        <p:txBody>
          <a:bodyPr/>
          <a:lstStyle>
            <a:lvl1pPr marL="0" indent="0" algn="ctr">
              <a:buNone/>
              <a:defRPr/>
            </a:lvl1pPr>
            <a:lvl2pPr marL="1830537" indent="0" algn="ctr">
              <a:buNone/>
              <a:defRPr/>
            </a:lvl2pPr>
            <a:lvl3pPr marL="3661075" indent="0" algn="ctr">
              <a:buNone/>
              <a:defRPr/>
            </a:lvl3pPr>
            <a:lvl4pPr marL="5491612" indent="0" algn="ctr">
              <a:buNone/>
              <a:defRPr/>
            </a:lvl4pPr>
            <a:lvl5pPr marL="7322149" indent="0" algn="ctr">
              <a:buNone/>
              <a:defRPr/>
            </a:lvl5pPr>
            <a:lvl6pPr marL="9152687" indent="0" algn="ctr">
              <a:buNone/>
              <a:defRPr/>
            </a:lvl6pPr>
            <a:lvl7pPr marL="10983224" indent="0" algn="ctr">
              <a:buNone/>
              <a:defRPr/>
            </a:lvl7pPr>
            <a:lvl8pPr marL="12813762" indent="0" algn="ctr">
              <a:buNone/>
              <a:defRPr/>
            </a:lvl8pPr>
            <a:lvl9pPr marL="14644299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11104E-4133-42E3-A489-D22B898631B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172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804D01-F980-4308-806D-BF18818C34C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65448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67852" y="23520541"/>
            <a:ext cx="23344124" cy="7270331"/>
          </a:xfrm>
        </p:spPr>
        <p:txBody>
          <a:bodyPr anchor="t"/>
          <a:lstStyle>
            <a:lvl1pPr algn="l">
              <a:defRPr sz="16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167852" y="15513008"/>
            <a:ext cx="23344124" cy="8007533"/>
          </a:xfrm>
        </p:spPr>
        <p:txBody>
          <a:bodyPr anchor="b"/>
          <a:lstStyle>
            <a:lvl1pPr marL="0" indent="0">
              <a:buNone/>
              <a:defRPr sz="8000"/>
            </a:lvl1pPr>
            <a:lvl2pPr marL="1830537" indent="0">
              <a:buNone/>
              <a:defRPr sz="7200"/>
            </a:lvl2pPr>
            <a:lvl3pPr marL="3661075" indent="0">
              <a:buNone/>
              <a:defRPr sz="6400"/>
            </a:lvl3pPr>
            <a:lvl4pPr marL="5491612" indent="0">
              <a:buNone/>
              <a:defRPr sz="5600"/>
            </a:lvl4pPr>
            <a:lvl5pPr marL="7322149" indent="0">
              <a:buNone/>
              <a:defRPr sz="5600"/>
            </a:lvl5pPr>
            <a:lvl6pPr marL="9152687" indent="0">
              <a:buNone/>
              <a:defRPr sz="5600"/>
            </a:lvl6pPr>
            <a:lvl7pPr marL="10983224" indent="0">
              <a:buNone/>
              <a:defRPr sz="5600"/>
            </a:lvl7pPr>
            <a:lvl8pPr marL="12813762" indent="0">
              <a:buNone/>
              <a:defRPr sz="5600"/>
            </a:lvl8pPr>
            <a:lvl9pPr marL="14644299" indent="0">
              <a:buNone/>
              <a:defRPr sz="5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CD158C-D2AF-4BDC-842E-842F1C5CB61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13580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059776" y="10575027"/>
            <a:ext cx="11366910" cy="21963519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4036989" y="10575027"/>
            <a:ext cx="11366910" cy="21963519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A69333-838C-424C-ADC0-163061DBF91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4689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3184" y="1468050"/>
            <a:ext cx="24717307" cy="6100977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3184" y="8191837"/>
            <a:ext cx="12136149" cy="3419089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30537" indent="0">
              <a:buNone/>
              <a:defRPr sz="8000" b="1"/>
            </a:lvl2pPr>
            <a:lvl3pPr marL="3661075" indent="0">
              <a:buNone/>
              <a:defRPr sz="7200" b="1"/>
            </a:lvl3pPr>
            <a:lvl4pPr marL="5491612" indent="0">
              <a:buNone/>
              <a:defRPr sz="6400" b="1"/>
            </a:lvl4pPr>
            <a:lvl5pPr marL="7322149" indent="0">
              <a:buNone/>
              <a:defRPr sz="6400" b="1"/>
            </a:lvl5pPr>
            <a:lvl6pPr marL="9152687" indent="0">
              <a:buNone/>
              <a:defRPr sz="6400" b="1"/>
            </a:lvl6pPr>
            <a:lvl7pPr marL="10983224" indent="0">
              <a:buNone/>
              <a:defRPr sz="6400" b="1"/>
            </a:lvl7pPr>
            <a:lvl8pPr marL="12813762" indent="0">
              <a:buNone/>
              <a:defRPr sz="6400" b="1"/>
            </a:lvl8pPr>
            <a:lvl9pPr marL="14644299" indent="0">
              <a:buNone/>
              <a:defRPr sz="64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373184" y="11610927"/>
            <a:ext cx="12136149" cy="21086503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3954348" y="8191837"/>
            <a:ext cx="12136145" cy="3419089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30537" indent="0">
              <a:buNone/>
              <a:defRPr sz="8000" b="1"/>
            </a:lvl2pPr>
            <a:lvl3pPr marL="3661075" indent="0">
              <a:buNone/>
              <a:defRPr sz="7200" b="1"/>
            </a:lvl3pPr>
            <a:lvl4pPr marL="5491612" indent="0">
              <a:buNone/>
              <a:defRPr sz="6400" b="1"/>
            </a:lvl4pPr>
            <a:lvl5pPr marL="7322149" indent="0">
              <a:buNone/>
              <a:defRPr sz="6400" b="1"/>
            </a:lvl5pPr>
            <a:lvl6pPr marL="9152687" indent="0">
              <a:buNone/>
              <a:defRPr sz="6400" b="1"/>
            </a:lvl6pPr>
            <a:lvl7pPr marL="10983224" indent="0">
              <a:buNone/>
              <a:defRPr sz="6400" b="1"/>
            </a:lvl7pPr>
            <a:lvl8pPr marL="12813762" indent="0">
              <a:buNone/>
              <a:defRPr sz="6400" b="1"/>
            </a:lvl8pPr>
            <a:lvl9pPr marL="14644299" indent="0">
              <a:buNone/>
              <a:defRPr sz="64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3954348" y="11610927"/>
            <a:ext cx="12136145" cy="21086503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F60679-CFCC-4A68-898F-DF4806B41D7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64786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600F02-EDD3-4077-B5FB-D282E9EB2DB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9942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86EAEC-4CD3-4009-ACA4-CABE86A351B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12556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3184" y="1455340"/>
            <a:ext cx="9033771" cy="6202660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37536" y="1455339"/>
            <a:ext cx="15352955" cy="31242089"/>
          </a:xfrm>
        </p:spPr>
        <p:txBody>
          <a:bodyPr/>
          <a:lstStyle>
            <a:lvl1pPr>
              <a:defRPr sz="12800"/>
            </a:lvl1pPr>
            <a:lvl2pPr>
              <a:defRPr sz="112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73184" y="7658000"/>
            <a:ext cx="9033771" cy="25039428"/>
          </a:xfrm>
        </p:spPr>
        <p:txBody>
          <a:bodyPr/>
          <a:lstStyle>
            <a:lvl1pPr marL="0" indent="0">
              <a:buNone/>
              <a:defRPr sz="5600"/>
            </a:lvl1pPr>
            <a:lvl2pPr marL="1830537" indent="0">
              <a:buNone/>
              <a:defRPr sz="4800"/>
            </a:lvl2pPr>
            <a:lvl3pPr marL="3661075" indent="0">
              <a:buNone/>
              <a:defRPr sz="4000"/>
            </a:lvl3pPr>
            <a:lvl4pPr marL="5491612" indent="0">
              <a:buNone/>
              <a:defRPr sz="3600"/>
            </a:lvl4pPr>
            <a:lvl5pPr marL="7322149" indent="0">
              <a:buNone/>
              <a:defRPr sz="3600"/>
            </a:lvl5pPr>
            <a:lvl6pPr marL="9152687" indent="0">
              <a:buNone/>
              <a:defRPr sz="3600"/>
            </a:lvl6pPr>
            <a:lvl7pPr marL="10983224" indent="0">
              <a:buNone/>
              <a:defRPr sz="3600"/>
            </a:lvl7pPr>
            <a:lvl8pPr marL="12813762" indent="0">
              <a:buNone/>
              <a:defRPr sz="3600"/>
            </a:lvl8pPr>
            <a:lvl9pPr marL="14644299" indent="0">
              <a:buNone/>
              <a:defRPr sz="3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CBF178-02B9-44CB-AAAF-2B31F76583D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81408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84662" y="25624105"/>
            <a:ext cx="16478205" cy="3025068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384662" y="3272922"/>
            <a:ext cx="16478205" cy="21963519"/>
          </a:xfrm>
        </p:spPr>
        <p:txBody>
          <a:bodyPr lIns="366107" tIns="183054" rIns="366107" bIns="183054"/>
          <a:lstStyle>
            <a:lvl1pPr marL="0" indent="0">
              <a:buNone/>
              <a:defRPr sz="12800"/>
            </a:lvl1pPr>
            <a:lvl2pPr marL="1830537" indent="0">
              <a:buNone/>
              <a:defRPr sz="11200"/>
            </a:lvl2pPr>
            <a:lvl3pPr marL="3661075" indent="0">
              <a:buNone/>
              <a:defRPr sz="9600"/>
            </a:lvl3pPr>
            <a:lvl4pPr marL="5491612" indent="0">
              <a:buNone/>
              <a:defRPr sz="8000"/>
            </a:lvl4pPr>
            <a:lvl5pPr marL="7322149" indent="0">
              <a:buNone/>
              <a:defRPr sz="8000"/>
            </a:lvl5pPr>
            <a:lvl6pPr marL="9152687" indent="0">
              <a:buNone/>
              <a:defRPr sz="8000"/>
            </a:lvl6pPr>
            <a:lvl7pPr marL="10983224" indent="0">
              <a:buNone/>
              <a:defRPr sz="8000"/>
            </a:lvl7pPr>
            <a:lvl8pPr marL="12813762" indent="0">
              <a:buNone/>
              <a:defRPr sz="8000"/>
            </a:lvl8pPr>
            <a:lvl9pPr marL="14644299" indent="0">
              <a:buNone/>
              <a:defRPr sz="8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84662" y="28649173"/>
            <a:ext cx="16478205" cy="4296105"/>
          </a:xfrm>
        </p:spPr>
        <p:txBody>
          <a:bodyPr/>
          <a:lstStyle>
            <a:lvl1pPr marL="0" indent="0">
              <a:buNone/>
              <a:defRPr sz="5600"/>
            </a:lvl1pPr>
            <a:lvl2pPr marL="1830537" indent="0">
              <a:buNone/>
              <a:defRPr sz="4800"/>
            </a:lvl2pPr>
            <a:lvl3pPr marL="3661075" indent="0">
              <a:buNone/>
              <a:defRPr sz="4000"/>
            </a:lvl3pPr>
            <a:lvl4pPr marL="5491612" indent="0">
              <a:buNone/>
              <a:defRPr sz="3600"/>
            </a:lvl4pPr>
            <a:lvl5pPr marL="7322149" indent="0">
              <a:buNone/>
              <a:defRPr sz="3600"/>
            </a:lvl5pPr>
            <a:lvl6pPr marL="9152687" indent="0">
              <a:buNone/>
              <a:defRPr sz="3600"/>
            </a:lvl6pPr>
            <a:lvl7pPr marL="10983224" indent="0">
              <a:buNone/>
              <a:defRPr sz="3600"/>
            </a:lvl7pPr>
            <a:lvl8pPr marL="12813762" indent="0">
              <a:buNone/>
              <a:defRPr sz="3600"/>
            </a:lvl8pPr>
            <a:lvl9pPr marL="14644299" indent="0">
              <a:buNone/>
              <a:defRPr sz="3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6CFE8D-EFE3-4F64-85AD-95AF90819A0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68737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F4DDF3-3328-4F43-8CA9-3CC44C3AC56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97525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19567870" y="3253854"/>
            <a:ext cx="5836031" cy="2928469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059778" y="3253854"/>
            <a:ext cx="16897789" cy="2928469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0E269-A383-4368-9EFF-79AB3215251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5570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69572" y="3806760"/>
            <a:ext cx="25740836" cy="7130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620" tIns="208810" rIns="417620" bIns="2088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69572" y="12367192"/>
            <a:ext cx="25740836" cy="256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620" tIns="208810" rIns="417620" bIns="208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69571" y="39001773"/>
            <a:ext cx="6312829" cy="28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20" tIns="208810" rIns="417620" bIns="208810" numCol="1" anchor="t" anchorCtr="0" compatLnSpc="1">
            <a:prstTxWarp prst="textNoShape">
              <a:avLst/>
            </a:prstTxWarp>
          </a:bodyPr>
          <a:lstStyle>
            <a:lvl1pPr>
              <a:defRPr sz="6400" b="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3384" y="39001773"/>
            <a:ext cx="9593212" cy="28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20" tIns="208810" rIns="417620" bIns="208810" numCol="1" anchor="t" anchorCtr="0" compatLnSpc="1">
            <a:prstTxWarp prst="textNoShape">
              <a:avLst/>
            </a:prstTxWarp>
          </a:bodyPr>
          <a:lstStyle>
            <a:lvl1pPr algn="ctr">
              <a:defRPr sz="6400" b="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697579" y="39001773"/>
            <a:ext cx="6312829" cy="28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20" tIns="208810" rIns="417620" bIns="208810" numCol="1" anchor="t" anchorCtr="0" compatLnSpc="1">
            <a:prstTxWarp prst="textNoShape">
              <a:avLst/>
            </a:prstTxWarp>
          </a:bodyPr>
          <a:lstStyle>
            <a:lvl1pPr algn="r">
              <a:defRPr sz="6400" b="0"/>
            </a:lvl1pPr>
          </a:lstStyle>
          <a:p>
            <a:fld id="{C192B5E6-FBF0-467C-A5F5-16B868D3DFB5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Times New Roman" charset="0"/>
        </a:defRPr>
      </a:lvl2pPr>
      <a:lvl3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Times New Roman" charset="0"/>
        </a:defRPr>
      </a:lvl3pPr>
      <a:lvl4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Times New Roman" charset="0"/>
        </a:defRPr>
      </a:lvl4pPr>
      <a:lvl5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Times New Roman" charset="0"/>
        </a:defRPr>
      </a:lvl5pPr>
      <a:lvl6pPr marL="1830537" algn="ctr" rtl="0" fontAlgn="base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charset="0"/>
        </a:defRPr>
      </a:lvl6pPr>
      <a:lvl7pPr marL="3661075" algn="ctr" rtl="0" fontAlgn="base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charset="0"/>
        </a:defRPr>
      </a:lvl7pPr>
      <a:lvl8pPr marL="5491612" algn="ctr" rtl="0" fontAlgn="base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charset="0"/>
        </a:defRPr>
      </a:lvl8pPr>
      <a:lvl9pPr marL="7322149" algn="ctr" rtl="0" fontAlgn="base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charset="0"/>
        </a:defRPr>
      </a:lvl9pPr>
    </p:titleStyle>
    <p:bodyStyle>
      <a:lvl1pPr marL="1563584" indent="-1563584" algn="l" defTabSz="4175915" rtl="0" eaLnBrk="0" fontAlgn="base" hangingPunct="0">
        <a:spcBef>
          <a:spcPct val="20000"/>
        </a:spcBef>
        <a:spcAft>
          <a:spcPct val="0"/>
        </a:spcAft>
        <a:buChar char="•"/>
        <a:defRPr sz="14800">
          <a:solidFill>
            <a:schemeClr val="tx1"/>
          </a:solidFill>
          <a:latin typeface="+mn-lt"/>
          <a:ea typeface="+mn-ea"/>
          <a:cs typeface="+mn-cs"/>
        </a:defRPr>
      </a:lvl1pPr>
      <a:lvl2pPr marL="3394121" indent="-1302989" algn="l" defTabSz="4175915" rtl="0" eaLnBrk="0" fontAlgn="base" hangingPunct="0">
        <a:spcBef>
          <a:spcPct val="20000"/>
        </a:spcBef>
        <a:spcAft>
          <a:spcPct val="0"/>
        </a:spcAft>
        <a:buChar char="–"/>
        <a:defRPr sz="12800">
          <a:solidFill>
            <a:schemeClr val="tx1"/>
          </a:solidFill>
          <a:latin typeface="+mn-lt"/>
        </a:defRPr>
      </a:lvl2pPr>
      <a:lvl3pPr marL="5218305" indent="-1042389" algn="l" defTabSz="4175915" rtl="0" eaLnBrk="0" fontAlgn="base" hangingPunct="0">
        <a:spcBef>
          <a:spcPct val="20000"/>
        </a:spcBef>
        <a:spcAft>
          <a:spcPct val="0"/>
        </a:spcAft>
        <a:buChar char="•"/>
        <a:defRPr sz="10800">
          <a:solidFill>
            <a:schemeClr val="tx1"/>
          </a:solidFill>
          <a:latin typeface="+mn-lt"/>
        </a:defRPr>
      </a:lvl3pPr>
      <a:lvl4pPr marL="7309437" indent="-1042389" algn="l" defTabSz="4175915" rtl="0" eaLnBrk="0" fontAlgn="base" hangingPunct="0">
        <a:spcBef>
          <a:spcPct val="20000"/>
        </a:spcBef>
        <a:spcAft>
          <a:spcPct val="0"/>
        </a:spcAft>
        <a:buChar char="–"/>
        <a:defRPr sz="9200">
          <a:solidFill>
            <a:schemeClr val="tx1"/>
          </a:solidFill>
          <a:latin typeface="+mn-lt"/>
        </a:defRPr>
      </a:lvl4pPr>
      <a:lvl5pPr marL="9394216" indent="-1042389" algn="l" defTabSz="4175915" rtl="0" eaLnBrk="0" fontAlgn="base" hangingPunct="0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5pPr>
      <a:lvl6pPr marL="10067955" indent="-915269" algn="l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6pPr>
      <a:lvl7pPr marL="11898493" indent="-915269" algn="l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7pPr>
      <a:lvl8pPr marL="13729030" indent="-915269" algn="l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8pPr>
      <a:lvl9pPr marL="15559568" indent="-915269" algn="l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30537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61075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91612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22149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52687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83224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13762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44299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8.jpg"/><Relationship Id="rId18" Type="http://schemas.openxmlformats.org/officeDocument/2006/relationships/image" Target="../media/image13.jpg"/><Relationship Id="rId26" Type="http://schemas.openxmlformats.org/officeDocument/2006/relationships/image" Target="../media/image19.pn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15.jpeg"/><Relationship Id="rId7" Type="http://schemas.openxmlformats.org/officeDocument/2006/relationships/image" Target="../media/image3.jpeg"/><Relationship Id="rId12" Type="http://schemas.openxmlformats.org/officeDocument/2006/relationships/image" Target="../media/image7.jpg"/><Relationship Id="rId17" Type="http://schemas.openxmlformats.org/officeDocument/2006/relationships/image" Target="../media/image12.jpg"/><Relationship Id="rId25" Type="http://schemas.openxmlformats.org/officeDocument/2006/relationships/image" Target="../media/image18.ti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.jpg"/><Relationship Id="rId20" Type="http://schemas.openxmlformats.org/officeDocument/2006/relationships/hyperlink" Target="https://agriculture-de-conservation.com/Le-biochar-enjeu-climatique-potentiel-agronomique-et-leviers-pour-une.html" TargetMode="Externa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11" Type="http://schemas.openxmlformats.org/officeDocument/2006/relationships/image" Target="../media/image6.jpg"/><Relationship Id="rId24" Type="http://schemas.openxmlformats.org/officeDocument/2006/relationships/hyperlink" Target="http://geoportail.wallonie.be/walonmap" TargetMode="External"/><Relationship Id="rId5" Type="http://schemas.openxmlformats.org/officeDocument/2006/relationships/oleObject" Target="../embeddings/oleObject1.bin"/><Relationship Id="rId15" Type="http://schemas.openxmlformats.org/officeDocument/2006/relationships/image" Target="../media/image10.jpg"/><Relationship Id="rId23" Type="http://schemas.openxmlformats.org/officeDocument/2006/relationships/image" Target="../media/image17.tif"/><Relationship Id="rId10" Type="http://schemas.openxmlformats.org/officeDocument/2006/relationships/image" Target="../media/image5.jpg"/><Relationship Id="rId19" Type="http://schemas.openxmlformats.org/officeDocument/2006/relationships/image" Target="../media/image14.jpeg"/><Relationship Id="rId4" Type="http://schemas.openxmlformats.org/officeDocument/2006/relationships/image" Target="../media/image2.png"/><Relationship Id="rId9" Type="http://schemas.openxmlformats.org/officeDocument/2006/relationships/hyperlink" Target="https://4p1000.org/decouvrir/" TargetMode="External"/><Relationship Id="rId14" Type="http://schemas.openxmlformats.org/officeDocument/2006/relationships/image" Target="../media/image9.jpg"/><Relationship Id="rId22" Type="http://schemas.openxmlformats.org/officeDocument/2006/relationships/image" Target="../media/image16.png"/><Relationship Id="rId27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  <p:sp>
        <p:nvSpPr>
          <p:cNvPr id="19" name="Rectangle 18"/>
          <p:cNvSpPr/>
          <p:nvPr/>
        </p:nvSpPr>
        <p:spPr>
          <a:xfrm>
            <a:off x="-1" y="38613892"/>
            <a:ext cx="30279976" cy="41767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7147099" y="39474202"/>
            <a:ext cx="19658184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altLang="fr-FR" sz="5400" b="1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wallon de Recherches </a:t>
            </a:r>
            <a:r>
              <a:rPr lang="fr-FR" altLang="fr-FR" sz="5400" b="1" dirty="0" smtClean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agronomiques</a:t>
            </a:r>
            <a:endParaRPr lang="fr-BE" altLang="fr-FR" sz="5400" dirty="0">
              <a:solidFill>
                <a:srgbClr val="009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Répondre aux questions d’aujourd’hui et relever les défis de demain</a:t>
            </a:r>
            <a:endParaRPr lang="fr-FR" altLang="fr-FR" sz="3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48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fr-FR" altLang="fr-FR" sz="48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cra.wallonie.be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708" y="38477134"/>
            <a:ext cx="7354800" cy="4210126"/>
          </a:xfrm>
          <a:prstGeom prst="rect">
            <a:avLst/>
          </a:prstGeom>
        </p:spPr>
      </p:pic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627459"/>
              </p:ext>
            </p:extLst>
          </p:nvPr>
        </p:nvGraphicFramePr>
        <p:xfrm>
          <a:off x="14239875" y="20502563"/>
          <a:ext cx="1800225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Image bitmap" r:id="rId5" imgW="1800360" imgH="1800360" progId="Paint.Picture">
                  <p:embed/>
                </p:oleObj>
              </mc:Choice>
              <mc:Fallback>
                <p:oleObj name="Image bitmap" r:id="rId5" imgW="1800360" imgH="1800360" progId="Paint.Picture">
                  <p:embed/>
                  <p:pic>
                    <p:nvPicPr>
                      <p:cNvPr id="4" name="Obje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239875" y="20502563"/>
                        <a:ext cx="1800225" cy="1800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ZoneTexte 38"/>
          <p:cNvSpPr txBox="1"/>
          <p:nvPr/>
        </p:nvSpPr>
        <p:spPr>
          <a:xfrm>
            <a:off x="741796" y="2674631"/>
            <a:ext cx="203198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6000" dirty="0" smtClean="0">
                <a:solidFill>
                  <a:srgbClr val="C8102E"/>
                </a:solidFill>
                <a:latin typeface="Arial Narrow" panose="020B0606020202030204" pitchFamily="34" charset="0"/>
              </a:rPr>
              <a:t>Contact(s) : </a:t>
            </a:r>
            <a:r>
              <a:rPr lang="fr-BE" sz="60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HARDY Brieuc, </a:t>
            </a:r>
            <a:r>
              <a:rPr lang="fr-BE" sz="60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/>
              </a:rPr>
              <a:t> b.hardy@cra.wallonie.be</a:t>
            </a:r>
            <a:endParaRPr lang="fr-BE" sz="6000" dirty="0" smtClean="0">
              <a:solidFill>
                <a:srgbClr val="C8102E"/>
              </a:solidFill>
              <a:latin typeface="Arial Narrow" panose="020B0606020202030204" pitchFamily="34" charset="0"/>
            </a:endParaRPr>
          </a:p>
        </p:txBody>
      </p:sp>
      <p:sp>
        <p:nvSpPr>
          <p:cNvPr id="2052" name="Rectangle 134"/>
          <p:cNvSpPr>
            <a:spLocks noChangeArrowheads="1"/>
          </p:cNvSpPr>
          <p:nvPr/>
        </p:nvSpPr>
        <p:spPr bwMode="auto">
          <a:xfrm>
            <a:off x="412122" y="1263110"/>
            <a:ext cx="29464861" cy="1347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412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4841" tIns="57418" rIns="114841" bIns="57418">
            <a:spAutoFit/>
          </a:bodyPr>
          <a:lstStyle>
            <a:lvl1pPr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BE" altLang="fr-FR" sz="8000" dirty="0">
                <a:solidFill>
                  <a:srgbClr val="009A44"/>
                </a:solidFill>
                <a:latin typeface="Arial Narrow" panose="020B0606020202030204" pitchFamily="34" charset="0"/>
              </a:rPr>
              <a:t>Q</a:t>
            </a:r>
            <a:r>
              <a:rPr lang="fr-BE" altLang="fr-FR" sz="8000" dirty="0" smtClean="0">
                <a:solidFill>
                  <a:srgbClr val="009A44"/>
                </a:solidFill>
                <a:latin typeface="Arial Narrow" panose="020B0606020202030204" pitchFamily="34" charset="0"/>
              </a:rPr>
              <a:t>uelles pratiques pour améliorer le statut organique des sols agricoles? </a:t>
            </a:r>
            <a:endParaRPr lang="fr-FR" altLang="fr-FR" sz="8000" dirty="0">
              <a:solidFill>
                <a:srgbClr val="009A44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8777" y="39751017"/>
            <a:ext cx="4459588" cy="198297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9379347" y="4197292"/>
            <a:ext cx="10606527" cy="9765113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0152558" y="4188577"/>
            <a:ext cx="9312303" cy="976169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808246" y="14291952"/>
            <a:ext cx="28654466" cy="13887523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814625" y="28480306"/>
            <a:ext cx="14329928" cy="977382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15443615" y="28480305"/>
            <a:ext cx="14025476" cy="977382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12087781" y="4417305"/>
            <a:ext cx="5848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4800" dirty="0" smtClean="0">
                <a:solidFill>
                  <a:srgbClr val="C8102E"/>
                </a:solidFill>
                <a:latin typeface="Arial Narrow" panose="020B0606020202030204" pitchFamily="34" charset="0"/>
              </a:rPr>
              <a:t>MO et </a:t>
            </a:r>
            <a:r>
              <a:rPr lang="fr-BE" sz="4800" dirty="0" smtClean="0">
                <a:solidFill>
                  <a:srgbClr val="C8102E"/>
                </a:solidFill>
                <a:latin typeface="Arial Narrow" panose="020B0606020202030204" pitchFamily="34" charset="0"/>
              </a:rPr>
              <a:t>fertilité du sol</a:t>
            </a:r>
            <a:endParaRPr lang="fr-BE" sz="4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983881" y="4401018"/>
            <a:ext cx="8265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4800" dirty="0" smtClean="0">
                <a:solidFill>
                  <a:srgbClr val="C8102E"/>
                </a:solidFill>
                <a:latin typeface="Arial Narrow" panose="020B0606020202030204" pitchFamily="34" charset="0"/>
              </a:rPr>
              <a:t>MO du sol </a:t>
            </a:r>
            <a:r>
              <a:rPr lang="fr-BE" sz="4800" dirty="0" smtClean="0">
                <a:solidFill>
                  <a:srgbClr val="C8102E"/>
                </a:solidFill>
                <a:latin typeface="Arial Narrow" panose="020B0606020202030204" pitchFamily="34" charset="0"/>
              </a:rPr>
              <a:t>et régulation du climat</a:t>
            </a:r>
            <a:endParaRPr lang="fr-BE" sz="4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1001315" y="28589238"/>
            <a:ext cx="131570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5400" dirty="0" smtClean="0">
                <a:solidFill>
                  <a:srgbClr val="C8102E"/>
                </a:solidFill>
                <a:latin typeface="Arial Narrow" panose="020B0606020202030204" pitchFamily="34" charset="0"/>
              </a:rPr>
              <a:t>Le rapport </a:t>
            </a:r>
            <a:r>
              <a:rPr lang="fr-BE" sz="5400" dirty="0" err="1" smtClean="0">
                <a:solidFill>
                  <a:srgbClr val="C8102E"/>
                </a:solidFill>
                <a:latin typeface="Arial Narrow" panose="020B0606020202030204" pitchFamily="34" charset="0"/>
              </a:rPr>
              <a:t>Corg</a:t>
            </a:r>
            <a:r>
              <a:rPr lang="fr-BE" sz="5400" dirty="0" smtClean="0">
                <a:solidFill>
                  <a:srgbClr val="C8102E"/>
                </a:solidFill>
                <a:latin typeface="Arial Narrow" panose="020B0606020202030204" pitchFamily="34" charset="0"/>
              </a:rPr>
              <a:t>/argile</a:t>
            </a:r>
            <a:endParaRPr lang="fr-BE" sz="4800" b="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15877831" y="28677561"/>
            <a:ext cx="13157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4800" dirty="0" smtClean="0">
                <a:solidFill>
                  <a:srgbClr val="C8102E"/>
                </a:solidFill>
                <a:latin typeface="Arial Narrow" panose="020B0606020202030204" pitchFamily="34" charset="0"/>
              </a:rPr>
              <a:t>Le biochar : une biomasse inerte</a:t>
            </a:r>
            <a:endParaRPr lang="fr-BE" sz="4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1082831" y="14491494"/>
            <a:ext cx="28011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5400" dirty="0" smtClean="0">
                <a:solidFill>
                  <a:srgbClr val="C8102E"/>
                </a:solidFill>
                <a:latin typeface="Arial Narrow" panose="020B0606020202030204" pitchFamily="34" charset="0"/>
              </a:rPr>
              <a:t>MO et pratiques </a:t>
            </a:r>
            <a:r>
              <a:rPr lang="fr-BE" sz="5400" dirty="0">
                <a:solidFill>
                  <a:srgbClr val="C8102E"/>
                </a:solidFill>
                <a:latin typeface="Arial Narrow" panose="020B0606020202030204" pitchFamily="34" charset="0"/>
              </a:rPr>
              <a:t>agricoles : </a:t>
            </a:r>
            <a:r>
              <a:rPr lang="fr-BE" sz="5400" dirty="0" smtClean="0">
                <a:solidFill>
                  <a:srgbClr val="C8102E"/>
                </a:solidFill>
                <a:latin typeface="Arial Narrow" panose="020B0606020202030204" pitchFamily="34" charset="0"/>
              </a:rPr>
              <a:t>Pour augmenter </a:t>
            </a:r>
            <a:r>
              <a:rPr lang="fr-BE" sz="5400" dirty="0">
                <a:solidFill>
                  <a:srgbClr val="C8102E"/>
                </a:solidFill>
                <a:latin typeface="Arial Narrow" panose="020B0606020202030204" pitchFamily="34" charset="0"/>
              </a:rPr>
              <a:t>le stock </a:t>
            </a:r>
            <a:r>
              <a:rPr lang="fr-BE" sz="5400" dirty="0" smtClean="0">
                <a:solidFill>
                  <a:srgbClr val="C8102E"/>
                </a:solidFill>
                <a:latin typeface="Arial Narrow" panose="020B0606020202030204" pitchFamily="34" charset="0"/>
              </a:rPr>
              <a:t>de carbone du sol, il faut augmenter les entrées!</a:t>
            </a:r>
            <a:endParaRPr lang="fr-BE" sz="4800" b="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43" name="Image 4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46" y="5165539"/>
            <a:ext cx="7966753" cy="8569280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6452632" y="7354727"/>
            <a:ext cx="2330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https://4p1000.org/decouvrir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/</a:t>
            </a:r>
            <a:endParaRPr lang="en-US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6165" y="5720135"/>
            <a:ext cx="9854924" cy="471190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8208" y="33222809"/>
            <a:ext cx="8717280" cy="473049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60" y="17059398"/>
            <a:ext cx="6628666" cy="4534164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674" y="28851977"/>
            <a:ext cx="4965789" cy="4092495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16" y="29869549"/>
            <a:ext cx="9794482" cy="4500547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922" y="17268344"/>
            <a:ext cx="7749069" cy="4570711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08"/>
          <a:stretch/>
        </p:blipFill>
        <p:spPr>
          <a:xfrm>
            <a:off x="22950961" y="16739826"/>
            <a:ext cx="6201419" cy="4377392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8230" y="23448979"/>
            <a:ext cx="9196590" cy="3891373"/>
          </a:xfrm>
          <a:prstGeom prst="rect">
            <a:avLst/>
          </a:prstGeom>
        </p:spPr>
      </p:pic>
      <p:pic>
        <p:nvPicPr>
          <p:cNvPr id="103" name="Image 10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43" y="23857434"/>
            <a:ext cx="8686800" cy="3730752"/>
          </a:xfrm>
          <a:prstGeom prst="rect">
            <a:avLst/>
          </a:prstGeom>
        </p:spPr>
      </p:pic>
      <p:pic>
        <p:nvPicPr>
          <p:cNvPr id="105" name="Image 10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518" y="23489314"/>
            <a:ext cx="5675955" cy="4256966"/>
          </a:xfrm>
          <a:prstGeom prst="rect">
            <a:avLst/>
          </a:prstGeom>
        </p:spPr>
      </p:pic>
      <p:sp>
        <p:nvSpPr>
          <p:cNvPr id="106" name="Rectangle 105"/>
          <p:cNvSpPr/>
          <p:nvPr/>
        </p:nvSpPr>
        <p:spPr>
          <a:xfrm>
            <a:off x="19991678" y="22356464"/>
            <a:ext cx="923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800" dirty="0" smtClean="0">
                <a:latin typeface="Arial Narrow" panose="020B0606020202030204" pitchFamily="34" charset="0"/>
              </a:rPr>
              <a:t>Synthèse des effets</a:t>
            </a:r>
            <a:r>
              <a:rPr lang="fr-BE" sz="2800" b="0" dirty="0" smtClean="0">
                <a:latin typeface="Arial Narrow" panose="020B0606020202030204" pitchFamily="34" charset="0"/>
              </a:rPr>
              <a:t> prédits par des scénarii de changements de pratiques en France (Pellerin et al. 2022) </a:t>
            </a:r>
            <a:endParaRPr lang="en-US" sz="3200" dirty="0"/>
          </a:p>
        </p:txBody>
      </p:sp>
      <p:sp>
        <p:nvSpPr>
          <p:cNvPr id="110" name="ZoneTexte 109"/>
          <p:cNvSpPr txBox="1"/>
          <p:nvPr/>
        </p:nvSpPr>
        <p:spPr>
          <a:xfrm>
            <a:off x="19991678" y="16723742"/>
            <a:ext cx="290532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L’essentiel de la matière organique du sol se décompose rapidement</a:t>
            </a:r>
          </a:p>
          <a:p>
            <a:endParaRPr lang="fr-BE" sz="18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Capacité de stockage du sol, saturation des phases minérales</a:t>
            </a:r>
            <a:endParaRPr lang="fr-BE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BE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Le stockage est réversible, si la pratique est arrêtée, on retourne au point de départ</a:t>
            </a:r>
            <a:endParaRPr lang="fr-BE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BE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Au plus on veut stocker, au plus le coût de la tonne de C augmente!</a:t>
            </a:r>
            <a:endParaRPr lang="fr-BE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19991679" y="15910782"/>
            <a:ext cx="94710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800" b="0" dirty="0" smtClean="0">
                <a:latin typeface="Arial Narrow" panose="020B0606020202030204" pitchFamily="34" charset="0"/>
              </a:rPr>
              <a:t>Les </a:t>
            </a:r>
            <a:r>
              <a:rPr lang="fr-BE" sz="2800" dirty="0" smtClean="0">
                <a:latin typeface="Arial Narrow" panose="020B0606020202030204" pitchFamily="34" charset="0"/>
              </a:rPr>
              <a:t>contraintes</a:t>
            </a:r>
            <a:r>
              <a:rPr lang="fr-BE" sz="2800" b="0" dirty="0" smtClean="0">
                <a:latin typeface="Arial Narrow" panose="020B0606020202030204" pitchFamily="34" charset="0"/>
              </a:rPr>
              <a:t> pour augmenter les stocks de carbone du sol</a:t>
            </a:r>
            <a:endParaRPr lang="en-US" sz="3200" dirty="0"/>
          </a:p>
        </p:txBody>
      </p:sp>
      <p:sp>
        <p:nvSpPr>
          <p:cNvPr id="112" name="Rectangle 111"/>
          <p:cNvSpPr/>
          <p:nvPr/>
        </p:nvSpPr>
        <p:spPr>
          <a:xfrm>
            <a:off x="1001315" y="15893206"/>
            <a:ext cx="86817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800" dirty="0" smtClean="0">
                <a:latin typeface="Arial Narrow" panose="020B0606020202030204" pitchFamily="34" charset="0"/>
              </a:rPr>
              <a:t>Le travail du sol </a:t>
            </a:r>
            <a:r>
              <a:rPr lang="fr-BE" sz="2800" b="0" dirty="0" smtClean="0">
                <a:latin typeface="Arial Narrow" panose="020B0606020202030204" pitchFamily="34" charset="0"/>
              </a:rPr>
              <a:t>n’augmente pas le stock de C du sol à long terme mais il le redistribue en surface</a:t>
            </a:r>
            <a:endParaRPr lang="en-US" sz="3200" dirty="0"/>
          </a:p>
        </p:txBody>
      </p:sp>
      <p:sp>
        <p:nvSpPr>
          <p:cNvPr id="113" name="Rectangle 112"/>
          <p:cNvSpPr/>
          <p:nvPr/>
        </p:nvSpPr>
        <p:spPr>
          <a:xfrm>
            <a:off x="1378778" y="22590629"/>
            <a:ext cx="86688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800" b="0" dirty="0" smtClean="0">
                <a:latin typeface="Arial Narrow" panose="020B0606020202030204" pitchFamily="34" charset="0"/>
              </a:rPr>
              <a:t>La </a:t>
            </a:r>
            <a:r>
              <a:rPr lang="fr-BE" sz="2800" dirty="0" smtClean="0">
                <a:latin typeface="Arial Narrow" panose="020B0606020202030204" pitchFamily="34" charset="0"/>
              </a:rPr>
              <a:t>prairie temporaire</a:t>
            </a:r>
            <a:r>
              <a:rPr lang="fr-BE" sz="2800" b="0" dirty="0" smtClean="0">
                <a:latin typeface="Arial Narrow" panose="020B0606020202030204" pitchFamily="34" charset="0"/>
              </a:rPr>
              <a:t>: un excellent levier agronomique souvent difficile à mobiliser dans les fermes « grandes cultures »</a:t>
            </a:r>
            <a:endParaRPr lang="en-US" sz="3200" dirty="0"/>
          </a:p>
        </p:txBody>
      </p:sp>
      <p:sp>
        <p:nvSpPr>
          <p:cNvPr id="115" name="Rectangle 114"/>
          <p:cNvSpPr/>
          <p:nvPr/>
        </p:nvSpPr>
        <p:spPr>
          <a:xfrm>
            <a:off x="10806146" y="22594945"/>
            <a:ext cx="94710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800" b="0" dirty="0" smtClean="0">
                <a:latin typeface="Arial Narrow" panose="020B0606020202030204" pitchFamily="34" charset="0"/>
              </a:rPr>
              <a:t>Les </a:t>
            </a:r>
            <a:r>
              <a:rPr lang="fr-BE" sz="2800" dirty="0" smtClean="0">
                <a:latin typeface="Arial Narrow" panose="020B0606020202030204" pitchFamily="34" charset="0"/>
              </a:rPr>
              <a:t>cultures intermédiaires</a:t>
            </a:r>
            <a:r>
              <a:rPr lang="fr-BE" sz="2800" b="0" dirty="0" smtClean="0">
                <a:latin typeface="Arial Narrow" panose="020B0606020202030204" pitchFamily="34" charset="0"/>
              </a:rPr>
              <a:t>: cultiver pour nourrir le sol</a:t>
            </a:r>
            <a:endParaRPr lang="en-US" sz="3200" dirty="0"/>
          </a:p>
        </p:txBody>
      </p:sp>
      <p:sp>
        <p:nvSpPr>
          <p:cNvPr id="116" name="Rectangle 115"/>
          <p:cNvSpPr/>
          <p:nvPr/>
        </p:nvSpPr>
        <p:spPr>
          <a:xfrm>
            <a:off x="11328947" y="15874177"/>
            <a:ext cx="81134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800" b="0" dirty="0" smtClean="0">
                <a:latin typeface="Arial Narrow" panose="020B0606020202030204" pitchFamily="34" charset="0"/>
              </a:rPr>
              <a:t>Les </a:t>
            </a:r>
            <a:r>
              <a:rPr lang="fr-BE" sz="2800" dirty="0" smtClean="0">
                <a:latin typeface="Arial Narrow" panose="020B0606020202030204" pitchFamily="34" charset="0"/>
              </a:rPr>
              <a:t>matières organiques exogènes</a:t>
            </a:r>
            <a:r>
              <a:rPr lang="fr-BE" sz="2800" b="0" dirty="0" smtClean="0">
                <a:latin typeface="Arial Narrow" panose="020B0606020202030204" pitchFamily="34" charset="0"/>
              </a:rPr>
              <a:t>: </a:t>
            </a:r>
            <a:r>
              <a:rPr lang="fr-BE" sz="2800" b="0" dirty="0" smtClean="0">
                <a:latin typeface="Arial Narrow" panose="020B0606020202030204" pitchFamily="34" charset="0"/>
              </a:rPr>
              <a:t>épandre les résidus </a:t>
            </a:r>
            <a:r>
              <a:rPr lang="fr-BE" sz="2800" b="0" dirty="0" smtClean="0">
                <a:latin typeface="Arial Narrow" panose="020B0606020202030204" pitchFamily="34" charset="0"/>
              </a:rPr>
              <a:t>organiques </a:t>
            </a:r>
            <a:r>
              <a:rPr lang="fr-BE" sz="2800" b="0" dirty="0" smtClean="0">
                <a:latin typeface="Arial Narrow" panose="020B0606020202030204" pitchFamily="34" charset="0"/>
              </a:rPr>
              <a:t>au champ pour améliorer le statut organique du sol et recycler les nutriments</a:t>
            </a:r>
            <a:endParaRPr lang="en-US" sz="3200" dirty="0"/>
          </a:p>
        </p:txBody>
      </p:sp>
      <p:sp>
        <p:nvSpPr>
          <p:cNvPr id="118" name="ZoneTexte 117"/>
          <p:cNvSpPr txBox="1"/>
          <p:nvPr/>
        </p:nvSpPr>
        <p:spPr>
          <a:xfrm>
            <a:off x="1029558" y="17159229"/>
            <a:ext cx="2594991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3 sources de confusion: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1800" b="0" dirty="0">
                <a:latin typeface="Arial" panose="020B0604020202020204" pitchFamily="34" charset="0"/>
                <a:cs typeface="Arial" panose="020B0604020202020204" pitchFamily="34" charset="0"/>
              </a:rPr>
              <a:t>Les mesures de stock sur une profondeur donnée, source d’erreur historique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1800" b="0" dirty="0">
                <a:latin typeface="Arial" panose="020B0604020202020204" pitchFamily="34" charset="0"/>
                <a:cs typeface="Arial" panose="020B0604020202020204" pitchFamily="34" charset="0"/>
              </a:rPr>
              <a:t>L’effet du non-labour sur le stock de carbone dépend de la météo / du climat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1800" b="0" dirty="0">
                <a:latin typeface="Arial" panose="020B0604020202020204" pitchFamily="34" charset="0"/>
                <a:cs typeface="Arial" panose="020B0604020202020204" pitchFamily="34" charset="0"/>
              </a:rPr>
              <a:t>L’effet du non-labour sur le stock de carbone dépend de l’échelle de temps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BE" sz="18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ZoneTexte 118"/>
          <p:cNvSpPr txBox="1"/>
          <p:nvPr/>
        </p:nvSpPr>
        <p:spPr>
          <a:xfrm>
            <a:off x="16769818" y="23308983"/>
            <a:ext cx="2760519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Les bienfaits des cultures de couverture sont multiples: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Protection de la ressource en eau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Economie d’engrais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Retour de MO vers le sol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Conservation de la biodiversité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Protection contre l’érosion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Nourrir la vie du sol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Intérêt paysager</a:t>
            </a:r>
          </a:p>
        </p:txBody>
      </p:sp>
      <p:sp>
        <p:nvSpPr>
          <p:cNvPr id="120" name="ZoneTexte 119"/>
          <p:cNvSpPr txBox="1"/>
          <p:nvPr/>
        </p:nvSpPr>
        <p:spPr>
          <a:xfrm>
            <a:off x="24654109" y="33501606"/>
            <a:ext cx="4440711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Les enjeux du développement d’une filière « biochar »</a:t>
            </a:r>
            <a:endParaRPr lang="fr-BE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spcAft>
                <a:spcPts val="900"/>
              </a:spcAft>
              <a:buFontTx/>
              <a:buChar char="-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Disponibilité de la biomasse ?</a:t>
            </a:r>
            <a:endParaRPr lang="fr-BE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spcAft>
                <a:spcPts val="900"/>
              </a:spcAft>
              <a:buFontTx/>
              <a:buChar char="-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Retour sur investissement ?</a:t>
            </a:r>
            <a:endParaRPr lang="fr-BE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spcAft>
                <a:spcPts val="900"/>
              </a:spcAft>
              <a:buFontTx/>
              <a:buChar char="-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Préconisations d’usage ?</a:t>
            </a:r>
            <a:endParaRPr lang="fr-BE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spcAft>
                <a:spcPts val="900"/>
              </a:spcAft>
              <a:buFontTx/>
              <a:buChar char="-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Effets à moyen, long terme ?</a:t>
            </a:r>
            <a:endParaRPr lang="fr-BE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spcAft>
                <a:spcPts val="900"/>
              </a:spcAft>
              <a:buFontTx/>
              <a:buChar char="-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Analyse du cycle de vie?</a:t>
            </a:r>
            <a:endParaRPr lang="fr-BE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900"/>
              </a:spcAft>
            </a:pP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  <a:hlinkClick r:id="rId20"/>
              </a:rPr>
              <a:t>https://agriculture-de-conservation.com/Le-biochar-enjeu-climatique-potentiel-agronomique-et-leviers-pour-une.html</a:t>
            </a: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1" name="ZoneTexte 120"/>
          <p:cNvSpPr txBox="1"/>
          <p:nvPr/>
        </p:nvSpPr>
        <p:spPr>
          <a:xfrm>
            <a:off x="18684347" y="29881141"/>
            <a:ext cx="52406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fr-BE" sz="1800" b="0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biochar</a:t>
            </a:r>
            <a:r>
              <a:rPr lang="fr-BE" sz="18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se définit comme tout </a:t>
            </a:r>
            <a:r>
              <a:rPr lang="fr-BE" sz="1800" b="0" dirty="0">
                <a:latin typeface="Arial" panose="020B0604020202020204" pitchFamily="34" charset="0"/>
                <a:cs typeface="Arial" panose="020B0604020202020204" pitchFamily="34" charset="0"/>
              </a:rPr>
              <a:t>type de biomasse transformée par pyrolyse dans le but d’être utilisé comme amendement de sol pour en améliorer les propriétés… et séquestrer du carbone à long terme dans le sol</a:t>
            </a: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BE" sz="18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Le principe est de </a:t>
            </a:r>
            <a:r>
              <a:rPr lang="fr-B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réinjecter du carbone du cycle court vers le cycle long</a:t>
            </a: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, à l’inverse de ce que l’on fait en exploitant les énergies fossiles</a:t>
            </a:r>
            <a:endParaRPr lang="fr-BE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3" name="Image 122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606" y="29911538"/>
            <a:ext cx="2497620" cy="1954388"/>
          </a:xfrm>
          <a:prstGeom prst="rect">
            <a:avLst/>
          </a:prstGeom>
        </p:spPr>
      </p:pic>
      <p:pic>
        <p:nvPicPr>
          <p:cNvPr id="109" name="Image 108"/>
          <p:cNvPicPr>
            <a:picLocks noChangeAspect="1"/>
          </p:cNvPicPr>
          <p:nvPr/>
        </p:nvPicPr>
        <p:blipFill rotWithShape="1">
          <a:blip r:embed="rId22"/>
          <a:srcRect l="20076" t="26200" r="22831" b="5900"/>
          <a:stretch/>
        </p:blipFill>
        <p:spPr>
          <a:xfrm>
            <a:off x="8759050" y="34303718"/>
            <a:ext cx="5800029" cy="3880019"/>
          </a:xfrm>
          <a:prstGeom prst="rect">
            <a:avLst/>
          </a:prstGeom>
        </p:spPr>
      </p:pic>
      <p:sp>
        <p:nvSpPr>
          <p:cNvPr id="125" name="ZoneTexte 124"/>
          <p:cNvSpPr txBox="1"/>
          <p:nvPr/>
        </p:nvSpPr>
        <p:spPr>
          <a:xfrm>
            <a:off x="11097774" y="28686831"/>
            <a:ext cx="3914129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L’intérêt de l’indicateur </a:t>
            </a:r>
            <a:r>
              <a:rPr lang="fr-BE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Corg:argile</a:t>
            </a: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fr-BE" sz="20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Mesure du taux de saturation du sol en matière </a:t>
            </a: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organique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fr-BE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Estimation du potentiel de stabilité structurale du </a:t>
            </a: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sol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fr-BE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Paramètres mesurés en </a:t>
            </a: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routine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fr-BE" sz="20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Indicateur de perte en MO choisi par l’Europe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fr-BE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ZoneTexte 125"/>
          <p:cNvSpPr txBox="1"/>
          <p:nvPr/>
        </p:nvSpPr>
        <p:spPr>
          <a:xfrm>
            <a:off x="1217555" y="34799936"/>
            <a:ext cx="7109209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Le lien entre </a:t>
            </a:r>
            <a:r>
              <a:rPr lang="fr-BE" sz="20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Corg:argile</a:t>
            </a: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et structure du sol a été observé dans de nombreux contextes, et confirmé pour le contexte </a:t>
            </a: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wallon.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fr-BE" sz="20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S’explique par les mécanismes de stabilisation de la MO et de formation des agrégats </a:t>
            </a:r>
            <a:endParaRPr lang="fr-BE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fr-BE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Indicateur </a:t>
            </a:r>
            <a:r>
              <a:rPr lang="fr-BE" sz="2000" b="0" dirty="0">
                <a:latin typeface="Arial" panose="020B0604020202020204" pitchFamily="34" charset="0"/>
                <a:cs typeface="Arial" panose="020B0604020202020204" pitchFamily="34" charset="0"/>
              </a:rPr>
              <a:t>proposé pour la MAEC-sol (2024</a:t>
            </a: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fr-BE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BE" sz="20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ZoneTexte 127"/>
          <p:cNvSpPr txBox="1"/>
          <p:nvPr/>
        </p:nvSpPr>
        <p:spPr>
          <a:xfrm>
            <a:off x="9666741" y="34422077"/>
            <a:ext cx="30072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Vanwindekens &amp; Hardy (2022)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9796165" y="10950098"/>
            <a:ext cx="9627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  <a:defRPr/>
            </a:pPr>
            <a:r>
              <a:rPr lang="fr-BE" sz="2000" b="0" dirty="0">
                <a:latin typeface="Arial" panose="020B0604020202020204" pitchFamily="34" charset="0"/>
                <a:cs typeface="Arial" panose="020B0604020202020204" pitchFamily="34" charset="0"/>
              </a:rPr>
              <a:t>Fertilité </a:t>
            </a:r>
            <a:r>
              <a:rPr lang="fr-BE" sz="2000" dirty="0">
                <a:latin typeface="Arial" panose="020B0604020202020204" pitchFamily="34" charset="0"/>
                <a:cs typeface="Arial" panose="020B0604020202020204" pitchFamily="34" charset="0"/>
              </a:rPr>
              <a:t>physique</a:t>
            </a:r>
            <a:r>
              <a:rPr lang="fr-BE" sz="2000" b="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l’espace poral régule </a:t>
            </a:r>
            <a:r>
              <a:rPr lang="fr-BE" sz="2000" b="0" dirty="0">
                <a:latin typeface="Arial" panose="020B0604020202020204" pitchFamily="34" charset="0"/>
                <a:cs typeface="Arial" panose="020B0604020202020204" pitchFamily="34" charset="0"/>
              </a:rPr>
              <a:t>l’accès à l’eau et aux </a:t>
            </a: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nutriments. La MO est un des principaux agent dans la formation des </a:t>
            </a: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agrégats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  <a:defRPr/>
            </a:pPr>
            <a:endParaRPr lang="fr-BE" sz="20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BE" sz="2000" b="0" dirty="0">
                <a:latin typeface="Arial" panose="020B0604020202020204" pitchFamily="34" charset="0"/>
                <a:cs typeface="Arial" panose="020B0604020202020204" pitchFamily="34" charset="0"/>
              </a:rPr>
              <a:t>Fertilité </a:t>
            </a:r>
            <a:r>
              <a:rPr lang="fr-BE" sz="2000" dirty="0">
                <a:latin typeface="Arial" panose="020B0604020202020204" pitchFamily="34" charset="0"/>
                <a:cs typeface="Arial" panose="020B0604020202020204" pitchFamily="34" charset="0"/>
              </a:rPr>
              <a:t>chimique</a:t>
            </a:r>
            <a:r>
              <a:rPr lang="fr-BE" sz="2000" b="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la MO participe aux apports de nutriments </a:t>
            </a:r>
            <a:r>
              <a:rPr lang="fr-BE" sz="2000" b="0" dirty="0">
                <a:latin typeface="Arial" panose="020B0604020202020204" pitchFamily="34" charset="0"/>
                <a:cs typeface="Arial" panose="020B0604020202020204" pitchFamily="34" charset="0"/>
              </a:rPr>
              <a:t>par minéralisation et </a:t>
            </a: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à leur rétention via la capacité d’échange </a:t>
            </a: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cationique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fr-BE" sz="20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BE" sz="2000" b="0" dirty="0">
                <a:latin typeface="Arial" panose="020B0604020202020204" pitchFamily="34" charset="0"/>
                <a:cs typeface="Arial" panose="020B0604020202020204" pitchFamily="34" charset="0"/>
              </a:rPr>
              <a:t>Fertilité </a:t>
            </a:r>
            <a:r>
              <a:rPr lang="fr-BE" sz="2000" dirty="0">
                <a:latin typeface="Arial" panose="020B0604020202020204" pitchFamily="34" charset="0"/>
                <a:cs typeface="Arial" panose="020B0604020202020204" pitchFamily="34" charset="0"/>
              </a:rPr>
              <a:t>biologique</a:t>
            </a:r>
            <a:r>
              <a:rPr lang="fr-BE" sz="2000" b="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BE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la MO est le combustible de la vie du sol. Il alimente donc toute la chaîne alimentaire des microorganismes du sol</a:t>
            </a:r>
            <a:endParaRPr lang="fr-BE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835828" y="4188577"/>
            <a:ext cx="8413878" cy="977382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5" name="Groupe 4"/>
          <p:cNvGrpSpPr>
            <a:grpSpLocks noChangeAspect="1"/>
          </p:cNvGrpSpPr>
          <p:nvPr/>
        </p:nvGrpSpPr>
        <p:grpSpPr>
          <a:xfrm>
            <a:off x="20480673" y="5490582"/>
            <a:ext cx="6540634" cy="4003808"/>
            <a:chOff x="21699131" y="5886533"/>
            <a:chExt cx="7476331" cy="4576589"/>
          </a:xfrm>
        </p:grpSpPr>
        <p:pic>
          <p:nvPicPr>
            <p:cNvPr id="50" name="Image 49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99131" y="5886533"/>
              <a:ext cx="7476331" cy="4576589"/>
            </a:xfrm>
            <a:prstGeom prst="rect">
              <a:avLst/>
            </a:prstGeom>
          </p:spPr>
        </p:pic>
        <p:sp>
          <p:nvSpPr>
            <p:cNvPr id="51" name="ZoneTexte 50"/>
            <p:cNvSpPr txBox="1"/>
            <p:nvPr/>
          </p:nvSpPr>
          <p:spPr>
            <a:xfrm>
              <a:off x="22926878" y="9563033"/>
              <a:ext cx="4353741" cy="693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600" b="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Carbiosol</a:t>
              </a:r>
              <a:r>
                <a:rPr lang="fr-BE" sz="1600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III, Chartin et al. (2016)</a:t>
              </a:r>
            </a:p>
            <a:p>
              <a:r>
                <a:rPr lang="fr-BE" sz="1600" b="0" dirty="0">
                  <a:latin typeface="Arial" panose="020B0604020202020204" pitchFamily="34" charset="0"/>
                  <a:cs typeface="Arial" panose="020B0604020202020204" pitchFamily="34" charset="0"/>
                  <a:hlinkClick r:id="rId24"/>
                </a:rPr>
                <a:t>http://</a:t>
              </a:r>
              <a:r>
                <a:rPr lang="fr-BE" sz="1600" b="0" dirty="0" smtClean="0">
                  <a:latin typeface="Arial" panose="020B0604020202020204" pitchFamily="34" charset="0"/>
                  <a:cs typeface="Arial" panose="020B0604020202020204" pitchFamily="34" charset="0"/>
                  <a:hlinkClick r:id="rId24"/>
                </a:rPr>
                <a:t>geoportail.wallonie.be/walonmap</a:t>
              </a:r>
              <a:endParaRPr lang="fr-BE" sz="1600" b="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2" name="Image 51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80673" y="10081555"/>
            <a:ext cx="6517042" cy="3800104"/>
          </a:xfrm>
          <a:prstGeom prst="rect">
            <a:avLst/>
          </a:prstGeom>
        </p:spPr>
      </p:pic>
      <p:sp>
        <p:nvSpPr>
          <p:cNvPr id="53" name="ZoneTexte 52"/>
          <p:cNvSpPr txBox="1"/>
          <p:nvPr/>
        </p:nvSpPr>
        <p:spPr>
          <a:xfrm>
            <a:off x="21436897" y="9763586"/>
            <a:ext cx="5378698" cy="371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800" b="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Changement de COT entre 1960 et 2005</a:t>
            </a:r>
            <a:endParaRPr lang="en-US" sz="1800" b="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21061641" y="5212245"/>
            <a:ext cx="5378698" cy="371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800" b="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Teneurs en C organique dans le sol de surface</a:t>
            </a:r>
            <a:endParaRPr lang="en-US" sz="1800" b="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21825563" y="4311618"/>
            <a:ext cx="904528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4800" dirty="0" smtClean="0">
                <a:solidFill>
                  <a:srgbClr val="C8102E"/>
                </a:solidFill>
                <a:latin typeface="Arial Narrow" panose="020B0606020202030204" pitchFamily="34" charset="0"/>
              </a:rPr>
              <a:t>MO et occupation du sol</a:t>
            </a:r>
            <a:endParaRPr lang="fr-BE" sz="48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19994534" y="21332254"/>
            <a:ext cx="9468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fr-BE" sz="2400" b="0" dirty="0" smtClean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Combien est-on prêt à payer pour que l’agriculture participe à l’effort climatique?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23736959" y="37385811"/>
            <a:ext cx="5804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fr-BE" sz="2400" b="0" dirty="0" smtClean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Combien est-on prêt à payer pour que l’agriculture participe à l’effort climatique?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26639344" y="7625434"/>
            <a:ext cx="2734802" cy="595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Entre 1960 et 2005: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-8 % en culture (-0,2 t/ha/an)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En région limoneuse - 14 t/ha!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22 % des terres de culture &lt; 1.15 % COT contre 9 % en 1960! </a:t>
            </a:r>
            <a:endParaRPr lang="fr-BE" sz="1800" b="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BE" sz="1800" b="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800100" lvl="1" indent="-342900">
              <a:buFont typeface="Wingdings" panose="05000000000000000000" pitchFamily="2" charset="2"/>
              <a:buChar char="à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Augmentation des profondeurs de </a:t>
            </a: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labour</a:t>
            </a:r>
          </a:p>
          <a:p>
            <a:pPr marL="800100" lvl="1" indent="-342900">
              <a:buFont typeface="Wingdings" panose="05000000000000000000" pitchFamily="2" charset="2"/>
              <a:buChar char="à"/>
            </a:pPr>
            <a:endParaRPr lang="fr-BE" sz="1800" b="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800100" lvl="1" indent="-342900">
              <a:buFont typeface="Wingdings" panose="05000000000000000000" pitchFamily="2" charset="2"/>
              <a:buChar char="à"/>
            </a:pPr>
            <a:r>
              <a:rPr lang="fr-BE" sz="1800" b="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Changement de spéculation des fermes</a:t>
            </a:r>
          </a:p>
          <a:p>
            <a:pPr marL="800100" lvl="1" indent="-342900">
              <a:buFont typeface="Wingdings" panose="05000000000000000000" pitchFamily="2" charset="2"/>
              <a:buChar char="à"/>
            </a:pPr>
            <a:endParaRPr lang="fr-BE" sz="1800" b="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fr-BE" sz="1400" b="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D’après </a:t>
            </a:r>
            <a:r>
              <a:rPr lang="fr-BE" sz="1400" b="0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Goidts</a:t>
            </a:r>
            <a:r>
              <a:rPr lang="fr-BE" sz="1400" b="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400" b="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fr-BE" sz="1400" b="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(2009), </a:t>
            </a:r>
            <a:r>
              <a:rPr lang="fr-BE" sz="1400" b="0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Meersmans</a:t>
            </a:r>
            <a:r>
              <a:rPr lang="fr-BE" sz="1400" b="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</a:t>
            </a:r>
            <a:r>
              <a:rPr lang="fr-BE" sz="1400" b="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(2009, </a:t>
            </a:r>
            <a:r>
              <a:rPr lang="fr-BE" sz="1400" b="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  <a:r>
              <a:rPr lang="fr-BE" sz="1400" b="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fr-BE" sz="1400" b="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van Wesemael et al., 2010</a:t>
            </a:r>
            <a:endParaRPr lang="fr-BE" sz="1400" b="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30942" y="585239"/>
            <a:ext cx="20605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3200" b="0" dirty="0" smtClean="0">
                <a:latin typeface="Arial Narrow" panose="020B0606020202030204" pitchFamily="34" charset="0"/>
              </a:rPr>
              <a:t>Journée thématique : « restaurer la fertilité des sols cultivés: un des grands défis de la transition écologique! » 12 octobre 2023, St Géry</a:t>
            </a:r>
            <a:endParaRPr lang="fr-BE" sz="3200" b="0" dirty="0" smtClean="0">
              <a:latin typeface="Arial Narrow" panose="020B060602020203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3658" y="232657"/>
            <a:ext cx="3743325" cy="9525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924" y="257914"/>
            <a:ext cx="3648075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0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  <p:bldP spid="57" grpId="0"/>
      <p:bldP spid="58" grpId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7054</TotalTime>
  <Words>741</Words>
  <Application>Microsoft Office PowerPoint</Application>
  <PresentationFormat>Personnalisé</PresentationFormat>
  <Paragraphs>85</Paragraphs>
  <Slides>1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Times New Roman</vt:lpstr>
      <vt:lpstr>Wingdings</vt:lpstr>
      <vt:lpstr>Modèle par défaut</vt:lpstr>
      <vt:lpstr>Image bitmap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brunelli</dc:creator>
  <cp:lastModifiedBy>Brieuc HARDY</cp:lastModifiedBy>
  <cp:revision>222</cp:revision>
  <cp:lastPrinted>2017-06-27T09:35:22Z</cp:lastPrinted>
  <dcterms:created xsi:type="dcterms:W3CDTF">2003-10-30T15:28:50Z</dcterms:created>
  <dcterms:modified xsi:type="dcterms:W3CDTF">2023-10-09T15:34:38Z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scription0">
    <vt:lpwstr>Modèle présentation poster (Affiche A0) - 2010</vt:lpwstr>
  </property>
</Properties>
</file>