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03_0.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9" r:id="rId2"/>
  </p:sldIdLst>
  <p:sldSz cx="30279975" cy="42808525"/>
  <p:notesSz cx="6797675" cy="9926638"/>
  <p:defaultTextStyle>
    <a:defPPr>
      <a:defRPr lang="fr-FR"/>
    </a:defPPr>
    <a:lvl1pPr algn="l" rtl="0" fontAlgn="base">
      <a:spcBef>
        <a:spcPct val="0"/>
      </a:spcBef>
      <a:spcAft>
        <a:spcPct val="0"/>
      </a:spcAft>
      <a:defRPr sz="10800" b="1" kern="1200">
        <a:solidFill>
          <a:schemeClr val="tx1"/>
        </a:solidFill>
        <a:latin typeface="Times New Roman" pitchFamily="18" charset="0"/>
        <a:ea typeface="+mn-ea"/>
        <a:cs typeface="+mn-cs"/>
      </a:defRPr>
    </a:lvl1pPr>
    <a:lvl2pPr marL="1830537" algn="l" rtl="0" fontAlgn="base">
      <a:spcBef>
        <a:spcPct val="0"/>
      </a:spcBef>
      <a:spcAft>
        <a:spcPct val="0"/>
      </a:spcAft>
      <a:defRPr sz="10800" b="1" kern="1200">
        <a:solidFill>
          <a:schemeClr val="tx1"/>
        </a:solidFill>
        <a:latin typeface="Times New Roman" pitchFamily="18" charset="0"/>
        <a:ea typeface="+mn-ea"/>
        <a:cs typeface="+mn-cs"/>
      </a:defRPr>
    </a:lvl2pPr>
    <a:lvl3pPr marL="3661075" algn="l" rtl="0" fontAlgn="base">
      <a:spcBef>
        <a:spcPct val="0"/>
      </a:spcBef>
      <a:spcAft>
        <a:spcPct val="0"/>
      </a:spcAft>
      <a:defRPr sz="10800" b="1" kern="1200">
        <a:solidFill>
          <a:schemeClr val="tx1"/>
        </a:solidFill>
        <a:latin typeface="Times New Roman" pitchFamily="18" charset="0"/>
        <a:ea typeface="+mn-ea"/>
        <a:cs typeface="+mn-cs"/>
      </a:defRPr>
    </a:lvl3pPr>
    <a:lvl4pPr marL="5491612" algn="l" rtl="0" fontAlgn="base">
      <a:spcBef>
        <a:spcPct val="0"/>
      </a:spcBef>
      <a:spcAft>
        <a:spcPct val="0"/>
      </a:spcAft>
      <a:defRPr sz="10800" b="1" kern="1200">
        <a:solidFill>
          <a:schemeClr val="tx1"/>
        </a:solidFill>
        <a:latin typeface="Times New Roman" pitchFamily="18" charset="0"/>
        <a:ea typeface="+mn-ea"/>
        <a:cs typeface="+mn-cs"/>
      </a:defRPr>
    </a:lvl4pPr>
    <a:lvl5pPr marL="7322149" algn="l" rtl="0" fontAlgn="base">
      <a:spcBef>
        <a:spcPct val="0"/>
      </a:spcBef>
      <a:spcAft>
        <a:spcPct val="0"/>
      </a:spcAft>
      <a:defRPr sz="10800" b="1" kern="1200">
        <a:solidFill>
          <a:schemeClr val="tx1"/>
        </a:solidFill>
        <a:latin typeface="Times New Roman" pitchFamily="18" charset="0"/>
        <a:ea typeface="+mn-ea"/>
        <a:cs typeface="+mn-cs"/>
      </a:defRPr>
    </a:lvl5pPr>
    <a:lvl6pPr marL="9152687" algn="l" defTabSz="3661075" rtl="0" eaLnBrk="1" latinLnBrk="0" hangingPunct="1">
      <a:defRPr sz="10800" b="1" kern="1200">
        <a:solidFill>
          <a:schemeClr val="tx1"/>
        </a:solidFill>
        <a:latin typeface="Times New Roman" pitchFamily="18" charset="0"/>
        <a:ea typeface="+mn-ea"/>
        <a:cs typeface="+mn-cs"/>
      </a:defRPr>
    </a:lvl6pPr>
    <a:lvl7pPr marL="10983224" algn="l" defTabSz="3661075" rtl="0" eaLnBrk="1" latinLnBrk="0" hangingPunct="1">
      <a:defRPr sz="10800" b="1" kern="1200">
        <a:solidFill>
          <a:schemeClr val="tx1"/>
        </a:solidFill>
        <a:latin typeface="Times New Roman" pitchFamily="18" charset="0"/>
        <a:ea typeface="+mn-ea"/>
        <a:cs typeface="+mn-cs"/>
      </a:defRPr>
    </a:lvl7pPr>
    <a:lvl8pPr marL="12813762" algn="l" defTabSz="3661075" rtl="0" eaLnBrk="1" latinLnBrk="0" hangingPunct="1">
      <a:defRPr sz="10800" b="1" kern="1200">
        <a:solidFill>
          <a:schemeClr val="tx1"/>
        </a:solidFill>
        <a:latin typeface="Times New Roman" pitchFamily="18" charset="0"/>
        <a:ea typeface="+mn-ea"/>
        <a:cs typeface="+mn-cs"/>
      </a:defRPr>
    </a:lvl8pPr>
    <a:lvl9pPr marL="14644299" algn="l" defTabSz="3661075" rtl="0" eaLnBrk="1" latinLnBrk="0" hangingPunct="1">
      <a:defRPr sz="108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8091">
          <p15:clr>
            <a:srgbClr val="A4A3A4"/>
          </p15:clr>
        </p15:guide>
        <p15:guide id="2" pos="8262">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9CB05E-0A36-D795-47FD-2D282718D0AD}" name="Yordan MUHOVSKI" initials="YM" userId="S::y.muhovski@cra.wallonie.be::9e6e5e62-cb50-4dae-ba20-e790962253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ichaël MATHOT" initials="M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639D"/>
    <a:srgbClr val="FFCCCC"/>
    <a:srgbClr val="336600"/>
    <a:srgbClr val="FF9933"/>
    <a:srgbClr val="C8102E"/>
    <a:srgbClr val="009A44"/>
    <a:srgbClr val="91B70F"/>
    <a:srgbClr val="CCECFF"/>
    <a:srgbClr val="FFCC99"/>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38" autoAdjust="0"/>
    <p:restoredTop sz="99278" autoAdjust="0"/>
  </p:normalViewPr>
  <p:slideViewPr>
    <p:cSldViewPr>
      <p:cViewPr>
        <p:scale>
          <a:sx n="40" d="100"/>
          <a:sy n="40" d="100"/>
        </p:scale>
        <p:origin x="653" y="-696"/>
      </p:cViewPr>
      <p:guideLst>
        <p:guide orient="horz" pos="8091"/>
        <p:guide pos="826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7" d="100"/>
          <a:sy n="17" d="100"/>
        </p:scale>
        <p:origin x="-3402" y="-258"/>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10" Type="http://schemas.microsoft.com/office/2018/10/relationships/authors" Targe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comments/modernComment_103_0.xml><?xml version="1.0" encoding="utf-8"?>
<p188:cmLst xmlns:a="http://schemas.openxmlformats.org/drawingml/2006/main" xmlns:r="http://schemas.openxmlformats.org/officeDocument/2006/relationships" xmlns:p188="http://schemas.microsoft.com/office/powerpoint/2018/8/main">
  <p188:cm id="{B28F69BA-0BCC-4039-9F7E-7C78DBFF61C6}" authorId="{BA9CB05E-0A36-D795-47FD-2D282718D0AD}" created="2024-07-03T09:18:31.082">
    <ac:deMkLst xmlns:ac="http://schemas.microsoft.com/office/drawing/2013/main/command">
      <pc:docMk xmlns:pc="http://schemas.microsoft.com/office/powerpoint/2013/main/command"/>
      <pc:sldMk xmlns:pc="http://schemas.microsoft.com/office/powerpoint/2013/main/command" cId="0" sldId="259"/>
      <ac:spMk id="2051" creationId="{00000000-0000-0000-0000-000000000000}"/>
    </ac:deMkLst>
    <p188:txBody>
      <a:bodyPr/>
      <a:lstStyle/>
      <a:p>
        <a:r>
          <a:rPr lang="fr-BE"/>
          <a:t>Life Sciences Department</a:t>
        </a:r>
      </a:p>
    </p188:txBody>
  </p188:cm>
  <p188:cm id="{A384BAFB-C9D2-4F5D-917C-550397A5816E}" authorId="{BA9CB05E-0A36-D795-47FD-2D282718D0AD}" created="2024-07-03T09:21:44.252">
    <ac:deMkLst xmlns:ac="http://schemas.microsoft.com/office/drawing/2013/main/command">
      <pc:docMk xmlns:pc="http://schemas.microsoft.com/office/powerpoint/2013/main/command"/>
      <pc:sldMk xmlns:pc="http://schemas.microsoft.com/office/powerpoint/2013/main/command" cId="0" sldId="259"/>
      <ac:spMk id="2052" creationId="{00000000-0000-0000-0000-000000000000}"/>
    </ac:deMkLst>
    <p188:txBody>
      <a:bodyPr/>
      <a:lstStyle/>
      <a:p>
        <a:r>
          <a:rPr lang="fr-BE"/>
          <a:t>...to water stress under greenhouse conditions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2" y="2"/>
            <a:ext cx="2944813" cy="496888"/>
          </a:xfrm>
          <a:prstGeom prst="rect">
            <a:avLst/>
          </a:prstGeom>
          <a:noFill/>
          <a:ln w="9525">
            <a:noFill/>
            <a:miter lim="800000"/>
            <a:headEnd/>
            <a:tailEnd/>
          </a:ln>
          <a:effectLst/>
        </p:spPr>
        <p:txBody>
          <a:bodyPr vert="horz" wrap="square" lIns="91420" tIns="45710" rIns="91420" bIns="45710" numCol="1" anchor="t" anchorCtr="0" compatLnSpc="1">
            <a:prstTxWarp prst="textNoShape">
              <a:avLst/>
            </a:prstTxWarp>
          </a:bodyPr>
          <a:lstStyle>
            <a:lvl1pPr>
              <a:defRPr sz="1200" b="0">
                <a:latin typeface="Times New Roman" charset="0"/>
              </a:defRPr>
            </a:lvl1pPr>
          </a:lstStyle>
          <a:p>
            <a:pPr>
              <a:defRPr/>
            </a:pPr>
            <a:endParaRPr lang="fr-FR"/>
          </a:p>
        </p:txBody>
      </p:sp>
      <p:sp>
        <p:nvSpPr>
          <p:cNvPr id="4099" name="Rectangle 1027"/>
          <p:cNvSpPr>
            <a:spLocks noGrp="1" noChangeArrowheads="1"/>
          </p:cNvSpPr>
          <p:nvPr>
            <p:ph type="dt" sz="quarter" idx="1"/>
          </p:nvPr>
        </p:nvSpPr>
        <p:spPr bwMode="auto">
          <a:xfrm>
            <a:off x="3852863" y="2"/>
            <a:ext cx="2944812" cy="496888"/>
          </a:xfrm>
          <a:prstGeom prst="rect">
            <a:avLst/>
          </a:prstGeom>
          <a:noFill/>
          <a:ln w="9525">
            <a:noFill/>
            <a:miter lim="800000"/>
            <a:headEnd/>
            <a:tailEnd/>
          </a:ln>
          <a:effectLst/>
        </p:spPr>
        <p:txBody>
          <a:bodyPr vert="horz" wrap="square" lIns="91420" tIns="45710" rIns="91420" bIns="45710" numCol="1" anchor="t" anchorCtr="0" compatLnSpc="1">
            <a:prstTxWarp prst="textNoShape">
              <a:avLst/>
            </a:prstTxWarp>
          </a:bodyPr>
          <a:lstStyle>
            <a:lvl1pPr algn="r">
              <a:defRPr sz="1200" b="0">
                <a:latin typeface="Times New Roman" charset="0"/>
              </a:defRPr>
            </a:lvl1pPr>
          </a:lstStyle>
          <a:p>
            <a:pPr>
              <a:defRPr/>
            </a:pPr>
            <a:endParaRPr lang="fr-FR"/>
          </a:p>
        </p:txBody>
      </p:sp>
      <p:sp>
        <p:nvSpPr>
          <p:cNvPr id="4100" name="Rectangle 1028"/>
          <p:cNvSpPr>
            <a:spLocks noGrp="1" noChangeArrowheads="1"/>
          </p:cNvSpPr>
          <p:nvPr>
            <p:ph type="ftr" sz="quarter" idx="2"/>
          </p:nvPr>
        </p:nvSpPr>
        <p:spPr bwMode="auto">
          <a:xfrm>
            <a:off x="2" y="9429750"/>
            <a:ext cx="2944813" cy="496888"/>
          </a:xfrm>
          <a:prstGeom prst="rect">
            <a:avLst/>
          </a:prstGeom>
          <a:noFill/>
          <a:ln w="9525">
            <a:noFill/>
            <a:miter lim="800000"/>
            <a:headEnd/>
            <a:tailEnd/>
          </a:ln>
          <a:effectLst/>
        </p:spPr>
        <p:txBody>
          <a:bodyPr vert="horz" wrap="square" lIns="91420" tIns="45710" rIns="91420" bIns="45710" numCol="1" anchor="b" anchorCtr="0" compatLnSpc="1">
            <a:prstTxWarp prst="textNoShape">
              <a:avLst/>
            </a:prstTxWarp>
          </a:bodyPr>
          <a:lstStyle>
            <a:lvl1pPr>
              <a:defRPr sz="1200" b="0">
                <a:latin typeface="Times New Roman" charset="0"/>
              </a:defRPr>
            </a:lvl1pPr>
          </a:lstStyle>
          <a:p>
            <a:pPr>
              <a:defRPr/>
            </a:pPr>
            <a:endParaRPr lang="fr-FR"/>
          </a:p>
        </p:txBody>
      </p:sp>
      <p:sp>
        <p:nvSpPr>
          <p:cNvPr id="4101" name="Rectangle 1029"/>
          <p:cNvSpPr>
            <a:spLocks noGrp="1" noChangeArrowheads="1"/>
          </p:cNvSpPr>
          <p:nvPr>
            <p:ph type="sldNum" sz="quarter" idx="3"/>
          </p:nvPr>
        </p:nvSpPr>
        <p:spPr bwMode="auto">
          <a:xfrm>
            <a:off x="3852863" y="9429750"/>
            <a:ext cx="2944812" cy="496888"/>
          </a:xfrm>
          <a:prstGeom prst="rect">
            <a:avLst/>
          </a:prstGeom>
          <a:noFill/>
          <a:ln w="9525">
            <a:noFill/>
            <a:miter lim="800000"/>
            <a:headEnd/>
            <a:tailEnd/>
          </a:ln>
          <a:effectLst/>
        </p:spPr>
        <p:txBody>
          <a:bodyPr vert="horz" wrap="square" lIns="91420" tIns="45710" rIns="91420" bIns="45710" numCol="1" anchor="b" anchorCtr="0" compatLnSpc="1">
            <a:prstTxWarp prst="textNoShape">
              <a:avLst/>
            </a:prstTxWarp>
          </a:bodyPr>
          <a:lstStyle>
            <a:lvl1pPr algn="r">
              <a:defRPr sz="1200" b="0">
                <a:latin typeface="Times New Roman" charset="0"/>
              </a:defRPr>
            </a:lvl1pPr>
          </a:lstStyle>
          <a:p>
            <a:pPr>
              <a:defRPr/>
            </a:pPr>
            <a:fld id="{5D4855F2-8D50-44D6-88EA-321A8B9484B4}" type="slidenum">
              <a:rPr lang="fr-FR"/>
              <a:pPr>
                <a:defRPr/>
              </a:pPr>
              <a:t>‹N°›</a:t>
            </a:fld>
            <a:endParaRPr lang="fr-FR"/>
          </a:p>
        </p:txBody>
      </p:sp>
    </p:spTree>
    <p:extLst>
      <p:ext uri="{BB962C8B-B14F-4D97-AF65-F5344CB8AC3E}">
        <p14:creationId xmlns:p14="http://schemas.microsoft.com/office/powerpoint/2010/main" val="14189046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20" tIns="45710" rIns="91420" bIns="45710" rtlCol="0"/>
          <a:lstStyle>
            <a:lvl1pPr algn="l">
              <a:defRPr sz="1200"/>
            </a:lvl1pPr>
          </a:lstStyle>
          <a:p>
            <a:endParaRPr lang="fr-BE"/>
          </a:p>
        </p:txBody>
      </p:sp>
      <p:sp>
        <p:nvSpPr>
          <p:cNvPr id="3" name="Espace réservé de la date 2"/>
          <p:cNvSpPr>
            <a:spLocks noGrp="1"/>
          </p:cNvSpPr>
          <p:nvPr>
            <p:ph type="dt" idx="1"/>
          </p:nvPr>
        </p:nvSpPr>
        <p:spPr>
          <a:xfrm>
            <a:off x="3849689" y="0"/>
            <a:ext cx="2946400" cy="496888"/>
          </a:xfrm>
          <a:prstGeom prst="rect">
            <a:avLst/>
          </a:prstGeom>
        </p:spPr>
        <p:txBody>
          <a:bodyPr vert="horz" lIns="91420" tIns="45710" rIns="91420" bIns="45710" rtlCol="0"/>
          <a:lstStyle>
            <a:lvl1pPr algn="r">
              <a:defRPr sz="1200"/>
            </a:lvl1pPr>
          </a:lstStyle>
          <a:p>
            <a:fld id="{13B224C5-B7CA-4DC4-B7BC-B7C8EEE0C8CA}" type="datetimeFigureOut">
              <a:rPr lang="fr-BE" smtClean="0"/>
              <a:t>15-10-25</a:t>
            </a:fld>
            <a:endParaRPr lang="fr-BE"/>
          </a:p>
        </p:txBody>
      </p:sp>
      <p:sp>
        <p:nvSpPr>
          <p:cNvPr id="4" name="Espace réservé de l'image des diapositives 3"/>
          <p:cNvSpPr>
            <a:spLocks noGrp="1" noRot="1" noChangeAspect="1"/>
          </p:cNvSpPr>
          <p:nvPr>
            <p:ph type="sldImg" idx="2"/>
          </p:nvPr>
        </p:nvSpPr>
        <p:spPr>
          <a:xfrm>
            <a:off x="2082800" y="744538"/>
            <a:ext cx="2632075" cy="3724275"/>
          </a:xfrm>
          <a:prstGeom prst="rect">
            <a:avLst/>
          </a:prstGeom>
          <a:noFill/>
          <a:ln w="12700">
            <a:solidFill>
              <a:prstClr val="black"/>
            </a:solidFill>
          </a:ln>
        </p:spPr>
        <p:txBody>
          <a:bodyPr vert="horz" lIns="91420" tIns="45710" rIns="91420" bIns="45710" rtlCol="0" anchor="ctr"/>
          <a:lstStyle/>
          <a:p>
            <a:endParaRPr lang="fr-BE"/>
          </a:p>
        </p:txBody>
      </p:sp>
      <p:sp>
        <p:nvSpPr>
          <p:cNvPr id="5" name="Espace réservé des commentaires 4"/>
          <p:cNvSpPr>
            <a:spLocks noGrp="1"/>
          </p:cNvSpPr>
          <p:nvPr>
            <p:ph type="body" sz="quarter" idx="3"/>
          </p:nvPr>
        </p:nvSpPr>
        <p:spPr>
          <a:xfrm>
            <a:off x="679451" y="4714877"/>
            <a:ext cx="5438775" cy="4467225"/>
          </a:xfrm>
          <a:prstGeom prst="rect">
            <a:avLst/>
          </a:prstGeom>
        </p:spPr>
        <p:txBody>
          <a:bodyPr vert="horz" lIns="91420" tIns="45710" rIns="91420" bIns="4571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165"/>
            <a:ext cx="2946400" cy="496887"/>
          </a:xfrm>
          <a:prstGeom prst="rect">
            <a:avLst/>
          </a:prstGeom>
        </p:spPr>
        <p:txBody>
          <a:bodyPr vert="horz" lIns="91420" tIns="45710" rIns="91420" bIns="4571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49689" y="9428165"/>
            <a:ext cx="2946400" cy="496887"/>
          </a:xfrm>
          <a:prstGeom prst="rect">
            <a:avLst/>
          </a:prstGeom>
        </p:spPr>
        <p:txBody>
          <a:bodyPr vert="horz" lIns="91420" tIns="45710" rIns="91420" bIns="45710" rtlCol="0" anchor="b"/>
          <a:lstStyle>
            <a:lvl1pPr algn="r">
              <a:defRPr sz="1200"/>
            </a:lvl1pPr>
          </a:lstStyle>
          <a:p>
            <a:fld id="{CC0088E6-1DC1-4918-9025-7CF968105491}" type="slidenum">
              <a:rPr lang="fr-BE" smtClean="0"/>
              <a:t>‹N°›</a:t>
            </a:fld>
            <a:endParaRPr lang="fr-BE"/>
          </a:p>
        </p:txBody>
      </p:sp>
    </p:spTree>
    <p:extLst>
      <p:ext uri="{BB962C8B-B14F-4D97-AF65-F5344CB8AC3E}">
        <p14:creationId xmlns:p14="http://schemas.microsoft.com/office/powerpoint/2010/main" val="150954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10"/>
          </p:nvPr>
        </p:nvSpPr>
        <p:spPr/>
        <p:txBody>
          <a:bodyPr/>
          <a:lstStyle/>
          <a:p>
            <a:fld id="{CC0088E6-1DC1-4918-9025-7CF968105491}" type="slidenum">
              <a:rPr lang="fr-BE" smtClean="0"/>
              <a:t>1</a:t>
            </a:fld>
            <a:endParaRPr lang="fr-BE"/>
          </a:p>
        </p:txBody>
      </p:sp>
    </p:spTree>
    <p:extLst>
      <p:ext uri="{BB962C8B-B14F-4D97-AF65-F5344CB8AC3E}">
        <p14:creationId xmlns:p14="http://schemas.microsoft.com/office/powerpoint/2010/main" val="1919325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25567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4"/>
          <p:cNvSpPr>
            <a:spLocks noChangeArrowheads="1"/>
          </p:cNvSpPr>
          <p:nvPr userDrawn="1"/>
        </p:nvSpPr>
        <p:spPr bwMode="auto">
          <a:xfrm>
            <a:off x="0" y="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BE"/>
          </a:p>
        </p:txBody>
      </p:sp>
      <p:sp>
        <p:nvSpPr>
          <p:cNvPr id="8" name="Rectangle 7"/>
          <p:cNvSpPr/>
          <p:nvPr userDrawn="1"/>
        </p:nvSpPr>
        <p:spPr>
          <a:xfrm>
            <a:off x="-1" y="38613892"/>
            <a:ext cx="30279976" cy="41767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bg1">
                  <a:lumMod val="85000"/>
                </a:schemeClr>
              </a:solidFill>
            </a:endParaRPr>
          </a:p>
        </p:txBody>
      </p:sp>
      <p:sp>
        <p:nvSpPr>
          <p:cNvPr id="9" name="Rectangle 8"/>
          <p:cNvSpPr>
            <a:spLocks noChangeArrowheads="1"/>
          </p:cNvSpPr>
          <p:nvPr userDrawn="1"/>
        </p:nvSpPr>
        <p:spPr bwMode="auto">
          <a:xfrm>
            <a:off x="7147099" y="39474202"/>
            <a:ext cx="19658184"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fr-FR" altLang="fr-FR" sz="5400" b="1" dirty="0">
                <a:solidFill>
                  <a:srgbClr val="009A44"/>
                </a:solidFill>
                <a:latin typeface="Arial" panose="020B0604020202020204" pitchFamily="34" charset="0"/>
                <a:cs typeface="Arial" panose="020B0604020202020204" pitchFamily="34" charset="0"/>
              </a:rPr>
              <a:t>Centre wallon de Recherches agronomiques</a:t>
            </a:r>
            <a:endParaRPr lang="fr-BE" altLang="fr-FR" sz="5400" dirty="0">
              <a:solidFill>
                <a:srgbClr val="009A44"/>
              </a:solidFill>
              <a:latin typeface="Arial" panose="020B0604020202020204" pitchFamily="34" charset="0"/>
              <a:cs typeface="Arial" panose="020B0604020202020204" pitchFamily="34" charset="0"/>
            </a:endParaRPr>
          </a:p>
          <a:p>
            <a:r>
              <a:rPr lang="fr-BE" altLang="fr-FR" sz="3600" dirty="0">
                <a:latin typeface="Arial" panose="020B0604020202020204" pitchFamily="34" charset="0"/>
                <a:cs typeface="Arial" panose="020B0604020202020204" pitchFamily="34" charset="0"/>
              </a:rPr>
              <a:t>Répondre aux questions d’aujourd’hui et relever les défis de demain</a:t>
            </a:r>
            <a:endParaRPr lang="fr-FR" altLang="fr-FR" sz="3600" i="1" dirty="0">
              <a:latin typeface="Arial" panose="020B0604020202020204" pitchFamily="34" charset="0"/>
              <a:cs typeface="Arial" panose="020B0604020202020204" pitchFamily="34" charset="0"/>
            </a:endParaRPr>
          </a:p>
          <a:p>
            <a:r>
              <a:rPr lang="fr-BE" altLang="fr-FR" sz="4800" b="1" dirty="0">
                <a:solidFill>
                  <a:srgbClr val="C8102E"/>
                </a:solidFill>
                <a:latin typeface="Arial" panose="020B0604020202020204" pitchFamily="34" charset="0"/>
                <a:cs typeface="Arial" panose="020B0604020202020204" pitchFamily="34" charset="0"/>
              </a:rPr>
              <a:t>www.</a:t>
            </a:r>
            <a:r>
              <a:rPr lang="fr-FR" altLang="fr-FR" sz="4800" b="1" dirty="0">
                <a:solidFill>
                  <a:srgbClr val="C8102E"/>
                </a:solidFill>
                <a:latin typeface="Arial" panose="020B0604020202020204" pitchFamily="34" charset="0"/>
                <a:cs typeface="Arial" panose="020B0604020202020204" pitchFamily="34" charset="0"/>
              </a:rPr>
              <a:t>cra.wallonie.be </a:t>
            </a:r>
          </a:p>
        </p:txBody>
      </p:sp>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5708" y="38477134"/>
            <a:ext cx="7354800" cy="4210126"/>
          </a:xfrm>
          <a:prstGeom prst="rect">
            <a:avLst/>
          </a:prstGeom>
        </p:spPr>
      </p:pic>
    </p:spTree>
  </p:cSld>
  <p:clrMap bg1="lt1" tx1="dk1" bg2="lt2" tx2="dk2" accent1="accent1" accent2="accent2" accent3="accent3" accent4="accent4" accent5="accent5" accent6="accent6" hlink="hlink" folHlink="folHlink"/>
  <p:sldLayoutIdLst>
    <p:sldLayoutId id="2147483655" r:id="rId1"/>
  </p:sldLayoutIdLst>
  <p:txStyles>
    <p:titleStyle>
      <a:lvl1pPr algn="ctr" defTabSz="4175915" rtl="0" eaLnBrk="0" fontAlgn="base" hangingPunct="0">
        <a:spcBef>
          <a:spcPct val="0"/>
        </a:spcBef>
        <a:spcAft>
          <a:spcPct val="0"/>
        </a:spcAft>
        <a:defRPr sz="20000">
          <a:solidFill>
            <a:schemeClr val="tx2"/>
          </a:solidFill>
          <a:latin typeface="+mj-lt"/>
          <a:ea typeface="+mj-ea"/>
          <a:cs typeface="+mj-cs"/>
        </a:defRPr>
      </a:lvl1pPr>
      <a:lvl2pPr algn="ctr" defTabSz="4175915" rtl="0" eaLnBrk="0" fontAlgn="base" hangingPunct="0">
        <a:spcBef>
          <a:spcPct val="0"/>
        </a:spcBef>
        <a:spcAft>
          <a:spcPct val="0"/>
        </a:spcAft>
        <a:defRPr sz="20000">
          <a:solidFill>
            <a:schemeClr val="tx2"/>
          </a:solidFill>
          <a:latin typeface="Times New Roman" charset="0"/>
        </a:defRPr>
      </a:lvl2pPr>
      <a:lvl3pPr algn="ctr" defTabSz="4175915" rtl="0" eaLnBrk="0" fontAlgn="base" hangingPunct="0">
        <a:spcBef>
          <a:spcPct val="0"/>
        </a:spcBef>
        <a:spcAft>
          <a:spcPct val="0"/>
        </a:spcAft>
        <a:defRPr sz="20000">
          <a:solidFill>
            <a:schemeClr val="tx2"/>
          </a:solidFill>
          <a:latin typeface="Times New Roman" charset="0"/>
        </a:defRPr>
      </a:lvl3pPr>
      <a:lvl4pPr algn="ctr" defTabSz="4175915" rtl="0" eaLnBrk="0" fontAlgn="base" hangingPunct="0">
        <a:spcBef>
          <a:spcPct val="0"/>
        </a:spcBef>
        <a:spcAft>
          <a:spcPct val="0"/>
        </a:spcAft>
        <a:defRPr sz="20000">
          <a:solidFill>
            <a:schemeClr val="tx2"/>
          </a:solidFill>
          <a:latin typeface="Times New Roman" charset="0"/>
        </a:defRPr>
      </a:lvl4pPr>
      <a:lvl5pPr algn="ctr" defTabSz="4175915" rtl="0" eaLnBrk="0" fontAlgn="base" hangingPunct="0">
        <a:spcBef>
          <a:spcPct val="0"/>
        </a:spcBef>
        <a:spcAft>
          <a:spcPct val="0"/>
        </a:spcAft>
        <a:defRPr sz="20000">
          <a:solidFill>
            <a:schemeClr val="tx2"/>
          </a:solidFill>
          <a:latin typeface="Times New Roman" charset="0"/>
        </a:defRPr>
      </a:lvl5pPr>
      <a:lvl6pPr marL="1830537" algn="ctr" rtl="0" fontAlgn="base">
        <a:spcBef>
          <a:spcPct val="0"/>
        </a:spcBef>
        <a:spcAft>
          <a:spcPct val="0"/>
        </a:spcAft>
        <a:defRPr sz="17600">
          <a:solidFill>
            <a:schemeClr val="tx2"/>
          </a:solidFill>
          <a:latin typeface="Times New Roman" charset="0"/>
        </a:defRPr>
      </a:lvl6pPr>
      <a:lvl7pPr marL="3661075" algn="ctr" rtl="0" fontAlgn="base">
        <a:spcBef>
          <a:spcPct val="0"/>
        </a:spcBef>
        <a:spcAft>
          <a:spcPct val="0"/>
        </a:spcAft>
        <a:defRPr sz="17600">
          <a:solidFill>
            <a:schemeClr val="tx2"/>
          </a:solidFill>
          <a:latin typeface="Times New Roman" charset="0"/>
        </a:defRPr>
      </a:lvl7pPr>
      <a:lvl8pPr marL="5491612" algn="ctr" rtl="0" fontAlgn="base">
        <a:spcBef>
          <a:spcPct val="0"/>
        </a:spcBef>
        <a:spcAft>
          <a:spcPct val="0"/>
        </a:spcAft>
        <a:defRPr sz="17600">
          <a:solidFill>
            <a:schemeClr val="tx2"/>
          </a:solidFill>
          <a:latin typeface="Times New Roman" charset="0"/>
        </a:defRPr>
      </a:lvl8pPr>
      <a:lvl9pPr marL="7322149" algn="ctr" rtl="0" fontAlgn="base">
        <a:spcBef>
          <a:spcPct val="0"/>
        </a:spcBef>
        <a:spcAft>
          <a:spcPct val="0"/>
        </a:spcAft>
        <a:defRPr sz="17600">
          <a:solidFill>
            <a:schemeClr val="tx2"/>
          </a:solidFill>
          <a:latin typeface="Times New Roman" charset="0"/>
        </a:defRPr>
      </a:lvl9pPr>
    </p:titleStyle>
    <p:bodyStyle>
      <a:lvl1pPr marL="1563584" indent="-1563584" algn="l" defTabSz="4175915" rtl="0" eaLnBrk="0" fontAlgn="base" hangingPunct="0">
        <a:spcBef>
          <a:spcPct val="20000"/>
        </a:spcBef>
        <a:spcAft>
          <a:spcPct val="0"/>
        </a:spcAft>
        <a:buChar char="•"/>
        <a:defRPr sz="14800">
          <a:solidFill>
            <a:schemeClr val="tx1"/>
          </a:solidFill>
          <a:latin typeface="+mn-lt"/>
          <a:ea typeface="+mn-ea"/>
          <a:cs typeface="+mn-cs"/>
        </a:defRPr>
      </a:lvl1pPr>
      <a:lvl2pPr marL="3394121" indent="-1302989" algn="l" defTabSz="4175915" rtl="0" eaLnBrk="0" fontAlgn="base" hangingPunct="0">
        <a:spcBef>
          <a:spcPct val="20000"/>
        </a:spcBef>
        <a:spcAft>
          <a:spcPct val="0"/>
        </a:spcAft>
        <a:buChar char="–"/>
        <a:defRPr sz="12800">
          <a:solidFill>
            <a:schemeClr val="tx1"/>
          </a:solidFill>
          <a:latin typeface="+mn-lt"/>
        </a:defRPr>
      </a:lvl2pPr>
      <a:lvl3pPr marL="5218305" indent="-1042389" algn="l" defTabSz="4175915" rtl="0" eaLnBrk="0" fontAlgn="base" hangingPunct="0">
        <a:spcBef>
          <a:spcPct val="20000"/>
        </a:spcBef>
        <a:spcAft>
          <a:spcPct val="0"/>
        </a:spcAft>
        <a:buChar char="•"/>
        <a:defRPr sz="10800">
          <a:solidFill>
            <a:schemeClr val="tx1"/>
          </a:solidFill>
          <a:latin typeface="+mn-lt"/>
        </a:defRPr>
      </a:lvl3pPr>
      <a:lvl4pPr marL="7309437" indent="-1042389" algn="l" defTabSz="4175915" rtl="0" eaLnBrk="0" fontAlgn="base" hangingPunct="0">
        <a:spcBef>
          <a:spcPct val="20000"/>
        </a:spcBef>
        <a:spcAft>
          <a:spcPct val="0"/>
        </a:spcAft>
        <a:buChar char="–"/>
        <a:defRPr sz="9200">
          <a:solidFill>
            <a:schemeClr val="tx1"/>
          </a:solidFill>
          <a:latin typeface="+mn-lt"/>
        </a:defRPr>
      </a:lvl4pPr>
      <a:lvl5pPr marL="9394216" indent="-1042389" algn="l" defTabSz="4175915" rtl="0" eaLnBrk="0" fontAlgn="base" hangingPunct="0">
        <a:spcBef>
          <a:spcPct val="20000"/>
        </a:spcBef>
        <a:spcAft>
          <a:spcPct val="0"/>
        </a:spcAft>
        <a:buChar char="»"/>
        <a:defRPr sz="9200">
          <a:solidFill>
            <a:schemeClr val="tx1"/>
          </a:solidFill>
          <a:latin typeface="+mn-lt"/>
        </a:defRPr>
      </a:lvl5pPr>
      <a:lvl6pPr marL="10067955" indent="-915269" algn="l" rtl="0" fontAlgn="base">
        <a:spcBef>
          <a:spcPct val="20000"/>
        </a:spcBef>
        <a:spcAft>
          <a:spcPct val="0"/>
        </a:spcAft>
        <a:buChar char="»"/>
        <a:defRPr sz="8000">
          <a:solidFill>
            <a:schemeClr val="tx1"/>
          </a:solidFill>
          <a:latin typeface="+mn-lt"/>
        </a:defRPr>
      </a:lvl6pPr>
      <a:lvl7pPr marL="11898493" indent="-915269" algn="l" rtl="0" fontAlgn="base">
        <a:spcBef>
          <a:spcPct val="20000"/>
        </a:spcBef>
        <a:spcAft>
          <a:spcPct val="0"/>
        </a:spcAft>
        <a:buChar char="»"/>
        <a:defRPr sz="8000">
          <a:solidFill>
            <a:schemeClr val="tx1"/>
          </a:solidFill>
          <a:latin typeface="+mn-lt"/>
        </a:defRPr>
      </a:lvl7pPr>
      <a:lvl8pPr marL="13729030" indent="-915269" algn="l" rtl="0" fontAlgn="base">
        <a:spcBef>
          <a:spcPct val="20000"/>
        </a:spcBef>
        <a:spcAft>
          <a:spcPct val="0"/>
        </a:spcAft>
        <a:buChar char="»"/>
        <a:defRPr sz="8000">
          <a:solidFill>
            <a:schemeClr val="tx1"/>
          </a:solidFill>
          <a:latin typeface="+mn-lt"/>
        </a:defRPr>
      </a:lvl8pPr>
      <a:lvl9pPr marL="15559568" indent="-915269" algn="l" rtl="0" fontAlgn="base">
        <a:spcBef>
          <a:spcPct val="20000"/>
        </a:spcBef>
        <a:spcAft>
          <a:spcPct val="0"/>
        </a:spcAft>
        <a:buChar char="»"/>
        <a:defRPr sz="8000">
          <a:solidFill>
            <a:schemeClr val="tx1"/>
          </a:solidFill>
          <a:latin typeface="+mn-lt"/>
        </a:defRPr>
      </a:lvl9pPr>
    </p:bodyStyle>
    <p:otherStyle>
      <a:defPPr>
        <a:defRPr lang="fr-FR"/>
      </a:defPPr>
      <a:lvl1pPr marL="0" algn="l" defTabSz="3661075" rtl="0" eaLnBrk="1" latinLnBrk="0" hangingPunct="1">
        <a:defRPr sz="7200" kern="1200">
          <a:solidFill>
            <a:schemeClr val="tx1"/>
          </a:solidFill>
          <a:latin typeface="+mn-lt"/>
          <a:ea typeface="+mn-ea"/>
          <a:cs typeface="+mn-cs"/>
        </a:defRPr>
      </a:lvl1pPr>
      <a:lvl2pPr marL="1830537" algn="l" defTabSz="3661075" rtl="0" eaLnBrk="1" latinLnBrk="0" hangingPunct="1">
        <a:defRPr sz="7200" kern="1200">
          <a:solidFill>
            <a:schemeClr val="tx1"/>
          </a:solidFill>
          <a:latin typeface="+mn-lt"/>
          <a:ea typeface="+mn-ea"/>
          <a:cs typeface="+mn-cs"/>
        </a:defRPr>
      </a:lvl2pPr>
      <a:lvl3pPr marL="3661075" algn="l" defTabSz="3661075" rtl="0" eaLnBrk="1" latinLnBrk="0" hangingPunct="1">
        <a:defRPr sz="7200" kern="1200">
          <a:solidFill>
            <a:schemeClr val="tx1"/>
          </a:solidFill>
          <a:latin typeface="+mn-lt"/>
          <a:ea typeface="+mn-ea"/>
          <a:cs typeface="+mn-cs"/>
        </a:defRPr>
      </a:lvl3pPr>
      <a:lvl4pPr marL="5491612" algn="l" defTabSz="3661075" rtl="0" eaLnBrk="1" latinLnBrk="0" hangingPunct="1">
        <a:defRPr sz="7200" kern="1200">
          <a:solidFill>
            <a:schemeClr val="tx1"/>
          </a:solidFill>
          <a:latin typeface="+mn-lt"/>
          <a:ea typeface="+mn-ea"/>
          <a:cs typeface="+mn-cs"/>
        </a:defRPr>
      </a:lvl4pPr>
      <a:lvl5pPr marL="7322149" algn="l" defTabSz="3661075" rtl="0" eaLnBrk="1" latinLnBrk="0" hangingPunct="1">
        <a:defRPr sz="7200" kern="1200">
          <a:solidFill>
            <a:schemeClr val="tx1"/>
          </a:solidFill>
          <a:latin typeface="+mn-lt"/>
          <a:ea typeface="+mn-ea"/>
          <a:cs typeface="+mn-cs"/>
        </a:defRPr>
      </a:lvl5pPr>
      <a:lvl6pPr marL="9152687" algn="l" defTabSz="3661075" rtl="0" eaLnBrk="1" latinLnBrk="0" hangingPunct="1">
        <a:defRPr sz="7200" kern="1200">
          <a:solidFill>
            <a:schemeClr val="tx1"/>
          </a:solidFill>
          <a:latin typeface="+mn-lt"/>
          <a:ea typeface="+mn-ea"/>
          <a:cs typeface="+mn-cs"/>
        </a:defRPr>
      </a:lvl6pPr>
      <a:lvl7pPr marL="10983224" algn="l" defTabSz="3661075" rtl="0" eaLnBrk="1" latinLnBrk="0" hangingPunct="1">
        <a:defRPr sz="7200" kern="1200">
          <a:solidFill>
            <a:schemeClr val="tx1"/>
          </a:solidFill>
          <a:latin typeface="+mn-lt"/>
          <a:ea typeface="+mn-ea"/>
          <a:cs typeface="+mn-cs"/>
        </a:defRPr>
      </a:lvl7pPr>
      <a:lvl8pPr marL="12813762" algn="l" defTabSz="3661075" rtl="0" eaLnBrk="1" latinLnBrk="0" hangingPunct="1">
        <a:defRPr sz="7200" kern="1200">
          <a:solidFill>
            <a:schemeClr val="tx1"/>
          </a:solidFill>
          <a:latin typeface="+mn-lt"/>
          <a:ea typeface="+mn-ea"/>
          <a:cs typeface="+mn-cs"/>
        </a:defRPr>
      </a:lvl8pPr>
      <a:lvl9pPr marL="14644299" algn="l" defTabSz="3661075"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3_0.xm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134"/>
          <p:cNvSpPr>
            <a:spLocks noChangeArrowheads="1"/>
          </p:cNvSpPr>
          <p:nvPr/>
        </p:nvSpPr>
        <p:spPr bwMode="auto">
          <a:xfrm>
            <a:off x="-2505172" y="806549"/>
            <a:ext cx="33843761" cy="4178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41275">
                <a:solidFill>
                  <a:srgbClr val="000000"/>
                </a:solidFill>
                <a:miter lim="800000"/>
                <a:headEnd/>
                <a:tailEnd/>
              </a14:hiddenLine>
            </a:ext>
          </a:extLst>
        </p:spPr>
        <p:txBody>
          <a:bodyPr wrap="square" lIns="114841" tIns="57418" rIns="114841" bIns="57418">
            <a:spAutoFit/>
          </a:bodyPr>
          <a:lstStyle>
            <a:lvl1pPr defTabSz="285750" eaLnBrk="0" hangingPunct="0">
              <a:defRPr sz="2700" b="1">
                <a:solidFill>
                  <a:schemeClr val="tx1"/>
                </a:solidFill>
                <a:latin typeface="Times New Roman" pitchFamily="18" charset="0"/>
              </a:defRPr>
            </a:lvl1pPr>
            <a:lvl2pPr marL="742950" indent="-285750" defTabSz="285750" eaLnBrk="0" hangingPunct="0">
              <a:defRPr sz="2700" b="1">
                <a:solidFill>
                  <a:schemeClr val="tx1"/>
                </a:solidFill>
                <a:latin typeface="Times New Roman" pitchFamily="18" charset="0"/>
              </a:defRPr>
            </a:lvl2pPr>
            <a:lvl3pPr marL="1143000" indent="-228600" defTabSz="285750" eaLnBrk="0" hangingPunct="0">
              <a:defRPr sz="2700" b="1">
                <a:solidFill>
                  <a:schemeClr val="tx1"/>
                </a:solidFill>
                <a:latin typeface="Times New Roman" pitchFamily="18" charset="0"/>
              </a:defRPr>
            </a:lvl3pPr>
            <a:lvl4pPr marL="1600200" indent="-228600" defTabSz="285750" eaLnBrk="0" hangingPunct="0">
              <a:defRPr sz="2700" b="1">
                <a:solidFill>
                  <a:schemeClr val="tx1"/>
                </a:solidFill>
                <a:latin typeface="Times New Roman" pitchFamily="18" charset="0"/>
              </a:defRPr>
            </a:lvl4pPr>
            <a:lvl5pPr marL="2057400" indent="-228600" defTabSz="285750" eaLnBrk="0" hangingPunct="0">
              <a:defRPr sz="2700" b="1">
                <a:solidFill>
                  <a:schemeClr val="tx1"/>
                </a:solidFill>
                <a:latin typeface="Times New Roman" pitchFamily="18" charset="0"/>
              </a:defRPr>
            </a:lvl5pPr>
            <a:lvl6pPr marL="2514600" indent="-228600" defTabSz="285750" eaLnBrk="0" fontAlgn="base" hangingPunct="0">
              <a:spcBef>
                <a:spcPct val="0"/>
              </a:spcBef>
              <a:spcAft>
                <a:spcPct val="0"/>
              </a:spcAft>
              <a:defRPr sz="2700" b="1">
                <a:solidFill>
                  <a:schemeClr val="tx1"/>
                </a:solidFill>
                <a:latin typeface="Times New Roman" pitchFamily="18" charset="0"/>
              </a:defRPr>
            </a:lvl6pPr>
            <a:lvl7pPr marL="2971800" indent="-228600" defTabSz="285750" eaLnBrk="0" fontAlgn="base" hangingPunct="0">
              <a:spcBef>
                <a:spcPct val="0"/>
              </a:spcBef>
              <a:spcAft>
                <a:spcPct val="0"/>
              </a:spcAft>
              <a:defRPr sz="2700" b="1">
                <a:solidFill>
                  <a:schemeClr val="tx1"/>
                </a:solidFill>
                <a:latin typeface="Times New Roman" pitchFamily="18" charset="0"/>
              </a:defRPr>
            </a:lvl7pPr>
            <a:lvl8pPr marL="3429000" indent="-228600" defTabSz="285750" eaLnBrk="0" fontAlgn="base" hangingPunct="0">
              <a:spcBef>
                <a:spcPct val="0"/>
              </a:spcBef>
              <a:spcAft>
                <a:spcPct val="0"/>
              </a:spcAft>
              <a:defRPr sz="2700" b="1">
                <a:solidFill>
                  <a:schemeClr val="tx1"/>
                </a:solidFill>
                <a:latin typeface="Times New Roman" pitchFamily="18" charset="0"/>
              </a:defRPr>
            </a:lvl8pPr>
            <a:lvl9pPr marL="3886200" indent="-228600" defTabSz="285750" eaLnBrk="0" fontAlgn="base" hangingPunct="0">
              <a:spcBef>
                <a:spcPct val="0"/>
              </a:spcBef>
              <a:spcAft>
                <a:spcPct val="0"/>
              </a:spcAft>
              <a:defRPr sz="2700" b="1">
                <a:solidFill>
                  <a:schemeClr val="tx1"/>
                </a:solidFill>
                <a:latin typeface="Times New Roman" pitchFamily="18" charset="0"/>
              </a:defRPr>
            </a:lvl9pPr>
          </a:lstStyle>
          <a:p>
            <a:pPr algn="ctr" eaLnBrk="1" hangingPunct="1"/>
            <a:r>
              <a:rPr lang="en-US" altLang="fr-FR" sz="8800" b="0" dirty="0">
                <a:solidFill>
                  <a:srgbClr val="009A44"/>
                </a:solidFill>
                <a:latin typeface="Calibri" pitchFamily="34" charset="0"/>
              </a:rPr>
              <a:t>Responses of potato cultivars to water stress condition </a:t>
            </a:r>
          </a:p>
          <a:p>
            <a:pPr algn="ctr" eaLnBrk="1" hangingPunct="1"/>
            <a:r>
              <a:rPr lang="en-US" altLang="fr-FR" sz="8800" b="0" dirty="0">
                <a:solidFill>
                  <a:srgbClr val="009A44"/>
                </a:solidFill>
                <a:latin typeface="Calibri" pitchFamily="34" charset="0"/>
              </a:rPr>
              <a:t>under greenhouse: Agronomical and Physiological </a:t>
            </a:r>
          </a:p>
          <a:p>
            <a:pPr algn="ctr" eaLnBrk="1" hangingPunct="1"/>
            <a:r>
              <a:rPr lang="en-US" altLang="fr-FR" sz="8800" b="0" dirty="0">
                <a:solidFill>
                  <a:srgbClr val="009A44"/>
                </a:solidFill>
                <a:latin typeface="Calibri" pitchFamily="34" charset="0"/>
              </a:rPr>
              <a:t>parameters</a:t>
            </a:r>
            <a:endParaRPr lang="fr-FR" altLang="fr-FR" sz="8800" b="0" dirty="0">
              <a:solidFill>
                <a:srgbClr val="009A44"/>
              </a:solidFill>
              <a:latin typeface="Calibri" pitchFamily="34" charset="0"/>
            </a:endParaRPr>
          </a:p>
        </p:txBody>
      </p:sp>
      <p:sp>
        <p:nvSpPr>
          <p:cNvPr id="2051" name="Text Box 14"/>
          <p:cNvSpPr txBox="1">
            <a:spLocks noChangeArrowheads="1"/>
          </p:cNvSpPr>
          <p:nvPr/>
        </p:nvSpPr>
        <p:spPr bwMode="auto">
          <a:xfrm>
            <a:off x="15984" y="4698223"/>
            <a:ext cx="26426936" cy="220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17620" tIns="208810" rIns="417620" bIns="208810">
            <a:spAutoFit/>
          </a:bodyPr>
          <a:lstStyle>
            <a:lvl1pPr defTabSz="1042988" eaLnBrk="0" hangingPunct="0">
              <a:defRPr sz="2700" b="1">
                <a:solidFill>
                  <a:schemeClr val="tx1"/>
                </a:solidFill>
                <a:latin typeface="Times New Roman" pitchFamily="18" charset="0"/>
              </a:defRPr>
            </a:lvl1pPr>
            <a:lvl2pPr marL="742950" indent="-285750" defTabSz="1042988" eaLnBrk="0" hangingPunct="0">
              <a:defRPr sz="2700" b="1">
                <a:solidFill>
                  <a:schemeClr val="tx1"/>
                </a:solidFill>
                <a:latin typeface="Times New Roman" pitchFamily="18" charset="0"/>
              </a:defRPr>
            </a:lvl2pPr>
            <a:lvl3pPr marL="1143000" indent="-228600" defTabSz="1042988" eaLnBrk="0" hangingPunct="0">
              <a:defRPr sz="2700" b="1">
                <a:solidFill>
                  <a:schemeClr val="tx1"/>
                </a:solidFill>
                <a:latin typeface="Times New Roman" pitchFamily="18" charset="0"/>
              </a:defRPr>
            </a:lvl3pPr>
            <a:lvl4pPr marL="1600200" indent="-228600" defTabSz="1042988" eaLnBrk="0" hangingPunct="0">
              <a:defRPr sz="2700" b="1">
                <a:solidFill>
                  <a:schemeClr val="tx1"/>
                </a:solidFill>
                <a:latin typeface="Times New Roman" pitchFamily="18" charset="0"/>
              </a:defRPr>
            </a:lvl4pPr>
            <a:lvl5pPr marL="2057400" indent="-228600" defTabSz="1042988" eaLnBrk="0" hangingPunct="0">
              <a:defRPr sz="2700" b="1">
                <a:solidFill>
                  <a:schemeClr val="tx1"/>
                </a:solidFill>
                <a:latin typeface="Times New Roman" pitchFamily="18" charset="0"/>
              </a:defRPr>
            </a:lvl5pPr>
            <a:lvl6pPr marL="2514600" indent="-228600" defTabSz="1042988" eaLnBrk="0" fontAlgn="base" hangingPunct="0">
              <a:spcBef>
                <a:spcPct val="0"/>
              </a:spcBef>
              <a:spcAft>
                <a:spcPct val="0"/>
              </a:spcAft>
              <a:defRPr sz="2700" b="1">
                <a:solidFill>
                  <a:schemeClr val="tx1"/>
                </a:solidFill>
                <a:latin typeface="Times New Roman" pitchFamily="18" charset="0"/>
              </a:defRPr>
            </a:lvl6pPr>
            <a:lvl7pPr marL="2971800" indent="-228600" defTabSz="1042988" eaLnBrk="0" fontAlgn="base" hangingPunct="0">
              <a:spcBef>
                <a:spcPct val="0"/>
              </a:spcBef>
              <a:spcAft>
                <a:spcPct val="0"/>
              </a:spcAft>
              <a:defRPr sz="2700" b="1">
                <a:solidFill>
                  <a:schemeClr val="tx1"/>
                </a:solidFill>
                <a:latin typeface="Times New Roman" pitchFamily="18" charset="0"/>
              </a:defRPr>
            </a:lvl7pPr>
            <a:lvl8pPr marL="3429000" indent="-228600" defTabSz="1042988" eaLnBrk="0" fontAlgn="base" hangingPunct="0">
              <a:spcBef>
                <a:spcPct val="0"/>
              </a:spcBef>
              <a:spcAft>
                <a:spcPct val="0"/>
              </a:spcAft>
              <a:defRPr sz="2700" b="1">
                <a:solidFill>
                  <a:schemeClr val="tx1"/>
                </a:solidFill>
                <a:latin typeface="Times New Roman" pitchFamily="18" charset="0"/>
              </a:defRPr>
            </a:lvl8pPr>
            <a:lvl9pPr marL="3886200" indent="-228600" defTabSz="1042988" eaLnBrk="0" fontAlgn="base" hangingPunct="0">
              <a:spcBef>
                <a:spcPct val="0"/>
              </a:spcBef>
              <a:spcAft>
                <a:spcPct val="0"/>
              </a:spcAft>
              <a:defRPr sz="2700" b="1">
                <a:solidFill>
                  <a:schemeClr val="tx1"/>
                </a:solidFill>
                <a:latin typeface="Times New Roman" pitchFamily="18" charset="0"/>
              </a:defRPr>
            </a:lvl9pPr>
          </a:lstStyle>
          <a:p>
            <a:pPr algn="ctr"/>
            <a:r>
              <a:rPr lang="fr-BE" sz="4800" b="0" dirty="0">
                <a:latin typeface="Calibri" panose="020F0502020204030204" pitchFamily="34" charset="0"/>
              </a:rPr>
              <a:t>CHAIRI F, HOUCHARD L, BOREUX M, LOUIS O, STOEFS D</a:t>
            </a:r>
            <a:br>
              <a:rPr lang="fr-BE" sz="4800" b="0" dirty="0">
                <a:latin typeface="Calibri" panose="020F0502020204030204" pitchFamily="34" charset="0"/>
              </a:rPr>
            </a:br>
            <a:r>
              <a:rPr lang="fr-BE" sz="3600" b="0" dirty="0" err="1">
                <a:latin typeface="Calibri" panose="020F0502020204030204" pitchFamily="34" charset="0"/>
              </a:rPr>
              <a:t>Walloon</a:t>
            </a:r>
            <a:r>
              <a:rPr lang="fr-BE" sz="3600" b="0" dirty="0">
                <a:latin typeface="Calibri" panose="020F0502020204030204" pitchFamily="34" charset="0"/>
              </a:rPr>
              <a:t> Agricultural </a:t>
            </a:r>
            <a:r>
              <a:rPr lang="fr-BE" sz="3600" b="0" dirty="0" err="1">
                <a:latin typeface="Calibri" panose="020F0502020204030204" pitchFamily="34" charset="0"/>
              </a:rPr>
              <a:t>Research</a:t>
            </a:r>
            <a:r>
              <a:rPr lang="fr-BE" sz="3600" b="0" dirty="0">
                <a:latin typeface="Calibri" panose="020F0502020204030204" pitchFamily="34" charset="0"/>
              </a:rPr>
              <a:t> Center – Life science </a:t>
            </a:r>
            <a:r>
              <a:rPr lang="fr-BE" sz="3600" b="0" dirty="0" err="1">
                <a:latin typeface="Calibri" panose="020F0502020204030204" pitchFamily="34" charset="0"/>
              </a:rPr>
              <a:t>Department</a:t>
            </a:r>
            <a:r>
              <a:rPr lang="fr-BE" sz="3600" b="0" dirty="0">
                <a:latin typeface="Calibri" panose="020F0502020204030204" pitchFamily="34" charset="0"/>
              </a:rPr>
              <a:t> - </a:t>
            </a:r>
            <a:r>
              <a:rPr lang="fr-BE" sz="3600" b="0" dirty="0" err="1">
                <a:latin typeface="Calibri" panose="020F0502020204030204" pitchFamily="34" charset="0"/>
              </a:rPr>
              <a:t>Belgium</a:t>
            </a:r>
            <a:endParaRPr lang="fr-BE" sz="3600" b="0" dirty="0">
              <a:latin typeface="Calibri" panose="020F0502020204030204" pitchFamily="34" charset="0"/>
            </a:endParaRPr>
          </a:p>
          <a:p>
            <a:pPr algn="ctr"/>
            <a:r>
              <a:rPr lang="fr-BE" sz="3200" b="0" dirty="0">
                <a:latin typeface="Calibri" panose="020F0502020204030204" pitchFamily="34" charset="0"/>
              </a:rPr>
              <a:t>E-mail: </a:t>
            </a:r>
            <a:r>
              <a:rPr lang="fr-BE" sz="3200" b="0" i="1" dirty="0">
                <a:latin typeface="Calibri" panose="020F0502020204030204" pitchFamily="34" charset="0"/>
              </a:rPr>
              <a:t>f.chairi@cra.wallonie.be</a:t>
            </a:r>
            <a:endParaRPr lang="fr-FR" sz="3200" b="0" i="1" dirty="0">
              <a:latin typeface="Calibri" panose="020F0502020204030204" pitchFamily="34" charset="0"/>
            </a:endParaRPr>
          </a:p>
        </p:txBody>
      </p:sp>
      <p:sp>
        <p:nvSpPr>
          <p:cNvPr id="31" name="ZoneTexte 30"/>
          <p:cNvSpPr txBox="1"/>
          <p:nvPr/>
        </p:nvSpPr>
        <p:spPr>
          <a:xfrm>
            <a:off x="729558" y="33249746"/>
            <a:ext cx="612668" cy="707886"/>
          </a:xfrm>
          <a:prstGeom prst="rect">
            <a:avLst/>
          </a:prstGeom>
          <a:noFill/>
        </p:spPr>
        <p:txBody>
          <a:bodyPr wrap="none" rtlCol="0">
            <a:spAutoFit/>
          </a:bodyPr>
          <a:lstStyle/>
          <a:p>
            <a:r>
              <a:rPr lang="fr-BE" sz="4000" b="0" dirty="0">
                <a:latin typeface="Arial" panose="020B0604020202020204" pitchFamily="34" charset="0"/>
                <a:cs typeface="Arial" panose="020B0604020202020204" pitchFamily="34" charset="0"/>
              </a:rPr>
              <a:t>   </a:t>
            </a:r>
          </a:p>
        </p:txBody>
      </p:sp>
      <p:sp>
        <p:nvSpPr>
          <p:cNvPr id="24" name="Text Box 14"/>
          <p:cNvSpPr txBox="1">
            <a:spLocks noChangeArrowheads="1"/>
          </p:cNvSpPr>
          <p:nvPr/>
        </p:nvSpPr>
        <p:spPr bwMode="auto">
          <a:xfrm>
            <a:off x="749895" y="6957890"/>
            <a:ext cx="10861700" cy="1028654"/>
          </a:xfrm>
          <a:prstGeom prst="rect">
            <a:avLst/>
          </a:prstGeom>
          <a:solidFill>
            <a:schemeClr val="bg1">
              <a:lumMod val="65000"/>
            </a:schemeClr>
          </a:solidFill>
          <a:ln w="9525">
            <a:noFill/>
            <a:miter lim="800000"/>
            <a:headEnd/>
            <a:tailEnd/>
          </a:ln>
        </p:spPr>
        <p:txBody>
          <a:bodyPr wrap="square" lIns="104306" tIns="52153" rIns="104306" bIns="52153">
            <a:spAutoFit/>
          </a:bodyPr>
          <a:lstStyle/>
          <a:p>
            <a:pPr algn="ctr" defTabSz="1042988"/>
            <a:r>
              <a:rPr lang="fr-BE" sz="6000" dirty="0">
                <a:solidFill>
                  <a:schemeClr val="bg1"/>
                </a:solidFill>
                <a:latin typeface="+mn-lt"/>
              </a:rPr>
              <a:t>Introduction</a:t>
            </a:r>
            <a:r>
              <a:rPr lang="fr-BE" sz="3600" u="sng" dirty="0">
                <a:solidFill>
                  <a:srgbClr val="91B70F"/>
                </a:solidFill>
                <a:latin typeface="Calibri" panose="020F0502020204030204" pitchFamily="34" charset="0"/>
              </a:rPr>
              <a:t> </a:t>
            </a:r>
          </a:p>
        </p:txBody>
      </p:sp>
      <p:sp>
        <p:nvSpPr>
          <p:cNvPr id="25" name="Text Box 14"/>
          <p:cNvSpPr txBox="1">
            <a:spLocks noChangeArrowheads="1"/>
          </p:cNvSpPr>
          <p:nvPr/>
        </p:nvSpPr>
        <p:spPr bwMode="auto">
          <a:xfrm>
            <a:off x="749895" y="14538192"/>
            <a:ext cx="10861700" cy="1028654"/>
          </a:xfrm>
          <a:prstGeom prst="rect">
            <a:avLst/>
          </a:prstGeom>
          <a:solidFill>
            <a:schemeClr val="bg1">
              <a:lumMod val="65000"/>
            </a:schemeClr>
          </a:solidFill>
          <a:ln w="9525">
            <a:noFill/>
            <a:miter lim="800000"/>
            <a:headEnd/>
            <a:tailEnd/>
          </a:ln>
        </p:spPr>
        <p:txBody>
          <a:bodyPr wrap="square" lIns="104306" tIns="52153" rIns="104306" bIns="52153">
            <a:spAutoFit/>
          </a:bodyPr>
          <a:lstStyle/>
          <a:p>
            <a:pPr algn="ctr" defTabSz="1042988"/>
            <a:r>
              <a:rPr lang="fr-BE" sz="6000" dirty="0">
                <a:solidFill>
                  <a:schemeClr val="bg1"/>
                </a:solidFill>
                <a:latin typeface="+mn-lt"/>
              </a:rPr>
              <a:t>Materials</a:t>
            </a:r>
            <a:r>
              <a:rPr lang="fr-BE" sz="3600" dirty="0">
                <a:solidFill>
                  <a:schemeClr val="bg1"/>
                </a:solidFill>
                <a:latin typeface="Calibri" panose="020F0502020204030204" pitchFamily="34" charset="0"/>
              </a:rPr>
              <a:t> </a:t>
            </a:r>
            <a:r>
              <a:rPr lang="fr-BE" sz="6000" dirty="0">
                <a:solidFill>
                  <a:schemeClr val="bg1"/>
                </a:solidFill>
                <a:latin typeface="+mn-lt"/>
              </a:rPr>
              <a:t>and</a:t>
            </a:r>
            <a:r>
              <a:rPr lang="fr-BE" sz="3600" dirty="0">
                <a:solidFill>
                  <a:schemeClr val="bg1"/>
                </a:solidFill>
                <a:latin typeface="Calibri" panose="020F0502020204030204" pitchFamily="34" charset="0"/>
              </a:rPr>
              <a:t> </a:t>
            </a:r>
            <a:r>
              <a:rPr lang="fr-BE" sz="6000" dirty="0">
                <a:solidFill>
                  <a:schemeClr val="bg1"/>
                </a:solidFill>
                <a:latin typeface="+mn-lt"/>
              </a:rPr>
              <a:t>Methods</a:t>
            </a:r>
            <a:r>
              <a:rPr lang="fr-BE" sz="3600" dirty="0">
                <a:solidFill>
                  <a:schemeClr val="bg1"/>
                </a:solidFill>
                <a:latin typeface="Calibri" panose="020F0502020204030204" pitchFamily="34" charset="0"/>
              </a:rPr>
              <a:t> </a:t>
            </a:r>
          </a:p>
        </p:txBody>
      </p:sp>
      <p:sp>
        <p:nvSpPr>
          <p:cNvPr id="16" name="Text Box 14">
            <a:extLst>
              <a:ext uri="{FF2B5EF4-FFF2-40B4-BE49-F238E27FC236}">
                <a16:creationId xmlns:a16="http://schemas.microsoft.com/office/drawing/2014/main" id="{E6AD4281-1567-4192-95D6-BD17CB473803}"/>
              </a:ext>
            </a:extLst>
          </p:cNvPr>
          <p:cNvSpPr txBox="1">
            <a:spLocks noChangeArrowheads="1"/>
          </p:cNvSpPr>
          <p:nvPr/>
        </p:nvSpPr>
        <p:spPr bwMode="auto">
          <a:xfrm>
            <a:off x="13916215" y="22475306"/>
            <a:ext cx="15571775" cy="1028654"/>
          </a:xfrm>
          <a:prstGeom prst="rect">
            <a:avLst/>
          </a:prstGeom>
          <a:solidFill>
            <a:schemeClr val="bg1">
              <a:lumMod val="65000"/>
            </a:schemeClr>
          </a:solidFill>
          <a:ln w="9525">
            <a:noFill/>
            <a:miter lim="800000"/>
            <a:headEnd/>
            <a:tailEnd/>
          </a:ln>
        </p:spPr>
        <p:txBody>
          <a:bodyPr wrap="square" lIns="104306" tIns="52153" rIns="104306" bIns="52153">
            <a:spAutoFit/>
          </a:bodyPr>
          <a:lstStyle/>
          <a:p>
            <a:pPr algn="ctr" defTabSz="2764688"/>
            <a:r>
              <a:rPr lang="en-US" sz="6000" dirty="0">
                <a:solidFill>
                  <a:schemeClr val="bg1"/>
                </a:solidFill>
                <a:latin typeface="+mn-lt"/>
              </a:rPr>
              <a:t>DISCUSSIONS AND CONCLUSION</a:t>
            </a:r>
          </a:p>
        </p:txBody>
      </p:sp>
      <p:sp>
        <p:nvSpPr>
          <p:cNvPr id="3" name="Rectangle 2">
            <a:extLst>
              <a:ext uri="{FF2B5EF4-FFF2-40B4-BE49-F238E27FC236}">
                <a16:creationId xmlns:a16="http://schemas.microsoft.com/office/drawing/2014/main" id="{04E8BEDC-3E10-4191-BBD9-0F59566B70EE}"/>
              </a:ext>
            </a:extLst>
          </p:cNvPr>
          <p:cNvSpPr>
            <a:spLocks noChangeArrowheads="1"/>
          </p:cNvSpPr>
          <p:nvPr/>
        </p:nvSpPr>
        <p:spPr bwMode="auto">
          <a:xfrm>
            <a:off x="12369566" y="11695441"/>
            <a:ext cx="30279975" cy="869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BE" sz="55900"/>
          </a:p>
        </p:txBody>
      </p:sp>
      <p:pic>
        <p:nvPicPr>
          <p:cNvPr id="1025" name="Image 11">
            <a:extLst>
              <a:ext uri="{FF2B5EF4-FFF2-40B4-BE49-F238E27FC236}">
                <a16:creationId xmlns:a16="http://schemas.microsoft.com/office/drawing/2014/main" id="{B3E63DC2-DC86-45BD-BB0B-F06CC2AB36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786" y="20746933"/>
            <a:ext cx="13090346" cy="75794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2BEA26A0-C3AD-4FE9-8AD0-0FD1EFF1D6E9}"/>
              </a:ext>
            </a:extLst>
          </p:cNvPr>
          <p:cNvSpPr>
            <a:spLocks noChangeArrowheads="1"/>
          </p:cNvSpPr>
          <p:nvPr/>
        </p:nvSpPr>
        <p:spPr bwMode="auto">
          <a:xfrm>
            <a:off x="231881" y="28492740"/>
            <a:ext cx="1265598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r-FR" sz="14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Fig 1. :Principal component bi-plot scores PC1 vs PC2 showing the clustering of well-watered, mild stress and severe stress plants, and the contribution of various traits to the variation in the dataset at different DAP. The traits are TW (Tubers Weight), N tubers (Numbers of Tubers),  RL (Root Length), RW (Root Weight), HI (Harvest Index), Biomass, RWC (Relative Water Content), </a:t>
            </a:r>
            <a:r>
              <a:rPr kumimoji="0" lang="en-US" altLang="fr-FR" sz="1400" b="0" i="1"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gs</a:t>
            </a:r>
            <a:r>
              <a:rPr kumimoji="0" lang="en-US" altLang="fr-FR" sz="14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(Stomatal conductance) in different days after planting (22-26-28-34-36 DAP), SPAD (Chlorophyll content using SPAD) on different days after planting(28-30-35-45-50), </a:t>
            </a:r>
            <a:r>
              <a:rPr kumimoji="0" lang="en-US" altLang="fr-FR" sz="1400" b="0" i="1"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Chl</a:t>
            </a:r>
            <a:r>
              <a:rPr kumimoji="0" lang="en-US" altLang="fr-FR" sz="14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fr-FR" sz="1400" b="0" i="1"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Chl</a:t>
            </a:r>
            <a:r>
              <a:rPr kumimoji="0" lang="en-US" altLang="fr-FR" sz="14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content using </a:t>
            </a:r>
            <a:r>
              <a:rPr kumimoji="0" lang="en-US" altLang="fr-FR" sz="1400" b="0" i="1"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Dualex</a:t>
            </a:r>
            <a:r>
              <a:rPr kumimoji="0" lang="en-US" altLang="fr-FR" sz="14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on different days after planting(26-29-31-35-50 DAP)c</a:t>
            </a:r>
            <a:endParaRPr kumimoji="0" lang="en-US" altLang="fr-FR" sz="3600" b="0" i="0" u="none" strike="noStrike" cap="none" normalizeH="0" baseline="0" dirty="0">
              <a:ln>
                <a:noFill/>
              </a:ln>
              <a:solidFill>
                <a:schemeClr val="tx1"/>
              </a:solidFill>
              <a:effectLst/>
              <a:latin typeface="Arial" panose="020B0604020202020204" pitchFamily="34" charset="0"/>
            </a:endParaRPr>
          </a:p>
        </p:txBody>
      </p:sp>
      <p:pic>
        <p:nvPicPr>
          <p:cNvPr id="1038" name="Image 1037">
            <a:extLst>
              <a:ext uri="{FF2B5EF4-FFF2-40B4-BE49-F238E27FC236}">
                <a16:creationId xmlns:a16="http://schemas.microsoft.com/office/drawing/2014/main" id="{E1D0ECCD-E9D4-49B2-A8C5-136861225911}"/>
              </a:ext>
            </a:extLst>
          </p:cNvPr>
          <p:cNvPicPr>
            <a:picLocks noChangeAspect="1"/>
          </p:cNvPicPr>
          <p:nvPr/>
        </p:nvPicPr>
        <p:blipFill rotWithShape="1">
          <a:blip r:embed="rId5"/>
          <a:srcRect b="17544"/>
          <a:stretch/>
        </p:blipFill>
        <p:spPr>
          <a:xfrm>
            <a:off x="284012" y="29613174"/>
            <a:ext cx="12603850" cy="6768752"/>
          </a:xfrm>
          <a:prstGeom prst="rect">
            <a:avLst/>
          </a:prstGeom>
        </p:spPr>
      </p:pic>
      <p:sp>
        <p:nvSpPr>
          <p:cNvPr id="82" name="CuadroTexto 12">
            <a:extLst>
              <a:ext uri="{FF2B5EF4-FFF2-40B4-BE49-F238E27FC236}">
                <a16:creationId xmlns:a16="http://schemas.microsoft.com/office/drawing/2014/main" id="{F97F450E-F9F9-431D-9CE8-D52CEDF859BD}"/>
              </a:ext>
            </a:extLst>
          </p:cNvPr>
          <p:cNvSpPr txBox="1"/>
          <p:nvPr/>
        </p:nvSpPr>
        <p:spPr>
          <a:xfrm>
            <a:off x="749895" y="15566846"/>
            <a:ext cx="10942297" cy="5509200"/>
          </a:xfrm>
          <a:prstGeom prst="rect">
            <a:avLst/>
          </a:prstGeom>
          <a:noFill/>
        </p:spPr>
        <p:txBody>
          <a:bodyPr wrap="square" rtlCol="0">
            <a:spAutoFit/>
          </a:bodyPr>
          <a:lstStyle/>
          <a:p>
            <a:endParaRPr lang="en-US" sz="3200" b="0" dirty="0">
              <a:latin typeface="Cambria" panose="02040503050406030204" pitchFamily="18" charset="0"/>
            </a:endParaRPr>
          </a:p>
          <a:p>
            <a:pPr marL="685800" indent="-685800">
              <a:buFont typeface="Arial" panose="020B0604020202020204" pitchFamily="34" charset="0"/>
              <a:buChar char="•"/>
            </a:pPr>
            <a:r>
              <a:rPr lang="en-US" sz="3200" b="0" dirty="0">
                <a:latin typeface="Cambria" panose="02040503050406030204" pitchFamily="18" charset="0"/>
              </a:rPr>
              <a:t>Eight potato varieties </a:t>
            </a:r>
          </a:p>
          <a:p>
            <a:pPr marL="685800" indent="-685800">
              <a:buFont typeface="Arial" panose="020B0604020202020204" pitchFamily="34" charset="0"/>
              <a:buChar char="•"/>
            </a:pPr>
            <a:r>
              <a:rPr lang="en-US" sz="3200" b="0" dirty="0">
                <a:latin typeface="Cambria" panose="02040503050406030204" pitchFamily="18" charset="0"/>
              </a:rPr>
              <a:t>Greenhouse condition in the CRAW Facilities at </a:t>
            </a:r>
            <a:r>
              <a:rPr lang="en-US" sz="3200" b="0" dirty="0" err="1">
                <a:latin typeface="Cambria" panose="02040503050406030204" pitchFamily="18" charset="0"/>
              </a:rPr>
              <a:t>Libramont</a:t>
            </a:r>
            <a:r>
              <a:rPr lang="en-US" sz="3200" b="0" dirty="0">
                <a:latin typeface="Cambria" panose="02040503050406030204" pitchFamily="18" charset="0"/>
              </a:rPr>
              <a:t> </a:t>
            </a:r>
          </a:p>
          <a:p>
            <a:pPr marL="685800" indent="-685800">
              <a:buFont typeface="Arial" panose="020B0604020202020204" pitchFamily="34" charset="0"/>
              <a:buChar char="•"/>
            </a:pPr>
            <a:r>
              <a:rPr lang="en-US" sz="3200" b="0" dirty="0">
                <a:latin typeface="Cambria" panose="02040503050406030204" pitchFamily="18" charset="0"/>
              </a:rPr>
              <a:t>Three treatment             -Well watered </a:t>
            </a:r>
          </a:p>
          <a:p>
            <a:r>
              <a:rPr lang="en-US" sz="3200" b="0" dirty="0">
                <a:latin typeface="Cambria" panose="02040503050406030204" pitchFamily="18" charset="0"/>
              </a:rPr>
              <a:t>                                                       -Mild stress </a:t>
            </a:r>
          </a:p>
          <a:p>
            <a:r>
              <a:rPr lang="en-US" sz="3200" b="0" dirty="0">
                <a:latin typeface="Cambria" panose="02040503050406030204" pitchFamily="18" charset="0"/>
              </a:rPr>
              <a:t>                                                        -Severe stress </a:t>
            </a:r>
          </a:p>
          <a:p>
            <a:pPr marL="457200" indent="-457200">
              <a:buFont typeface="Arial" panose="020B0604020202020204" pitchFamily="34" charset="0"/>
              <a:buChar char="•"/>
            </a:pPr>
            <a:r>
              <a:rPr lang="en-US" sz="3200" b="0" dirty="0">
                <a:latin typeface="Cambria" panose="02040503050406030204" pitchFamily="18" charset="0"/>
              </a:rPr>
              <a:t>Measurements:  Photosynthetic and water status parameters; Root characteristics and Agronomical traits (see Fig. 1) </a:t>
            </a:r>
          </a:p>
          <a:p>
            <a:pPr marL="457200" indent="-457200">
              <a:buFont typeface="Arial" panose="020B0604020202020204" pitchFamily="34" charset="0"/>
              <a:buChar char="•"/>
            </a:pPr>
            <a:r>
              <a:rPr lang="en-US" sz="3200" b="0" dirty="0">
                <a:latin typeface="Cambria" panose="02040503050406030204" pitchFamily="18" charset="0"/>
              </a:rPr>
              <a:t>Laboratory analysis:  C stable  isotope</a:t>
            </a:r>
          </a:p>
          <a:p>
            <a:pPr marL="457200" indent="-457200">
              <a:buFont typeface="Arial" panose="020B0604020202020204" pitchFamily="34" charset="0"/>
              <a:buChar char="•"/>
            </a:pPr>
            <a:endParaRPr lang="en-US" sz="3200" dirty="0">
              <a:latin typeface="Cambria" panose="02040503050406030204" pitchFamily="18" charset="0"/>
            </a:endParaRPr>
          </a:p>
        </p:txBody>
      </p:sp>
      <p:pic>
        <p:nvPicPr>
          <p:cNvPr id="1039" name="Image 1038">
            <a:extLst>
              <a:ext uri="{FF2B5EF4-FFF2-40B4-BE49-F238E27FC236}">
                <a16:creationId xmlns:a16="http://schemas.microsoft.com/office/drawing/2014/main" id="{7E337C36-8E18-4793-895A-9C50A2FC272F}"/>
              </a:ext>
            </a:extLst>
          </p:cNvPr>
          <p:cNvPicPr>
            <a:picLocks noChangeAspect="1"/>
          </p:cNvPicPr>
          <p:nvPr/>
        </p:nvPicPr>
        <p:blipFill>
          <a:blip r:embed="rId6"/>
          <a:stretch>
            <a:fillRect/>
          </a:stretch>
        </p:blipFill>
        <p:spPr>
          <a:xfrm>
            <a:off x="13941879" y="7261605"/>
            <a:ext cx="14649252" cy="6420358"/>
          </a:xfrm>
          <a:prstGeom prst="rect">
            <a:avLst/>
          </a:prstGeom>
        </p:spPr>
      </p:pic>
      <p:sp>
        <p:nvSpPr>
          <p:cNvPr id="1045" name="Rectangle 1044">
            <a:extLst>
              <a:ext uri="{FF2B5EF4-FFF2-40B4-BE49-F238E27FC236}">
                <a16:creationId xmlns:a16="http://schemas.microsoft.com/office/drawing/2014/main" id="{2E34D85A-1D78-4591-9308-E78D8EEEF169}"/>
              </a:ext>
            </a:extLst>
          </p:cNvPr>
          <p:cNvSpPr/>
          <p:nvPr/>
        </p:nvSpPr>
        <p:spPr>
          <a:xfrm>
            <a:off x="13916216" y="23963443"/>
            <a:ext cx="15571774" cy="4031873"/>
          </a:xfrm>
          <a:prstGeom prst="rect">
            <a:avLst/>
          </a:prstGeom>
        </p:spPr>
        <p:txBody>
          <a:bodyPr wrap="square">
            <a:spAutoFit/>
          </a:bodyPr>
          <a:lstStyle/>
          <a:p>
            <a:pPr marL="457200" indent="-457200">
              <a:buFont typeface="Arial" panose="020B0604020202020204" pitchFamily="34" charset="0"/>
              <a:buChar char="•"/>
            </a:pPr>
            <a:r>
              <a:rPr lang="en-US" sz="3200" b="0" dirty="0">
                <a:latin typeface="Cambria" panose="02040503050406030204" pitchFamily="18" charset="0"/>
              </a:rPr>
              <a:t>The PCA analysis  (Fig. 1) distinguished water deficit treatments (control, moderate, and severe drought) and genotypes based on PC1 (40.8%) and PC2 (24.2%). Root length, root weight, RWC, WUE, HI, </a:t>
            </a:r>
            <a:r>
              <a:rPr lang="en-US" sz="3200" b="0" dirty="0" err="1">
                <a:latin typeface="Cambria" panose="02040503050406030204" pitchFamily="18" charset="0"/>
              </a:rPr>
              <a:t>gs</a:t>
            </a:r>
            <a:r>
              <a:rPr lang="en-US" sz="3200" b="0" dirty="0">
                <a:latin typeface="Cambria" panose="02040503050406030204" pitchFamily="18" charset="0"/>
              </a:rPr>
              <a:t> (measured on 26, 28, 34, and 36 DAP), tuber weight, and tuber number were positively correlated with unstressed control plants. In contrast, SPAD values at various dates were associated with water deficit treatments.</a:t>
            </a:r>
          </a:p>
          <a:p>
            <a:pPr marL="457200" indent="-457200">
              <a:buFont typeface="Arial" panose="020B0604020202020204" pitchFamily="34" charset="0"/>
              <a:buChar char="•"/>
            </a:pPr>
            <a:endParaRPr lang="en-US" sz="3200" b="0" dirty="0">
              <a:latin typeface="Cambria" panose="02040503050406030204" pitchFamily="18" charset="0"/>
            </a:endParaRPr>
          </a:p>
          <a:p>
            <a:pPr marL="457200" indent="-457200">
              <a:buFont typeface="Arial" panose="020B0604020202020204" pitchFamily="34" charset="0"/>
              <a:buChar char="•"/>
            </a:pPr>
            <a:endParaRPr lang="fr-BE" sz="3200" b="0" dirty="0">
              <a:latin typeface="Cambria" panose="02040503050406030204" pitchFamily="18" charset="0"/>
            </a:endParaRPr>
          </a:p>
        </p:txBody>
      </p:sp>
      <p:graphicFrame>
        <p:nvGraphicFramePr>
          <p:cNvPr id="1048" name="Tableau 1047">
            <a:extLst>
              <a:ext uri="{FF2B5EF4-FFF2-40B4-BE49-F238E27FC236}">
                <a16:creationId xmlns:a16="http://schemas.microsoft.com/office/drawing/2014/main" id="{B14F84F1-F025-4C7D-977B-2F0A6FF0932A}"/>
              </a:ext>
            </a:extLst>
          </p:cNvPr>
          <p:cNvGraphicFramePr>
            <a:graphicFrameLocks noGrp="1"/>
          </p:cNvGraphicFramePr>
          <p:nvPr>
            <p:extLst>
              <p:ext uri="{D42A27DB-BD31-4B8C-83A1-F6EECF244321}">
                <p14:modId xmlns:p14="http://schemas.microsoft.com/office/powerpoint/2010/main" val="3080416404"/>
              </p:ext>
            </p:extLst>
          </p:nvPr>
        </p:nvGraphicFramePr>
        <p:xfrm>
          <a:off x="15023457" y="15573139"/>
          <a:ext cx="12486097" cy="6545587"/>
        </p:xfrm>
        <a:graphic>
          <a:graphicData uri="http://schemas.openxmlformats.org/drawingml/2006/table">
            <a:tbl>
              <a:tblPr firstRow="1" firstCol="1" bandRow="1">
                <a:tableStyleId>{9D7B26C5-4107-4FEC-AEDC-1716B250A1EF}</a:tableStyleId>
              </a:tblPr>
              <a:tblGrid>
                <a:gridCol w="1000507">
                  <a:extLst>
                    <a:ext uri="{9D8B030D-6E8A-4147-A177-3AD203B41FA5}">
                      <a16:colId xmlns:a16="http://schemas.microsoft.com/office/drawing/2014/main" val="3616839183"/>
                    </a:ext>
                  </a:extLst>
                </a:gridCol>
                <a:gridCol w="1324036">
                  <a:extLst>
                    <a:ext uri="{9D8B030D-6E8A-4147-A177-3AD203B41FA5}">
                      <a16:colId xmlns:a16="http://schemas.microsoft.com/office/drawing/2014/main" val="1201827495"/>
                    </a:ext>
                  </a:extLst>
                </a:gridCol>
                <a:gridCol w="1539363">
                  <a:extLst>
                    <a:ext uri="{9D8B030D-6E8A-4147-A177-3AD203B41FA5}">
                      <a16:colId xmlns:a16="http://schemas.microsoft.com/office/drawing/2014/main" val="3292378585"/>
                    </a:ext>
                  </a:extLst>
                </a:gridCol>
                <a:gridCol w="1097027">
                  <a:extLst>
                    <a:ext uri="{9D8B030D-6E8A-4147-A177-3AD203B41FA5}">
                      <a16:colId xmlns:a16="http://schemas.microsoft.com/office/drawing/2014/main" val="3154431157"/>
                    </a:ext>
                  </a:extLst>
                </a:gridCol>
                <a:gridCol w="1100553">
                  <a:extLst>
                    <a:ext uri="{9D8B030D-6E8A-4147-A177-3AD203B41FA5}">
                      <a16:colId xmlns:a16="http://schemas.microsoft.com/office/drawing/2014/main" val="200201562"/>
                    </a:ext>
                  </a:extLst>
                </a:gridCol>
                <a:gridCol w="904834">
                  <a:extLst>
                    <a:ext uri="{9D8B030D-6E8A-4147-A177-3AD203B41FA5}">
                      <a16:colId xmlns:a16="http://schemas.microsoft.com/office/drawing/2014/main" val="1229931580"/>
                    </a:ext>
                  </a:extLst>
                </a:gridCol>
                <a:gridCol w="948357">
                  <a:extLst>
                    <a:ext uri="{9D8B030D-6E8A-4147-A177-3AD203B41FA5}">
                      <a16:colId xmlns:a16="http://schemas.microsoft.com/office/drawing/2014/main" val="2138387173"/>
                    </a:ext>
                  </a:extLst>
                </a:gridCol>
                <a:gridCol w="1076637">
                  <a:extLst>
                    <a:ext uri="{9D8B030D-6E8A-4147-A177-3AD203B41FA5}">
                      <a16:colId xmlns:a16="http://schemas.microsoft.com/office/drawing/2014/main" val="275653226"/>
                    </a:ext>
                  </a:extLst>
                </a:gridCol>
                <a:gridCol w="2038739">
                  <a:extLst>
                    <a:ext uri="{9D8B030D-6E8A-4147-A177-3AD203B41FA5}">
                      <a16:colId xmlns:a16="http://schemas.microsoft.com/office/drawing/2014/main" val="705577824"/>
                    </a:ext>
                  </a:extLst>
                </a:gridCol>
                <a:gridCol w="1456044">
                  <a:extLst>
                    <a:ext uri="{9D8B030D-6E8A-4147-A177-3AD203B41FA5}">
                      <a16:colId xmlns:a16="http://schemas.microsoft.com/office/drawing/2014/main" val="309961796"/>
                    </a:ext>
                  </a:extLst>
                </a:gridCol>
              </a:tblGrid>
              <a:tr h="182880">
                <a:tc>
                  <a:txBody>
                    <a:bodyPr/>
                    <a:lstStyle/>
                    <a:p>
                      <a:pPr algn="l">
                        <a:lnSpc>
                          <a:spcPct val="107000"/>
                        </a:lnSpc>
                      </a:pPr>
                      <a:endParaRPr lang="fr-BE" sz="2400" dirty="0">
                        <a:effectLst/>
                        <a:latin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07000"/>
                        </a:lnSpc>
                      </a:pPr>
                      <a:endParaRPr lang="fr-BE" sz="2400">
                        <a:effectLst/>
                        <a:latin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ctr">
                        <a:lnSpc>
                          <a:spcPct val="115000"/>
                        </a:lnSpc>
                        <a:spcAft>
                          <a:spcPts val="0"/>
                        </a:spcAft>
                      </a:pPr>
                      <a:r>
                        <a:rPr lang="en-US" sz="2000" dirty="0">
                          <a:effectLst/>
                        </a:rPr>
                        <a:t>Tuber weight </a:t>
                      </a:r>
                      <a:br>
                        <a:rPr lang="en-US" sz="2000" dirty="0">
                          <a:effectLst/>
                        </a:rPr>
                      </a:br>
                      <a:r>
                        <a:rPr lang="en-US" sz="2000" dirty="0">
                          <a:effectLst/>
                        </a:rPr>
                        <a:t>(g plant</a:t>
                      </a:r>
                      <a:r>
                        <a:rPr lang="en-US" sz="2000" baseline="30000" dirty="0">
                          <a:effectLst/>
                        </a:rPr>
                        <a:t>-1</a:t>
                      </a:r>
                      <a:r>
                        <a:rPr lang="en-US" sz="2000" dirty="0">
                          <a:effectLst/>
                        </a:rPr>
                        <a:t>)</a:t>
                      </a: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ctr">
                        <a:lnSpc>
                          <a:spcPct val="115000"/>
                        </a:lnSpc>
                        <a:spcAft>
                          <a:spcPts val="0"/>
                        </a:spcAft>
                      </a:pPr>
                      <a:r>
                        <a:rPr lang="en-US" sz="2000" dirty="0" err="1">
                          <a:effectLst/>
                        </a:rPr>
                        <a:t>nTubers</a:t>
                      </a: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ctr">
                        <a:lnSpc>
                          <a:spcPct val="115000"/>
                        </a:lnSpc>
                        <a:spcAft>
                          <a:spcPts val="0"/>
                        </a:spcAft>
                      </a:pPr>
                      <a:r>
                        <a:rPr lang="en-US" sz="2000" dirty="0">
                          <a:effectLst/>
                        </a:rPr>
                        <a:t>Biomass (g plant</a:t>
                      </a:r>
                      <a:r>
                        <a:rPr lang="en-US" sz="2000" baseline="30000" dirty="0">
                          <a:effectLst/>
                        </a:rPr>
                        <a:t>-1</a:t>
                      </a:r>
                      <a:r>
                        <a:rPr lang="en-US" sz="2000" dirty="0">
                          <a:effectLst/>
                        </a:rPr>
                        <a:t>)</a:t>
                      </a: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ctr">
                        <a:lnSpc>
                          <a:spcPct val="115000"/>
                        </a:lnSpc>
                        <a:spcAft>
                          <a:spcPts val="0"/>
                        </a:spcAft>
                      </a:pPr>
                      <a:r>
                        <a:rPr lang="en-US" sz="2000" dirty="0">
                          <a:effectLst/>
                        </a:rPr>
                        <a:t>Plant height (cm)</a:t>
                      </a: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ctr">
                        <a:lnSpc>
                          <a:spcPct val="115000"/>
                        </a:lnSpc>
                        <a:spcAft>
                          <a:spcPts val="0"/>
                        </a:spcAft>
                      </a:pPr>
                      <a:r>
                        <a:rPr lang="en-US" sz="2000" dirty="0" err="1">
                          <a:effectLst/>
                        </a:rPr>
                        <a:t>nStem</a:t>
                      </a: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ctr">
                        <a:lnSpc>
                          <a:spcPct val="115000"/>
                        </a:lnSpc>
                        <a:spcAft>
                          <a:spcPts val="0"/>
                        </a:spcAft>
                      </a:pPr>
                      <a:r>
                        <a:rPr lang="en-US" sz="2000" dirty="0">
                          <a:effectLst/>
                        </a:rPr>
                        <a:t>HI (%)</a:t>
                      </a: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ctr">
                        <a:lnSpc>
                          <a:spcPct val="115000"/>
                        </a:lnSpc>
                        <a:spcAft>
                          <a:spcPts val="0"/>
                        </a:spcAft>
                      </a:pPr>
                      <a:r>
                        <a:rPr lang="en-US" sz="2000" dirty="0">
                          <a:effectLst/>
                        </a:rPr>
                        <a:t>Root length</a:t>
                      </a:r>
                      <a:br>
                        <a:rPr lang="en-US" sz="2000" dirty="0">
                          <a:effectLst/>
                        </a:rPr>
                      </a:br>
                      <a:r>
                        <a:rPr lang="en-US" sz="2000" dirty="0">
                          <a:effectLst/>
                        </a:rPr>
                        <a:t> (cm)</a:t>
                      </a: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ctr">
                        <a:lnSpc>
                          <a:spcPct val="115000"/>
                        </a:lnSpc>
                        <a:spcAft>
                          <a:spcPts val="0"/>
                        </a:spcAft>
                      </a:pPr>
                      <a:r>
                        <a:rPr lang="en-US" sz="2000" dirty="0">
                          <a:effectLst/>
                        </a:rPr>
                        <a:t>Root weight</a:t>
                      </a:r>
                      <a:br>
                        <a:rPr lang="en-US" sz="2000" dirty="0">
                          <a:effectLst/>
                        </a:rPr>
                      </a:br>
                      <a:r>
                        <a:rPr lang="en-US" sz="2000" dirty="0">
                          <a:effectLst/>
                        </a:rPr>
                        <a:t> (g plant</a:t>
                      </a:r>
                      <a:r>
                        <a:rPr lang="en-US" sz="2000" baseline="30000" dirty="0">
                          <a:effectLst/>
                        </a:rPr>
                        <a:t>-1</a:t>
                      </a:r>
                      <a:r>
                        <a:rPr lang="en-US" sz="2000" dirty="0">
                          <a:effectLst/>
                        </a:rPr>
                        <a:t>)</a:t>
                      </a: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89903410"/>
                  </a:ext>
                </a:extLst>
              </a:tr>
              <a:tr h="182880">
                <a:tc rowSpan="8">
                  <a:txBody>
                    <a:bodyPr/>
                    <a:lstStyle/>
                    <a:p>
                      <a:pPr algn="ctr">
                        <a:lnSpc>
                          <a:spcPct val="115000"/>
                        </a:lnSpc>
                        <a:spcAft>
                          <a:spcPts val="0"/>
                        </a:spcAft>
                      </a:pPr>
                      <a:r>
                        <a:rPr lang="en-US" sz="2400" noProof="0" dirty="0">
                          <a:effectLst/>
                          <a:latin typeface="Calibri" panose="020F0502020204030204" pitchFamily="34" charset="0"/>
                          <a:ea typeface="Calibri" panose="020F0502020204030204" pitchFamily="34" charset="0"/>
                          <a:cs typeface="Times New Roman" panose="02020603050405020304" pitchFamily="18" charset="0"/>
                        </a:rPr>
                        <a:t>Genotype</a:t>
                      </a:r>
                      <a:r>
                        <a:rPr lang="fr-BE"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44450" marR="44450" marT="0" marB="0" vert="vert270" anchor="ctr">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Acoustic </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115.56</a:t>
                      </a:r>
                      <a:r>
                        <a:rPr lang="en-US" sz="2400" baseline="30000" dirty="0">
                          <a:effectLst/>
                        </a:rPr>
                        <a:t>abc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11.00</a:t>
                      </a:r>
                      <a:r>
                        <a:rPr lang="en-US" sz="2400" baseline="30000">
                          <a:effectLst/>
                        </a:rPr>
                        <a:t>abc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19.98</a:t>
                      </a:r>
                      <a:r>
                        <a:rPr lang="en-US" sz="2400" baseline="30000">
                          <a:effectLst/>
                        </a:rPr>
                        <a:t>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47.22</a:t>
                      </a:r>
                      <a:r>
                        <a:rPr lang="en-US" sz="2400" baseline="30000">
                          <a:effectLst/>
                        </a:rPr>
                        <a:t>d</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3.56</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5.04</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62.33</a:t>
                      </a:r>
                      <a:r>
                        <a:rPr lang="en-US" sz="2400" baseline="30000">
                          <a:effectLst/>
                        </a:rPr>
                        <a:t>a</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4.93</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698461905"/>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Binjte</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114.44</a:t>
                      </a:r>
                      <a:r>
                        <a:rPr lang="en-US" sz="2400" baseline="30000">
                          <a:effectLst/>
                        </a:rPr>
                        <a:t>abc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14.56</a:t>
                      </a:r>
                      <a:r>
                        <a:rPr lang="en-US" sz="2400" baseline="30000" dirty="0">
                          <a:effectLst/>
                        </a:rPr>
                        <a:t>a</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21.77</a:t>
                      </a:r>
                      <a:r>
                        <a:rPr lang="en-US" sz="2400" baseline="30000">
                          <a:effectLst/>
                        </a:rPr>
                        <a:t>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54.33</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6.00</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4.60</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42.78</a:t>
                      </a:r>
                      <a:r>
                        <a:rPr lang="en-US" sz="2400" baseline="30000">
                          <a:effectLst/>
                        </a:rPr>
                        <a:t>de</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6.22</a:t>
                      </a:r>
                      <a:r>
                        <a:rPr lang="en-US" sz="2400" baseline="30000">
                          <a:effectLst/>
                        </a:rPr>
                        <a:t>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1358451205"/>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Dior </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122.56</a:t>
                      </a:r>
                      <a:r>
                        <a:rPr lang="en-US" sz="2400" baseline="30000" dirty="0">
                          <a:effectLst/>
                        </a:rPr>
                        <a:t>ab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10.89</a:t>
                      </a:r>
                      <a:r>
                        <a:rPr lang="en-US" sz="2400" baseline="30000" dirty="0">
                          <a:effectLst/>
                        </a:rPr>
                        <a:t>abc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21.38</a:t>
                      </a:r>
                      <a:r>
                        <a:rPr lang="en-US" sz="2400" baseline="30000">
                          <a:effectLst/>
                        </a:rPr>
                        <a:t>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53.22</a:t>
                      </a:r>
                      <a:r>
                        <a:rPr lang="en-US" sz="2400" baseline="30000" dirty="0">
                          <a:effectLst/>
                        </a:rPr>
                        <a:t>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5.33</a:t>
                      </a:r>
                      <a:r>
                        <a:rPr lang="en-US" sz="2400" baseline="30000" dirty="0">
                          <a:effectLst/>
                        </a:rPr>
                        <a:t>bc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5.09</a:t>
                      </a:r>
                      <a:r>
                        <a:rPr lang="en-US" sz="2400" baseline="30000" dirty="0">
                          <a:effectLst/>
                        </a:rPr>
                        <a:t>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39.56</a:t>
                      </a:r>
                      <a:r>
                        <a:rPr lang="en-US" sz="2400" baseline="30000">
                          <a:effectLst/>
                        </a:rPr>
                        <a:t>e</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6.64</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168445182"/>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Lady jane</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94.11</a:t>
                      </a:r>
                      <a:r>
                        <a:rPr lang="en-US" sz="2400" baseline="30000">
                          <a:effectLst/>
                        </a:rPr>
                        <a:t>bcd</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8.22</a:t>
                      </a:r>
                      <a:r>
                        <a:rPr lang="en-US" sz="2400" baseline="30000">
                          <a:effectLst/>
                        </a:rPr>
                        <a:t>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23.16</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61.44</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3.44</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3.62</a:t>
                      </a:r>
                      <a:r>
                        <a:rPr lang="en-US" sz="2400" baseline="30000" dirty="0">
                          <a:effectLst/>
                        </a:rPr>
                        <a:t>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56.89</a:t>
                      </a:r>
                      <a:r>
                        <a:rPr lang="en-US" sz="2400" baseline="30000" dirty="0">
                          <a:effectLst/>
                        </a:rPr>
                        <a:t>abc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5.81</a:t>
                      </a:r>
                      <a:r>
                        <a:rPr lang="en-US" sz="2400" baseline="30000">
                          <a:effectLst/>
                        </a:rPr>
                        <a:t>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3048139423"/>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Louisa </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86.78</a:t>
                      </a:r>
                      <a:r>
                        <a:rPr lang="en-US" sz="2400" baseline="30000">
                          <a:effectLst/>
                        </a:rPr>
                        <a:t>cd</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9.56</a:t>
                      </a:r>
                      <a:r>
                        <a:rPr lang="en-US" sz="2400" baseline="30000">
                          <a:effectLst/>
                        </a:rPr>
                        <a:t>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21.15</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66.00</a:t>
                      </a:r>
                      <a:r>
                        <a:rPr lang="en-US" sz="2400" baseline="30000">
                          <a:effectLst/>
                        </a:rPr>
                        <a:t>a</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4.11</a:t>
                      </a:r>
                      <a:r>
                        <a:rPr lang="en-US" sz="2400" baseline="30000">
                          <a:effectLst/>
                        </a:rPr>
                        <a:t>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3.75</a:t>
                      </a:r>
                      <a:r>
                        <a:rPr lang="en-US" sz="2400" baseline="30000" dirty="0">
                          <a:effectLst/>
                        </a:rPr>
                        <a:t>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51.00</a:t>
                      </a:r>
                      <a:r>
                        <a:rPr lang="en-US" sz="2400" baseline="30000" dirty="0">
                          <a:effectLst/>
                        </a:rPr>
                        <a:t>bcd</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4.97</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2662962137"/>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Montis</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34.22</a:t>
                      </a:r>
                      <a:r>
                        <a:rPr lang="en-US" sz="2400" baseline="30000">
                          <a:effectLst/>
                        </a:rPr>
                        <a:t>e</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3.56</a:t>
                      </a:r>
                      <a:r>
                        <a:rPr lang="en-US" sz="2400" baseline="30000">
                          <a:effectLst/>
                        </a:rPr>
                        <a:t>d</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28.40</a:t>
                      </a:r>
                      <a:r>
                        <a:rPr lang="en-US" sz="2400" baseline="30000">
                          <a:effectLst/>
                        </a:rPr>
                        <a:t>a</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52.33</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3.78</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0.83</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55.89</a:t>
                      </a:r>
                      <a:r>
                        <a:rPr lang="en-US" sz="2400" baseline="30000" dirty="0">
                          <a:effectLst/>
                        </a:rPr>
                        <a:t>abc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6.48</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3139183403"/>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Sevilla </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64.67</a:t>
                      </a:r>
                      <a:r>
                        <a:rPr lang="en-US" sz="2400" baseline="30000">
                          <a:effectLst/>
                        </a:rPr>
                        <a:t>d</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6.44</a:t>
                      </a:r>
                      <a:r>
                        <a:rPr lang="en-US" sz="2400" baseline="30000">
                          <a:effectLst/>
                        </a:rPr>
                        <a:t>cd</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31.33</a:t>
                      </a:r>
                      <a:r>
                        <a:rPr lang="en-US" sz="2400" baseline="30000">
                          <a:effectLst/>
                        </a:rPr>
                        <a:t>a</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51.56</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8.78</a:t>
                      </a:r>
                      <a:r>
                        <a:rPr lang="en-US" sz="2400" baseline="30000">
                          <a:effectLst/>
                        </a:rPr>
                        <a:t>a</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1.84</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59.06</a:t>
                      </a:r>
                      <a:r>
                        <a:rPr lang="en-US" sz="2400" baseline="30000" dirty="0">
                          <a:effectLst/>
                        </a:rPr>
                        <a:t>ab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10.19</a:t>
                      </a:r>
                      <a:r>
                        <a:rPr lang="en-US" sz="2400" baseline="30000">
                          <a:effectLst/>
                        </a:rPr>
                        <a:t>a</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1892653195"/>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Tentation </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143.11</a:t>
                      </a:r>
                      <a:r>
                        <a:rPr lang="en-US" sz="2400" baseline="30000">
                          <a:effectLst/>
                        </a:rPr>
                        <a:t>a</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11.33</a:t>
                      </a:r>
                      <a:r>
                        <a:rPr lang="en-US" sz="2400" baseline="30000" dirty="0">
                          <a:effectLst/>
                        </a:rPr>
                        <a:t>ab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17.46</a:t>
                      </a:r>
                      <a:r>
                        <a:rPr lang="en-US" sz="2400" baseline="30000" dirty="0">
                          <a:effectLst/>
                        </a:rPr>
                        <a:t>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46.33</a:t>
                      </a:r>
                      <a:r>
                        <a:rPr lang="en-US" sz="2400" baseline="30000">
                          <a:effectLst/>
                        </a:rPr>
                        <a:t>d</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4.56</a:t>
                      </a:r>
                      <a:r>
                        <a:rPr lang="en-US" sz="2400" baseline="30000">
                          <a:effectLst/>
                        </a:rPr>
                        <a:t>bc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7.72</a:t>
                      </a:r>
                      <a:r>
                        <a:rPr lang="en-US" sz="2400" baseline="30000">
                          <a:effectLst/>
                        </a:rPr>
                        <a:t>a</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46.72</a:t>
                      </a:r>
                      <a:r>
                        <a:rPr lang="en-US" sz="2400" baseline="30000" dirty="0">
                          <a:effectLst/>
                        </a:rPr>
                        <a:t>cde</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3.20</a:t>
                      </a:r>
                      <a:r>
                        <a:rPr lang="en-US" sz="2400" baseline="30000" dirty="0">
                          <a:effectLst/>
                        </a:rPr>
                        <a:t>d</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5077971"/>
                  </a:ext>
                </a:extLst>
              </a:tr>
              <a:tr h="182880">
                <a:tc rowSpan="3">
                  <a:txBody>
                    <a:bodyPr/>
                    <a:lstStyle/>
                    <a:p>
                      <a:pPr algn="ctr">
                        <a:lnSpc>
                          <a:spcPct val="115000"/>
                        </a:lnSpc>
                        <a:spcAft>
                          <a:spcPts val="0"/>
                        </a:spcAft>
                      </a:pPr>
                      <a:r>
                        <a:rPr lang="fr-BE" sz="2400" dirty="0" err="1">
                          <a:effectLst/>
                          <a:latin typeface="Calibri" panose="020F0502020204030204" pitchFamily="34" charset="0"/>
                          <a:ea typeface="Calibri" panose="020F0502020204030204" pitchFamily="34" charset="0"/>
                          <a:cs typeface="Times New Roman" panose="02020603050405020304" pitchFamily="18" charset="0"/>
                        </a:rPr>
                        <a:t>Treat</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WW</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218.92</a:t>
                      </a:r>
                      <a:r>
                        <a:rPr lang="en-US" sz="2400" baseline="30000" dirty="0">
                          <a:effectLst/>
                        </a:rPr>
                        <a:t>a</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15.08</a:t>
                      </a:r>
                      <a:r>
                        <a:rPr lang="en-US" sz="2400" baseline="30000" dirty="0">
                          <a:effectLst/>
                        </a:rPr>
                        <a:t>a</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30.06</a:t>
                      </a:r>
                      <a:r>
                        <a:rPr lang="en-US" sz="2400" baseline="30000" dirty="0">
                          <a:effectLst/>
                        </a:rPr>
                        <a:t>a</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56.46</a:t>
                      </a:r>
                      <a:r>
                        <a:rPr lang="en-US" sz="2400" baseline="30000" dirty="0">
                          <a:effectLst/>
                        </a:rPr>
                        <a:t>a</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4.88</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8.30</a:t>
                      </a:r>
                      <a:r>
                        <a:rPr lang="en-US" sz="2400" baseline="30000" dirty="0">
                          <a:effectLst/>
                        </a:rPr>
                        <a:t>a</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63.54</a:t>
                      </a:r>
                      <a:r>
                        <a:rPr lang="en-US" sz="2400" baseline="30000" dirty="0">
                          <a:effectLst/>
                        </a:rPr>
                        <a:t>a</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7.66</a:t>
                      </a:r>
                      <a:r>
                        <a:rPr lang="en-US" sz="2400" baseline="30000" dirty="0">
                          <a:effectLst/>
                        </a:rPr>
                        <a:t>a</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131303692"/>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MS</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52.83</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7.75</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20.72</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48.83</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4.88</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2.80</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48.54</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5.78</a:t>
                      </a:r>
                      <a:r>
                        <a:rPr lang="en-US" sz="2400" baseline="30000" dirty="0">
                          <a:effectLst/>
                        </a:rPr>
                        <a:t>b</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3831072195"/>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SS</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19.04</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5.50</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18.47</a:t>
                      </a:r>
                      <a:r>
                        <a:rPr lang="en-US" sz="2400" baseline="30000" dirty="0">
                          <a:effectLst/>
                        </a:rPr>
                        <a:t>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49.21</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5.08</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1.09</a:t>
                      </a:r>
                      <a:r>
                        <a:rPr lang="en-US" sz="2400" baseline="30000">
                          <a:effectLst/>
                        </a:rPr>
                        <a:t>c</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43.25</a:t>
                      </a:r>
                      <a:r>
                        <a:rPr lang="en-US" sz="2400" baseline="30000">
                          <a:effectLst/>
                        </a:rPr>
                        <a:t>b</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4.72</a:t>
                      </a:r>
                      <a:r>
                        <a:rPr lang="en-US" sz="2400" baseline="30000" dirty="0">
                          <a:effectLst/>
                        </a:rPr>
                        <a:t>c</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9918152"/>
                  </a:ext>
                </a:extLst>
              </a:tr>
              <a:tr h="182880">
                <a:tc rowSpan="3">
                  <a:txBody>
                    <a:bodyPr/>
                    <a:lstStyle/>
                    <a:p>
                      <a:pPr algn="ctr">
                        <a:lnSpc>
                          <a:spcPct val="115000"/>
                        </a:lnSpc>
                        <a:spcAft>
                          <a:spcPts val="0"/>
                        </a:spcAft>
                      </a:pPr>
                      <a:r>
                        <a:rPr lang="fr-BE" sz="2400" dirty="0">
                          <a:effectLst/>
                          <a:latin typeface="Calibri" panose="020F0502020204030204" pitchFamily="34" charset="0"/>
                          <a:ea typeface="Calibri" panose="020F0502020204030204" pitchFamily="34" charset="0"/>
                          <a:cs typeface="Times New Roman" panose="02020603050405020304" pitchFamily="18" charset="0"/>
                        </a:rPr>
                        <a:t>ANOVA</a:t>
                      </a:r>
                    </a:p>
                  </a:txBody>
                  <a:tcPr marL="44450" marR="44450" marT="0"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G</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tc>
                  <a:txBody>
                    <a:bodyPr/>
                    <a:lstStyle/>
                    <a:p>
                      <a:pPr algn="l">
                        <a:lnSpc>
                          <a:spcPct val="115000"/>
                        </a:lnSpc>
                        <a:spcAft>
                          <a:spcPts val="0"/>
                        </a:spcAft>
                      </a:pPr>
                      <a:r>
                        <a:rPr lang="en-US" sz="2400" dirty="0">
                          <a:effectLst/>
                        </a:rPr>
                        <a:t>0.000</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180983424"/>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T</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ns</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tc>
                  <a:txBody>
                    <a:bodyPr/>
                    <a:lstStyle/>
                    <a:p>
                      <a:pPr algn="l">
                        <a:lnSpc>
                          <a:spcPct val="115000"/>
                        </a:lnSpc>
                        <a:spcAft>
                          <a:spcPts val="0"/>
                        </a:spcAft>
                      </a:pPr>
                      <a:r>
                        <a:rPr lang="en-US" sz="2400" dirty="0">
                          <a:effectLst/>
                        </a:rPr>
                        <a:t>0.000</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bg1"/>
                    </a:solidFill>
                  </a:tcPr>
                </a:tc>
                <a:extLst>
                  <a:ext uri="{0D108BD9-81ED-4DB2-BD59-A6C34878D82A}">
                    <a16:rowId xmlns:a16="http://schemas.microsoft.com/office/drawing/2014/main" val="1347417569"/>
                  </a:ext>
                </a:extLst>
              </a:tr>
              <a:tr h="182880">
                <a:tc vMerge="1">
                  <a:txBody>
                    <a:bodyPr/>
                    <a:lstStyle/>
                    <a:p>
                      <a:pPr algn="l">
                        <a:lnSpc>
                          <a:spcPct val="115000"/>
                        </a:lnSpc>
                        <a:spcAft>
                          <a:spcPts val="0"/>
                        </a:spcAft>
                      </a:pP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G * T</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0.000</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ns</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0.000</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ns</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ns</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0.001</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a:effectLst/>
                        </a:rPr>
                        <a:t>ns</a:t>
                      </a:r>
                      <a:endParaRPr lang="fr-BE"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en-US" sz="2400" dirty="0">
                          <a:effectLst/>
                        </a:rPr>
                        <a:t>0.003</a:t>
                      </a:r>
                      <a:endParaRPr lang="fr-B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5496111"/>
                  </a:ext>
                </a:extLst>
              </a:tr>
            </a:tbl>
          </a:graphicData>
        </a:graphic>
      </p:graphicFrame>
      <p:sp>
        <p:nvSpPr>
          <p:cNvPr id="1049" name="Rectangle 1048">
            <a:extLst>
              <a:ext uri="{FF2B5EF4-FFF2-40B4-BE49-F238E27FC236}">
                <a16:creationId xmlns:a16="http://schemas.microsoft.com/office/drawing/2014/main" id="{15117B74-7081-40AE-82BE-BCDBDDA0C2E6}"/>
              </a:ext>
            </a:extLst>
          </p:cNvPr>
          <p:cNvSpPr/>
          <p:nvPr/>
        </p:nvSpPr>
        <p:spPr>
          <a:xfrm>
            <a:off x="729557" y="8281804"/>
            <a:ext cx="10942297" cy="5913157"/>
          </a:xfrm>
          <a:prstGeom prst="rect">
            <a:avLst/>
          </a:prstGeom>
        </p:spPr>
        <p:txBody>
          <a:bodyPr wrap="square">
            <a:spAutoFit/>
          </a:bodyPr>
          <a:lstStyle/>
          <a:p>
            <a:pPr>
              <a:lnSpc>
                <a:spcPct val="150000"/>
              </a:lnSpc>
            </a:pPr>
            <a:r>
              <a:rPr lang="en-US" sz="3200" b="0" dirty="0"/>
              <a:t>Potatoes are particularly sensitive to water stress conditions, which can significantly impact their yield and quality.</a:t>
            </a:r>
            <a:br>
              <a:rPr lang="en-US" sz="3200" b="0" dirty="0"/>
            </a:br>
            <a:r>
              <a:rPr lang="en-US" sz="3200" b="0" dirty="0"/>
              <a:t>This study examines the responses of different potato cultivars under greenhouse conditions, focusing on agronomical and physiological parameters. Specifically, we measured water use (WU, WUE), stomatal conductance, canopy temperature, and isotopic signatures. The results will provide crucial insights for improving agricultural practices under water stress challenges.</a:t>
            </a:r>
            <a:endParaRPr lang="fr-BE" sz="3200" b="0" dirty="0"/>
          </a:p>
        </p:txBody>
      </p:sp>
      <p:pic>
        <p:nvPicPr>
          <p:cNvPr id="1050" name="Image 1049">
            <a:extLst>
              <a:ext uri="{FF2B5EF4-FFF2-40B4-BE49-F238E27FC236}">
                <a16:creationId xmlns:a16="http://schemas.microsoft.com/office/drawing/2014/main" id="{43FF4E34-A0B3-46D0-9D13-37C8470BEE73}"/>
              </a:ext>
            </a:extLst>
          </p:cNvPr>
          <p:cNvPicPr>
            <a:picLocks noChangeAspect="1"/>
          </p:cNvPicPr>
          <p:nvPr/>
        </p:nvPicPr>
        <p:blipFill>
          <a:blip r:embed="rId7"/>
          <a:stretch>
            <a:fillRect/>
          </a:stretch>
        </p:blipFill>
        <p:spPr>
          <a:xfrm>
            <a:off x="22938357" y="26444822"/>
            <a:ext cx="7485634" cy="11132831"/>
          </a:xfrm>
          <a:prstGeom prst="rect">
            <a:avLst/>
          </a:prstGeom>
        </p:spPr>
      </p:pic>
      <p:sp>
        <p:nvSpPr>
          <p:cNvPr id="1051" name="Rectangle 1050">
            <a:extLst>
              <a:ext uri="{FF2B5EF4-FFF2-40B4-BE49-F238E27FC236}">
                <a16:creationId xmlns:a16="http://schemas.microsoft.com/office/drawing/2014/main" id="{A94FD6C3-FF96-41B4-9410-D03FEF4C63D8}"/>
              </a:ext>
            </a:extLst>
          </p:cNvPr>
          <p:cNvSpPr/>
          <p:nvPr/>
        </p:nvSpPr>
        <p:spPr>
          <a:xfrm>
            <a:off x="23226389" y="37524328"/>
            <a:ext cx="7197602" cy="1169551"/>
          </a:xfrm>
          <a:prstGeom prst="rect">
            <a:avLst/>
          </a:prstGeom>
        </p:spPr>
        <p:txBody>
          <a:bodyPr wrap="square">
            <a:spAutoFit/>
          </a:bodyPr>
          <a:lstStyle/>
          <a:p>
            <a:pPr>
              <a:spcAft>
                <a:spcPts val="1000"/>
              </a:spcAft>
            </a:pPr>
            <a:r>
              <a:rPr lang="en-US" sz="1400" b="0" i="1" dirty="0">
                <a:latin typeface="Calibri" panose="020F0502020204030204" pitchFamily="34" charset="0"/>
                <a:ea typeface="Calibri" panose="020F0502020204030204" pitchFamily="34" charset="0"/>
                <a:cs typeface="Times New Roman" panose="02020603050405020304" pitchFamily="18" charset="0"/>
              </a:rPr>
              <a:t>Fig. 3: Scatter plot for drought tolerance index (DTI) vs average increase / decrease of stomatal conductance (</a:t>
            </a:r>
            <a:r>
              <a:rPr lang="en-US" sz="1400" b="0" i="1" dirty="0" err="1">
                <a:latin typeface="Calibri" panose="020F0502020204030204" pitchFamily="34" charset="0"/>
                <a:ea typeface="Calibri" panose="020F0502020204030204" pitchFamily="34" charset="0"/>
                <a:cs typeface="Times New Roman" panose="02020603050405020304" pitchFamily="18" charset="0"/>
              </a:rPr>
              <a:t>Δgs</a:t>
            </a:r>
            <a:r>
              <a:rPr lang="en-US" sz="1400" b="0" i="1" dirty="0">
                <a:latin typeface="Calibri" panose="020F0502020204030204" pitchFamily="34" charset="0"/>
                <a:ea typeface="Calibri" panose="020F0502020204030204" pitchFamily="34" charset="0"/>
                <a:cs typeface="Times New Roman" panose="02020603050405020304" pitchFamily="18" charset="0"/>
              </a:rPr>
              <a:t>, A), water use efficiency (ΔWUE, B), carbon isotope composition ( Δδ13C) in relation to the control corresponding to all the genotypes. mild and severe water stress are represented in closed and open circles respectively. Linear functions were fitted only between variables that showed significant (p &lt;0.1) ANOVA of the regression analysis.</a:t>
            </a:r>
            <a:endParaRPr lang="fr-BE" sz="1400" b="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1052" name="Rectangle 1051">
            <a:extLst>
              <a:ext uri="{FF2B5EF4-FFF2-40B4-BE49-F238E27FC236}">
                <a16:creationId xmlns:a16="http://schemas.microsoft.com/office/drawing/2014/main" id="{19CBE214-AD72-4F8C-AE05-07C59B976B91}"/>
              </a:ext>
            </a:extLst>
          </p:cNvPr>
          <p:cNvSpPr/>
          <p:nvPr/>
        </p:nvSpPr>
        <p:spPr>
          <a:xfrm>
            <a:off x="14785821" y="15024557"/>
            <a:ext cx="13695718" cy="523220"/>
          </a:xfrm>
          <a:prstGeom prst="rect">
            <a:avLst/>
          </a:prstGeom>
        </p:spPr>
        <p:txBody>
          <a:bodyPr wrap="square">
            <a:spAutoFit/>
          </a:bodyPr>
          <a:lstStyle/>
          <a:p>
            <a:pPr>
              <a:spcAft>
                <a:spcPts val="1000"/>
              </a:spcAft>
            </a:pPr>
            <a:r>
              <a:rPr lang="en-US" sz="1400" b="0" i="1" dirty="0">
                <a:latin typeface="Calibri" panose="020F0502020204030204" pitchFamily="34" charset="0"/>
                <a:ea typeface="Calibri" panose="020F0502020204030204" pitchFamily="34" charset="0"/>
                <a:cs typeface="Times New Roman" panose="02020603050405020304" pitchFamily="18" charset="0"/>
              </a:rPr>
              <a:t>Table 1: Mean values for Tuber weight, crop growth and root parameters of eight potatoes cultivar under different water regimes (WW, full irrigation, MS, Mild water stress, WS, severe water stress). Means followed by different letters were significantly different by Tukey’s b test.</a:t>
            </a:r>
            <a:endParaRPr lang="fr-BE" sz="1400" b="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1053" name="Rectangle 1052">
            <a:extLst>
              <a:ext uri="{FF2B5EF4-FFF2-40B4-BE49-F238E27FC236}">
                <a16:creationId xmlns:a16="http://schemas.microsoft.com/office/drawing/2014/main" id="{5ECAB1CF-6E9C-4AB9-B927-C8AD490C074C}"/>
              </a:ext>
            </a:extLst>
          </p:cNvPr>
          <p:cNvSpPr/>
          <p:nvPr/>
        </p:nvSpPr>
        <p:spPr>
          <a:xfrm>
            <a:off x="225786" y="36381926"/>
            <a:ext cx="12655981" cy="738664"/>
          </a:xfrm>
          <a:prstGeom prst="rect">
            <a:avLst/>
          </a:prstGeom>
        </p:spPr>
        <p:txBody>
          <a:bodyPr wrap="square">
            <a:spAutoFit/>
          </a:bodyPr>
          <a:lstStyle/>
          <a:p>
            <a:pPr algn="just">
              <a:spcAft>
                <a:spcPts val="1000"/>
              </a:spcAft>
            </a:pPr>
            <a:r>
              <a:rPr lang="en-US" sz="1400" b="0" i="1" dirty="0">
                <a:latin typeface="Calibri" panose="020F0502020204030204" pitchFamily="34" charset="0"/>
                <a:ea typeface="Calibri" panose="020F0502020204030204" pitchFamily="34" charset="0"/>
                <a:cs typeface="Times New Roman" panose="02020603050405020304" pitchFamily="18" charset="0"/>
              </a:rPr>
              <a:t>Fig. 2 Average value ± standard error of Chlorophyll content (SPAD units) along the time (days after planting, DAP) in the eight genotypes under control and water restricted treatments. Close circles, close triangle and close square correspond to control (WW), mild water stress (MS) and severe stress (SS) treatments. Significant differences of ANOVA for each assessment are remarked with ** p&lt;0.01, * p&lt;0.05.</a:t>
            </a:r>
            <a:endParaRPr lang="fr-BE" sz="1400" b="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1054" name="ZoneTexte 1053">
            <a:extLst>
              <a:ext uri="{FF2B5EF4-FFF2-40B4-BE49-F238E27FC236}">
                <a16:creationId xmlns:a16="http://schemas.microsoft.com/office/drawing/2014/main" id="{583614E7-6CEF-4797-A462-20A52E7D30FB}"/>
              </a:ext>
            </a:extLst>
          </p:cNvPr>
          <p:cNvSpPr txBox="1"/>
          <p:nvPr/>
        </p:nvSpPr>
        <p:spPr>
          <a:xfrm>
            <a:off x="13916215" y="27302256"/>
            <a:ext cx="8352928" cy="10618291"/>
          </a:xfrm>
          <a:prstGeom prst="rect">
            <a:avLst/>
          </a:prstGeom>
          <a:noFill/>
        </p:spPr>
        <p:txBody>
          <a:bodyPr wrap="square" rtlCol="0">
            <a:spAutoFit/>
          </a:bodyPr>
          <a:lstStyle/>
          <a:p>
            <a:pPr marL="457200" indent="-457200">
              <a:buFont typeface="Arial" panose="020B0604020202020204" pitchFamily="34" charset="0"/>
              <a:buChar char="•"/>
            </a:pPr>
            <a:r>
              <a:rPr lang="en-US" sz="3200" b="0" dirty="0">
                <a:latin typeface="Cambria" panose="02040503050406030204" pitchFamily="18" charset="0"/>
              </a:rPr>
              <a:t>All varieties closed significantly stomata under stress, although some closed stomata more drastically than others being </a:t>
            </a:r>
            <a:r>
              <a:rPr lang="en-US" sz="3200" b="0" dirty="0" err="1">
                <a:latin typeface="Cambria" panose="02040503050406030204" pitchFamily="18" charset="0"/>
              </a:rPr>
              <a:t>Tentation</a:t>
            </a:r>
            <a:r>
              <a:rPr lang="en-US" sz="3200" b="0" dirty="0">
                <a:latin typeface="Cambria" panose="02040503050406030204" pitchFamily="18" charset="0"/>
              </a:rPr>
              <a:t> and </a:t>
            </a:r>
            <a:r>
              <a:rPr lang="en-US" sz="3200" b="0" dirty="0" err="1">
                <a:latin typeface="Cambria" panose="02040503050406030204" pitchFamily="18" charset="0"/>
              </a:rPr>
              <a:t>sevilla</a:t>
            </a:r>
            <a:r>
              <a:rPr lang="en-US" sz="3200" b="0" dirty="0">
                <a:latin typeface="Cambria" panose="02040503050406030204" pitchFamily="18" charset="0"/>
              </a:rPr>
              <a:t> that closed stomatal early at 26DAP (Fig .2). </a:t>
            </a:r>
            <a:br>
              <a:rPr lang="en-US" sz="3200" b="0" dirty="0">
                <a:latin typeface="Cambria" panose="02040503050406030204" pitchFamily="18" charset="0"/>
              </a:rPr>
            </a:br>
            <a:r>
              <a:rPr lang="en-US" sz="3200" b="0" dirty="0">
                <a:latin typeface="Cambria" panose="02040503050406030204" pitchFamily="18" charset="0"/>
              </a:rPr>
              <a:t>-&gt; Potato avoid the water losses through a tight or better stomatal control of transpiration under water stress and an increased WUE </a:t>
            </a:r>
          </a:p>
          <a:p>
            <a:pPr marL="457200" indent="-457200">
              <a:buFont typeface="Arial" panose="020B0604020202020204" pitchFamily="34" charset="0"/>
              <a:buChar char="•"/>
            </a:pPr>
            <a:endParaRPr lang="en-US" sz="3200" b="0" dirty="0">
              <a:latin typeface="Cambria" panose="02040503050406030204" pitchFamily="18" charset="0"/>
            </a:endParaRPr>
          </a:p>
          <a:p>
            <a:endParaRPr lang="en-US" sz="3200" b="0" dirty="0">
              <a:latin typeface="Cambria" panose="02040503050406030204" pitchFamily="18" charset="0"/>
            </a:endParaRPr>
          </a:p>
          <a:p>
            <a:pPr marL="457200" lvl="0" indent="-457200">
              <a:buFont typeface="Arial" panose="020B0604020202020204" pitchFamily="34" charset="0"/>
              <a:buChar char="•"/>
            </a:pPr>
            <a:r>
              <a:rPr lang="en-US" sz="3200" b="0" dirty="0">
                <a:latin typeface="Cambria" panose="02040503050406030204" pitchFamily="18" charset="0"/>
              </a:rPr>
              <a:t>The negative correlation between the variation of the stomatal conductance and Drought tolerance index (DTI) and the positive correlation between the variation of WUE, </a:t>
            </a:r>
            <a:r>
              <a:rPr lang="el-GR" sz="3200" b="0" dirty="0"/>
              <a:t>δ</a:t>
            </a:r>
            <a:r>
              <a:rPr lang="el-GR" sz="3200" b="0" baseline="30000" dirty="0"/>
              <a:t>13</a:t>
            </a:r>
            <a:r>
              <a:rPr lang="en-US" sz="3200" b="0" dirty="0"/>
              <a:t>C and DTI  (Fig. </a:t>
            </a:r>
            <a:r>
              <a:rPr lang="en-US" sz="3200" b="0"/>
              <a:t>3) suggest </a:t>
            </a:r>
            <a:r>
              <a:rPr lang="en-US" sz="3200" b="0" dirty="0"/>
              <a:t>that even closing stomata plant have been able to fix CO</a:t>
            </a:r>
            <a:r>
              <a:rPr lang="en-US" sz="3200" b="0" baseline="-25000" dirty="0"/>
              <a:t>2 </a:t>
            </a:r>
            <a:r>
              <a:rPr lang="en-US" sz="3200" b="0" dirty="0"/>
              <a:t>.</a:t>
            </a:r>
            <a:r>
              <a:rPr lang="en-US" sz="3200" b="0" baseline="-25000" dirty="0"/>
              <a:t> </a:t>
            </a:r>
            <a:endParaRPr lang="fr-BE" sz="3200" b="0" dirty="0"/>
          </a:p>
          <a:p>
            <a:pPr marL="1143000" indent="-1143000">
              <a:buFont typeface="Arial" panose="020B0604020202020204" pitchFamily="34" charset="0"/>
              <a:buChar char="•"/>
            </a:pPr>
            <a:endParaRPr lang="fr-BE" dirty="0"/>
          </a:p>
        </p:txBody>
      </p:sp>
      <p:sp>
        <p:nvSpPr>
          <p:cNvPr id="1055" name="ZoneTexte 1054">
            <a:extLst>
              <a:ext uri="{FF2B5EF4-FFF2-40B4-BE49-F238E27FC236}">
                <a16:creationId xmlns:a16="http://schemas.microsoft.com/office/drawing/2014/main" id="{77850B6F-8024-4E10-87E9-178055188344}"/>
              </a:ext>
            </a:extLst>
          </p:cNvPr>
          <p:cNvSpPr txBox="1"/>
          <p:nvPr/>
        </p:nvSpPr>
        <p:spPr>
          <a:xfrm>
            <a:off x="25941187" y="29820487"/>
            <a:ext cx="1172035" cy="584775"/>
          </a:xfrm>
          <a:prstGeom prst="rect">
            <a:avLst/>
          </a:prstGeom>
          <a:solidFill>
            <a:schemeClr val="bg1"/>
          </a:solidFill>
          <a:ln>
            <a:noFill/>
          </a:ln>
        </p:spPr>
        <p:txBody>
          <a:bodyPr wrap="square" rtlCol="0">
            <a:spAutoFit/>
          </a:bodyPr>
          <a:lstStyle/>
          <a:p>
            <a:r>
              <a:rPr lang="el-GR" sz="3200" b="0" dirty="0"/>
              <a:t>δ</a:t>
            </a:r>
            <a:r>
              <a:rPr lang="el-GR" sz="3200" b="0" baseline="30000" dirty="0"/>
              <a:t>13</a:t>
            </a:r>
            <a:r>
              <a:rPr lang="en-US" sz="3200" b="0" dirty="0"/>
              <a:t>C</a:t>
            </a:r>
            <a:endParaRPr lang="fr-BE" sz="3200" dirty="0"/>
          </a:p>
        </p:txBody>
      </p:sp>
    </p:spTree>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New Roman" charset="0"/>
          </a:defRPr>
        </a:defPPr>
      </a:lstStyle>
    </a:lnDef>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25285</TotalTime>
  <Words>893</Words>
  <Application>Microsoft Office PowerPoint</Application>
  <PresentationFormat>Personnalisé</PresentationFormat>
  <Paragraphs>166</Paragraphs>
  <Slides>1</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Arial</vt:lpstr>
      <vt:lpstr>Calibri</vt:lpstr>
      <vt:lpstr>Cambria</vt:lpstr>
      <vt:lpstr>Times New Roman</vt:lpstr>
      <vt:lpstr>Modèle par défaut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brunelli</dc:creator>
  <cp:lastModifiedBy>Yordan MUHOVSKI</cp:lastModifiedBy>
  <cp:revision>335</cp:revision>
  <cp:lastPrinted>2024-07-03T09:04:24Z</cp:lastPrinted>
  <dcterms:created xsi:type="dcterms:W3CDTF">2003-10-30T15:28:50Z</dcterms:created>
  <dcterms:modified xsi:type="dcterms:W3CDTF">2025-10-15T09:11:22Z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escription0">
    <vt:lpwstr>Modèle présentation poster (Affiche A0) - 2010</vt:lpwstr>
  </property>
</Properties>
</file>