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9" r:id="rId2"/>
  </p:sldIdLst>
  <p:sldSz cx="30279975" cy="42808525"/>
  <p:notesSz cx="6797675" cy="9926638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sz="10800" b="1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1830537" algn="l" rtl="0" fontAlgn="base">
      <a:spcBef>
        <a:spcPct val="0"/>
      </a:spcBef>
      <a:spcAft>
        <a:spcPct val="0"/>
      </a:spcAft>
      <a:defRPr sz="10800" b="1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3661075" algn="l" rtl="0" fontAlgn="base">
      <a:spcBef>
        <a:spcPct val="0"/>
      </a:spcBef>
      <a:spcAft>
        <a:spcPct val="0"/>
      </a:spcAft>
      <a:defRPr sz="10800" b="1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5491612" algn="l" rtl="0" fontAlgn="base">
      <a:spcBef>
        <a:spcPct val="0"/>
      </a:spcBef>
      <a:spcAft>
        <a:spcPct val="0"/>
      </a:spcAft>
      <a:defRPr sz="10800" b="1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7322149" algn="l" rtl="0" fontAlgn="base">
      <a:spcBef>
        <a:spcPct val="0"/>
      </a:spcBef>
      <a:spcAft>
        <a:spcPct val="0"/>
      </a:spcAft>
      <a:defRPr sz="10800" b="1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9152687" algn="l" defTabSz="3661075" rtl="0" eaLnBrk="1" latinLnBrk="0" hangingPunct="1">
      <a:defRPr sz="10800" b="1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10983224" algn="l" defTabSz="3661075" rtl="0" eaLnBrk="1" latinLnBrk="0" hangingPunct="1">
      <a:defRPr sz="10800" b="1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12813762" algn="l" defTabSz="3661075" rtl="0" eaLnBrk="1" latinLnBrk="0" hangingPunct="1">
      <a:defRPr sz="10800" b="1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14644299" algn="l" defTabSz="3661075" rtl="0" eaLnBrk="1" latinLnBrk="0" hangingPunct="1">
      <a:defRPr sz="10800" b="1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091">
          <p15:clr>
            <a:srgbClr val="A4A3A4"/>
          </p15:clr>
        </p15:guide>
        <p15:guide id="2" pos="826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ichaël MATHOT" initials="MM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A44"/>
    <a:srgbClr val="7FCCA1"/>
    <a:srgbClr val="C8102E"/>
    <a:srgbClr val="00D661"/>
    <a:srgbClr val="5DA4AF"/>
    <a:srgbClr val="358A95"/>
    <a:srgbClr val="25FF88"/>
    <a:srgbClr val="91B70F"/>
    <a:srgbClr val="06639D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538" autoAdjust="0"/>
    <p:restoredTop sz="99278" autoAdjust="0"/>
  </p:normalViewPr>
  <p:slideViewPr>
    <p:cSldViewPr>
      <p:cViewPr>
        <p:scale>
          <a:sx n="40" d="100"/>
          <a:sy n="40" d="100"/>
        </p:scale>
        <p:origin x="1290" y="108"/>
      </p:cViewPr>
      <p:guideLst>
        <p:guide orient="horz" pos="8091"/>
        <p:guide pos="826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6" d="100"/>
          <a:sy n="76" d="100"/>
        </p:scale>
        <p:origin x="-2214" y="-96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2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Times New Roman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099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863" y="2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Times New Roman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100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latin typeface="Times New Roman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101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863" y="942975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Times New Roman" charset="0"/>
              </a:defRPr>
            </a:lvl1pPr>
          </a:lstStyle>
          <a:p>
            <a:pPr>
              <a:defRPr/>
            </a:pPr>
            <a:fld id="{5D4855F2-8D50-44D6-88EA-321A8B9484B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89046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B224C5-B7CA-4DC4-B7BC-B7C8EEE0C8CA}" type="datetimeFigureOut">
              <a:rPr lang="fr-BE" smtClean="0"/>
              <a:t>25-03-25</a:t>
            </a:fld>
            <a:endParaRPr lang="fr-B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BE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0088E6-1DC1-4918-9025-7CF96810549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50954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059775" y="11369428"/>
            <a:ext cx="23344124" cy="7848651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119551" y="20743323"/>
            <a:ext cx="19224572" cy="9354832"/>
          </a:xfrm>
        </p:spPr>
        <p:txBody>
          <a:bodyPr/>
          <a:lstStyle>
            <a:lvl1pPr marL="0" indent="0" algn="ctr">
              <a:buNone/>
              <a:defRPr/>
            </a:lvl1pPr>
            <a:lvl2pPr marL="1830537" indent="0" algn="ctr">
              <a:buNone/>
              <a:defRPr/>
            </a:lvl2pPr>
            <a:lvl3pPr marL="3661075" indent="0" algn="ctr">
              <a:buNone/>
              <a:defRPr/>
            </a:lvl3pPr>
            <a:lvl4pPr marL="5491612" indent="0" algn="ctr">
              <a:buNone/>
              <a:defRPr/>
            </a:lvl4pPr>
            <a:lvl5pPr marL="7322149" indent="0" algn="ctr">
              <a:buNone/>
              <a:defRPr/>
            </a:lvl5pPr>
            <a:lvl6pPr marL="9152687" indent="0" algn="ctr">
              <a:buNone/>
              <a:defRPr/>
            </a:lvl6pPr>
            <a:lvl7pPr marL="10983224" indent="0" algn="ctr">
              <a:buNone/>
              <a:defRPr/>
            </a:lvl7pPr>
            <a:lvl8pPr marL="12813762" indent="0" algn="ctr">
              <a:buNone/>
              <a:defRPr/>
            </a:lvl8pPr>
            <a:lvl9pPr marL="14644299" indent="0" algn="ctr">
              <a:buNone/>
              <a:defRPr/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11104E-4133-42E3-A489-D22B898631B7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6917220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804D01-F980-4308-806D-BF18818C34C1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0654482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67852" y="23520541"/>
            <a:ext cx="23344124" cy="7270331"/>
          </a:xfrm>
        </p:spPr>
        <p:txBody>
          <a:bodyPr anchor="t"/>
          <a:lstStyle>
            <a:lvl1pPr algn="l">
              <a:defRPr sz="16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167852" y="15513008"/>
            <a:ext cx="23344124" cy="8007533"/>
          </a:xfrm>
        </p:spPr>
        <p:txBody>
          <a:bodyPr anchor="b"/>
          <a:lstStyle>
            <a:lvl1pPr marL="0" indent="0">
              <a:buNone/>
              <a:defRPr sz="8000"/>
            </a:lvl1pPr>
            <a:lvl2pPr marL="1830537" indent="0">
              <a:buNone/>
              <a:defRPr sz="7200"/>
            </a:lvl2pPr>
            <a:lvl3pPr marL="3661075" indent="0">
              <a:buNone/>
              <a:defRPr sz="6400"/>
            </a:lvl3pPr>
            <a:lvl4pPr marL="5491612" indent="0">
              <a:buNone/>
              <a:defRPr sz="5600"/>
            </a:lvl4pPr>
            <a:lvl5pPr marL="7322149" indent="0">
              <a:buNone/>
              <a:defRPr sz="5600"/>
            </a:lvl5pPr>
            <a:lvl6pPr marL="9152687" indent="0">
              <a:buNone/>
              <a:defRPr sz="5600"/>
            </a:lvl6pPr>
            <a:lvl7pPr marL="10983224" indent="0">
              <a:buNone/>
              <a:defRPr sz="5600"/>
            </a:lvl7pPr>
            <a:lvl8pPr marL="12813762" indent="0">
              <a:buNone/>
              <a:defRPr sz="5600"/>
            </a:lvl8pPr>
            <a:lvl9pPr marL="14644299" indent="0">
              <a:buNone/>
              <a:defRPr sz="56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CD158C-D2AF-4BDC-842E-842F1C5CB610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7135800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059776" y="10575027"/>
            <a:ext cx="11366910" cy="21963519"/>
          </a:xfrm>
        </p:spPr>
        <p:txBody>
          <a:bodyPr/>
          <a:lstStyle>
            <a:lvl1pPr>
              <a:defRPr sz="11200"/>
            </a:lvl1pPr>
            <a:lvl2pPr>
              <a:defRPr sz="9600"/>
            </a:lvl2pPr>
            <a:lvl3pPr>
              <a:defRPr sz="8000"/>
            </a:lvl3pPr>
            <a:lvl4pPr>
              <a:defRPr sz="7200"/>
            </a:lvl4pPr>
            <a:lvl5pPr>
              <a:defRPr sz="7200"/>
            </a:lvl5pPr>
            <a:lvl6pPr>
              <a:defRPr sz="7200"/>
            </a:lvl6pPr>
            <a:lvl7pPr>
              <a:defRPr sz="7200"/>
            </a:lvl7pPr>
            <a:lvl8pPr>
              <a:defRPr sz="7200"/>
            </a:lvl8pPr>
            <a:lvl9pPr>
              <a:defRPr sz="7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14036989" y="10575027"/>
            <a:ext cx="11366910" cy="21963519"/>
          </a:xfrm>
        </p:spPr>
        <p:txBody>
          <a:bodyPr/>
          <a:lstStyle>
            <a:lvl1pPr>
              <a:defRPr sz="11200"/>
            </a:lvl1pPr>
            <a:lvl2pPr>
              <a:defRPr sz="9600"/>
            </a:lvl2pPr>
            <a:lvl3pPr>
              <a:defRPr sz="8000"/>
            </a:lvl3pPr>
            <a:lvl4pPr>
              <a:defRPr sz="7200"/>
            </a:lvl4pPr>
            <a:lvl5pPr>
              <a:defRPr sz="7200"/>
            </a:lvl5pPr>
            <a:lvl6pPr>
              <a:defRPr sz="7200"/>
            </a:lvl6pPr>
            <a:lvl7pPr>
              <a:defRPr sz="7200"/>
            </a:lvl7pPr>
            <a:lvl8pPr>
              <a:defRPr sz="7200"/>
            </a:lvl8pPr>
            <a:lvl9pPr>
              <a:defRPr sz="7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8A69333-838C-424C-ADC0-163061DBF91E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394689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73184" y="1468050"/>
            <a:ext cx="24717307" cy="6100977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373184" y="8191837"/>
            <a:ext cx="12136149" cy="3419089"/>
          </a:xfrm>
        </p:spPr>
        <p:txBody>
          <a:bodyPr anchor="b"/>
          <a:lstStyle>
            <a:lvl1pPr marL="0" indent="0">
              <a:buNone/>
              <a:defRPr sz="9600" b="1"/>
            </a:lvl1pPr>
            <a:lvl2pPr marL="1830537" indent="0">
              <a:buNone/>
              <a:defRPr sz="8000" b="1"/>
            </a:lvl2pPr>
            <a:lvl3pPr marL="3661075" indent="0">
              <a:buNone/>
              <a:defRPr sz="7200" b="1"/>
            </a:lvl3pPr>
            <a:lvl4pPr marL="5491612" indent="0">
              <a:buNone/>
              <a:defRPr sz="6400" b="1"/>
            </a:lvl4pPr>
            <a:lvl5pPr marL="7322149" indent="0">
              <a:buNone/>
              <a:defRPr sz="6400" b="1"/>
            </a:lvl5pPr>
            <a:lvl6pPr marL="9152687" indent="0">
              <a:buNone/>
              <a:defRPr sz="6400" b="1"/>
            </a:lvl6pPr>
            <a:lvl7pPr marL="10983224" indent="0">
              <a:buNone/>
              <a:defRPr sz="6400" b="1"/>
            </a:lvl7pPr>
            <a:lvl8pPr marL="12813762" indent="0">
              <a:buNone/>
              <a:defRPr sz="6400" b="1"/>
            </a:lvl8pPr>
            <a:lvl9pPr marL="14644299" indent="0">
              <a:buNone/>
              <a:defRPr sz="6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1373184" y="11610927"/>
            <a:ext cx="12136149" cy="21086503"/>
          </a:xfrm>
        </p:spPr>
        <p:txBody>
          <a:bodyPr/>
          <a:lstStyle>
            <a:lvl1pPr>
              <a:defRPr sz="9600"/>
            </a:lvl1pPr>
            <a:lvl2pPr>
              <a:defRPr sz="8000"/>
            </a:lvl2pPr>
            <a:lvl3pPr>
              <a:defRPr sz="7200"/>
            </a:lvl3pPr>
            <a:lvl4pPr>
              <a:defRPr sz="6400"/>
            </a:lvl4pPr>
            <a:lvl5pPr>
              <a:defRPr sz="6400"/>
            </a:lvl5pPr>
            <a:lvl6pPr>
              <a:defRPr sz="6400"/>
            </a:lvl6pPr>
            <a:lvl7pPr>
              <a:defRPr sz="6400"/>
            </a:lvl7pPr>
            <a:lvl8pPr>
              <a:defRPr sz="6400"/>
            </a:lvl8pPr>
            <a:lvl9pPr>
              <a:defRPr sz="6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13954348" y="8191837"/>
            <a:ext cx="12136145" cy="3419089"/>
          </a:xfrm>
        </p:spPr>
        <p:txBody>
          <a:bodyPr anchor="b"/>
          <a:lstStyle>
            <a:lvl1pPr marL="0" indent="0">
              <a:buNone/>
              <a:defRPr sz="9600" b="1"/>
            </a:lvl1pPr>
            <a:lvl2pPr marL="1830537" indent="0">
              <a:buNone/>
              <a:defRPr sz="8000" b="1"/>
            </a:lvl2pPr>
            <a:lvl3pPr marL="3661075" indent="0">
              <a:buNone/>
              <a:defRPr sz="7200" b="1"/>
            </a:lvl3pPr>
            <a:lvl4pPr marL="5491612" indent="0">
              <a:buNone/>
              <a:defRPr sz="6400" b="1"/>
            </a:lvl4pPr>
            <a:lvl5pPr marL="7322149" indent="0">
              <a:buNone/>
              <a:defRPr sz="6400" b="1"/>
            </a:lvl5pPr>
            <a:lvl6pPr marL="9152687" indent="0">
              <a:buNone/>
              <a:defRPr sz="6400" b="1"/>
            </a:lvl6pPr>
            <a:lvl7pPr marL="10983224" indent="0">
              <a:buNone/>
              <a:defRPr sz="6400" b="1"/>
            </a:lvl7pPr>
            <a:lvl8pPr marL="12813762" indent="0">
              <a:buNone/>
              <a:defRPr sz="6400" b="1"/>
            </a:lvl8pPr>
            <a:lvl9pPr marL="14644299" indent="0">
              <a:buNone/>
              <a:defRPr sz="6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13954348" y="11610927"/>
            <a:ext cx="12136145" cy="21086503"/>
          </a:xfrm>
        </p:spPr>
        <p:txBody>
          <a:bodyPr/>
          <a:lstStyle>
            <a:lvl1pPr>
              <a:defRPr sz="9600"/>
            </a:lvl1pPr>
            <a:lvl2pPr>
              <a:defRPr sz="8000"/>
            </a:lvl2pPr>
            <a:lvl3pPr>
              <a:defRPr sz="7200"/>
            </a:lvl3pPr>
            <a:lvl4pPr>
              <a:defRPr sz="6400"/>
            </a:lvl4pPr>
            <a:lvl5pPr>
              <a:defRPr sz="6400"/>
            </a:lvl5pPr>
            <a:lvl6pPr>
              <a:defRPr sz="6400"/>
            </a:lvl6pPr>
            <a:lvl7pPr>
              <a:defRPr sz="6400"/>
            </a:lvl7pPr>
            <a:lvl8pPr>
              <a:defRPr sz="6400"/>
            </a:lvl8pPr>
            <a:lvl9pPr>
              <a:defRPr sz="6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F60679-CFCC-4A68-898F-DF4806B41D77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4647862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600F02-EDD3-4077-B5FB-D282E9EB2DB6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789942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86EAEC-4CD3-4009-ACA4-CABE86A351B5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9125567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73184" y="1455340"/>
            <a:ext cx="9033771" cy="6202660"/>
          </a:xfrm>
        </p:spPr>
        <p:txBody>
          <a:bodyPr anchor="b"/>
          <a:lstStyle>
            <a:lvl1pPr algn="l">
              <a:defRPr sz="8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737536" y="1455339"/>
            <a:ext cx="15352955" cy="31242089"/>
          </a:xfrm>
        </p:spPr>
        <p:txBody>
          <a:bodyPr/>
          <a:lstStyle>
            <a:lvl1pPr>
              <a:defRPr sz="12800"/>
            </a:lvl1pPr>
            <a:lvl2pPr>
              <a:defRPr sz="11200"/>
            </a:lvl2pPr>
            <a:lvl3pPr>
              <a:defRPr sz="9600"/>
            </a:lvl3pPr>
            <a:lvl4pPr>
              <a:defRPr sz="8000"/>
            </a:lvl4pPr>
            <a:lvl5pPr>
              <a:defRPr sz="8000"/>
            </a:lvl5pPr>
            <a:lvl6pPr>
              <a:defRPr sz="8000"/>
            </a:lvl6pPr>
            <a:lvl7pPr>
              <a:defRPr sz="8000"/>
            </a:lvl7pPr>
            <a:lvl8pPr>
              <a:defRPr sz="8000"/>
            </a:lvl8pPr>
            <a:lvl9pPr>
              <a:defRPr sz="8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73184" y="7658000"/>
            <a:ext cx="9033771" cy="25039428"/>
          </a:xfrm>
        </p:spPr>
        <p:txBody>
          <a:bodyPr/>
          <a:lstStyle>
            <a:lvl1pPr marL="0" indent="0">
              <a:buNone/>
              <a:defRPr sz="5600"/>
            </a:lvl1pPr>
            <a:lvl2pPr marL="1830537" indent="0">
              <a:buNone/>
              <a:defRPr sz="4800"/>
            </a:lvl2pPr>
            <a:lvl3pPr marL="3661075" indent="0">
              <a:buNone/>
              <a:defRPr sz="4000"/>
            </a:lvl3pPr>
            <a:lvl4pPr marL="5491612" indent="0">
              <a:buNone/>
              <a:defRPr sz="3600"/>
            </a:lvl4pPr>
            <a:lvl5pPr marL="7322149" indent="0">
              <a:buNone/>
              <a:defRPr sz="3600"/>
            </a:lvl5pPr>
            <a:lvl6pPr marL="9152687" indent="0">
              <a:buNone/>
              <a:defRPr sz="3600"/>
            </a:lvl6pPr>
            <a:lvl7pPr marL="10983224" indent="0">
              <a:buNone/>
              <a:defRPr sz="3600"/>
            </a:lvl7pPr>
            <a:lvl8pPr marL="12813762" indent="0">
              <a:buNone/>
              <a:defRPr sz="3600"/>
            </a:lvl8pPr>
            <a:lvl9pPr marL="14644299" indent="0">
              <a:buNone/>
              <a:defRPr sz="36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DCBF178-02B9-44CB-AAAF-2B31F76583D6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6814081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84662" y="25624105"/>
            <a:ext cx="16478205" cy="3025068"/>
          </a:xfrm>
        </p:spPr>
        <p:txBody>
          <a:bodyPr anchor="b"/>
          <a:lstStyle>
            <a:lvl1pPr algn="l">
              <a:defRPr sz="8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384662" y="3272922"/>
            <a:ext cx="16478205" cy="21963519"/>
          </a:xfrm>
        </p:spPr>
        <p:txBody>
          <a:bodyPr lIns="366107" tIns="183054" rIns="366107" bIns="183054"/>
          <a:lstStyle>
            <a:lvl1pPr marL="0" indent="0">
              <a:buNone/>
              <a:defRPr sz="12800"/>
            </a:lvl1pPr>
            <a:lvl2pPr marL="1830537" indent="0">
              <a:buNone/>
              <a:defRPr sz="11200"/>
            </a:lvl2pPr>
            <a:lvl3pPr marL="3661075" indent="0">
              <a:buNone/>
              <a:defRPr sz="9600"/>
            </a:lvl3pPr>
            <a:lvl4pPr marL="5491612" indent="0">
              <a:buNone/>
              <a:defRPr sz="8000"/>
            </a:lvl4pPr>
            <a:lvl5pPr marL="7322149" indent="0">
              <a:buNone/>
              <a:defRPr sz="8000"/>
            </a:lvl5pPr>
            <a:lvl6pPr marL="9152687" indent="0">
              <a:buNone/>
              <a:defRPr sz="8000"/>
            </a:lvl6pPr>
            <a:lvl7pPr marL="10983224" indent="0">
              <a:buNone/>
              <a:defRPr sz="8000"/>
            </a:lvl7pPr>
            <a:lvl8pPr marL="12813762" indent="0">
              <a:buNone/>
              <a:defRPr sz="8000"/>
            </a:lvl8pPr>
            <a:lvl9pPr marL="14644299" indent="0">
              <a:buNone/>
              <a:defRPr sz="8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5384662" y="28649173"/>
            <a:ext cx="16478205" cy="4296105"/>
          </a:xfrm>
        </p:spPr>
        <p:txBody>
          <a:bodyPr/>
          <a:lstStyle>
            <a:lvl1pPr marL="0" indent="0">
              <a:buNone/>
              <a:defRPr sz="5600"/>
            </a:lvl1pPr>
            <a:lvl2pPr marL="1830537" indent="0">
              <a:buNone/>
              <a:defRPr sz="4800"/>
            </a:lvl2pPr>
            <a:lvl3pPr marL="3661075" indent="0">
              <a:buNone/>
              <a:defRPr sz="4000"/>
            </a:lvl3pPr>
            <a:lvl4pPr marL="5491612" indent="0">
              <a:buNone/>
              <a:defRPr sz="3600"/>
            </a:lvl4pPr>
            <a:lvl5pPr marL="7322149" indent="0">
              <a:buNone/>
              <a:defRPr sz="3600"/>
            </a:lvl5pPr>
            <a:lvl6pPr marL="9152687" indent="0">
              <a:buNone/>
              <a:defRPr sz="3600"/>
            </a:lvl6pPr>
            <a:lvl7pPr marL="10983224" indent="0">
              <a:buNone/>
              <a:defRPr sz="3600"/>
            </a:lvl7pPr>
            <a:lvl8pPr marL="12813762" indent="0">
              <a:buNone/>
              <a:defRPr sz="3600"/>
            </a:lvl8pPr>
            <a:lvl9pPr marL="14644299" indent="0">
              <a:buNone/>
              <a:defRPr sz="36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46CFE8D-EFE3-4F64-85AD-95AF90819A01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168737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F4DDF3-3328-4F43-8CA9-3CC44C3AC564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3975250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19567870" y="3253854"/>
            <a:ext cx="5836031" cy="29284692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2059778" y="3253854"/>
            <a:ext cx="16897789" cy="29284692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E0E269-A383-4368-9EFF-79AB32152518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655709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69572" y="3806760"/>
            <a:ext cx="25740836" cy="7130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17620" tIns="208810" rIns="417620" bIns="20881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 style du titre du masque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69572" y="12367192"/>
            <a:ext cx="25740836" cy="256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17620" tIns="208810" rIns="417620" bIns="2088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269571" y="39001773"/>
            <a:ext cx="6312829" cy="2853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7620" tIns="208810" rIns="417620" bIns="208810" numCol="1" anchor="t" anchorCtr="0" compatLnSpc="1">
            <a:prstTxWarp prst="textNoShape">
              <a:avLst/>
            </a:prstTxWarp>
          </a:bodyPr>
          <a:lstStyle>
            <a:lvl1pPr>
              <a:defRPr sz="6400" b="0"/>
            </a:lvl1pPr>
          </a:lstStyle>
          <a:p>
            <a:endParaRPr lang="fr-FR" alt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0343384" y="39001773"/>
            <a:ext cx="9593212" cy="2853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7620" tIns="208810" rIns="417620" bIns="208810" numCol="1" anchor="t" anchorCtr="0" compatLnSpc="1">
            <a:prstTxWarp prst="textNoShape">
              <a:avLst/>
            </a:prstTxWarp>
          </a:bodyPr>
          <a:lstStyle>
            <a:lvl1pPr algn="ctr">
              <a:defRPr sz="6400" b="0"/>
            </a:lvl1pPr>
          </a:lstStyle>
          <a:p>
            <a:endParaRPr lang="fr-FR" alt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1697579" y="39001773"/>
            <a:ext cx="6312829" cy="2853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7620" tIns="208810" rIns="417620" bIns="208810" numCol="1" anchor="t" anchorCtr="0" compatLnSpc="1">
            <a:prstTxWarp prst="textNoShape">
              <a:avLst/>
            </a:prstTxWarp>
          </a:bodyPr>
          <a:lstStyle>
            <a:lvl1pPr algn="r">
              <a:defRPr sz="6400" b="0"/>
            </a:lvl1pPr>
          </a:lstStyle>
          <a:p>
            <a:fld id="{C192B5E6-FBF0-467C-A5F5-16B868D3DFB5}" type="slidenum">
              <a:rPr lang="fr-FR" altLang="fr-FR"/>
              <a:pPr/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175915" rtl="0" eaLnBrk="0" fontAlgn="base" hangingPunct="0">
        <a:spcBef>
          <a:spcPct val="0"/>
        </a:spcBef>
        <a:spcAft>
          <a:spcPct val="0"/>
        </a:spcAft>
        <a:defRPr sz="20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4175915" rtl="0" eaLnBrk="0" fontAlgn="base" hangingPunct="0">
        <a:spcBef>
          <a:spcPct val="0"/>
        </a:spcBef>
        <a:spcAft>
          <a:spcPct val="0"/>
        </a:spcAft>
        <a:defRPr sz="20000">
          <a:solidFill>
            <a:schemeClr val="tx2"/>
          </a:solidFill>
          <a:latin typeface="Times New Roman" charset="0"/>
        </a:defRPr>
      </a:lvl2pPr>
      <a:lvl3pPr algn="ctr" defTabSz="4175915" rtl="0" eaLnBrk="0" fontAlgn="base" hangingPunct="0">
        <a:spcBef>
          <a:spcPct val="0"/>
        </a:spcBef>
        <a:spcAft>
          <a:spcPct val="0"/>
        </a:spcAft>
        <a:defRPr sz="20000">
          <a:solidFill>
            <a:schemeClr val="tx2"/>
          </a:solidFill>
          <a:latin typeface="Times New Roman" charset="0"/>
        </a:defRPr>
      </a:lvl3pPr>
      <a:lvl4pPr algn="ctr" defTabSz="4175915" rtl="0" eaLnBrk="0" fontAlgn="base" hangingPunct="0">
        <a:spcBef>
          <a:spcPct val="0"/>
        </a:spcBef>
        <a:spcAft>
          <a:spcPct val="0"/>
        </a:spcAft>
        <a:defRPr sz="20000">
          <a:solidFill>
            <a:schemeClr val="tx2"/>
          </a:solidFill>
          <a:latin typeface="Times New Roman" charset="0"/>
        </a:defRPr>
      </a:lvl4pPr>
      <a:lvl5pPr algn="ctr" defTabSz="4175915" rtl="0" eaLnBrk="0" fontAlgn="base" hangingPunct="0">
        <a:spcBef>
          <a:spcPct val="0"/>
        </a:spcBef>
        <a:spcAft>
          <a:spcPct val="0"/>
        </a:spcAft>
        <a:defRPr sz="20000">
          <a:solidFill>
            <a:schemeClr val="tx2"/>
          </a:solidFill>
          <a:latin typeface="Times New Roman" charset="0"/>
        </a:defRPr>
      </a:lvl5pPr>
      <a:lvl6pPr marL="1830537" algn="ctr" rtl="0" fontAlgn="base">
        <a:spcBef>
          <a:spcPct val="0"/>
        </a:spcBef>
        <a:spcAft>
          <a:spcPct val="0"/>
        </a:spcAft>
        <a:defRPr sz="17600">
          <a:solidFill>
            <a:schemeClr val="tx2"/>
          </a:solidFill>
          <a:latin typeface="Times New Roman" charset="0"/>
        </a:defRPr>
      </a:lvl6pPr>
      <a:lvl7pPr marL="3661075" algn="ctr" rtl="0" fontAlgn="base">
        <a:spcBef>
          <a:spcPct val="0"/>
        </a:spcBef>
        <a:spcAft>
          <a:spcPct val="0"/>
        </a:spcAft>
        <a:defRPr sz="17600">
          <a:solidFill>
            <a:schemeClr val="tx2"/>
          </a:solidFill>
          <a:latin typeface="Times New Roman" charset="0"/>
        </a:defRPr>
      </a:lvl7pPr>
      <a:lvl8pPr marL="5491612" algn="ctr" rtl="0" fontAlgn="base">
        <a:spcBef>
          <a:spcPct val="0"/>
        </a:spcBef>
        <a:spcAft>
          <a:spcPct val="0"/>
        </a:spcAft>
        <a:defRPr sz="17600">
          <a:solidFill>
            <a:schemeClr val="tx2"/>
          </a:solidFill>
          <a:latin typeface="Times New Roman" charset="0"/>
        </a:defRPr>
      </a:lvl8pPr>
      <a:lvl9pPr marL="7322149" algn="ctr" rtl="0" fontAlgn="base">
        <a:spcBef>
          <a:spcPct val="0"/>
        </a:spcBef>
        <a:spcAft>
          <a:spcPct val="0"/>
        </a:spcAft>
        <a:defRPr sz="17600">
          <a:solidFill>
            <a:schemeClr val="tx2"/>
          </a:solidFill>
          <a:latin typeface="Times New Roman" charset="0"/>
        </a:defRPr>
      </a:lvl9pPr>
    </p:titleStyle>
    <p:bodyStyle>
      <a:lvl1pPr marL="1563584" indent="-1563584" algn="l" defTabSz="4175915" rtl="0" eaLnBrk="0" fontAlgn="base" hangingPunct="0">
        <a:spcBef>
          <a:spcPct val="20000"/>
        </a:spcBef>
        <a:spcAft>
          <a:spcPct val="0"/>
        </a:spcAft>
        <a:buChar char="•"/>
        <a:defRPr sz="14800">
          <a:solidFill>
            <a:schemeClr val="tx1"/>
          </a:solidFill>
          <a:latin typeface="+mn-lt"/>
          <a:ea typeface="+mn-ea"/>
          <a:cs typeface="+mn-cs"/>
        </a:defRPr>
      </a:lvl1pPr>
      <a:lvl2pPr marL="3394121" indent="-1302989" algn="l" defTabSz="4175915" rtl="0" eaLnBrk="0" fontAlgn="base" hangingPunct="0">
        <a:spcBef>
          <a:spcPct val="20000"/>
        </a:spcBef>
        <a:spcAft>
          <a:spcPct val="0"/>
        </a:spcAft>
        <a:buChar char="–"/>
        <a:defRPr sz="12800">
          <a:solidFill>
            <a:schemeClr val="tx1"/>
          </a:solidFill>
          <a:latin typeface="+mn-lt"/>
        </a:defRPr>
      </a:lvl2pPr>
      <a:lvl3pPr marL="5218305" indent="-1042389" algn="l" defTabSz="4175915" rtl="0" eaLnBrk="0" fontAlgn="base" hangingPunct="0">
        <a:spcBef>
          <a:spcPct val="20000"/>
        </a:spcBef>
        <a:spcAft>
          <a:spcPct val="0"/>
        </a:spcAft>
        <a:buChar char="•"/>
        <a:defRPr sz="10800">
          <a:solidFill>
            <a:schemeClr val="tx1"/>
          </a:solidFill>
          <a:latin typeface="+mn-lt"/>
        </a:defRPr>
      </a:lvl3pPr>
      <a:lvl4pPr marL="7309437" indent="-1042389" algn="l" defTabSz="4175915" rtl="0" eaLnBrk="0" fontAlgn="base" hangingPunct="0">
        <a:spcBef>
          <a:spcPct val="20000"/>
        </a:spcBef>
        <a:spcAft>
          <a:spcPct val="0"/>
        </a:spcAft>
        <a:buChar char="–"/>
        <a:defRPr sz="9200">
          <a:solidFill>
            <a:schemeClr val="tx1"/>
          </a:solidFill>
          <a:latin typeface="+mn-lt"/>
        </a:defRPr>
      </a:lvl4pPr>
      <a:lvl5pPr marL="9394216" indent="-1042389" algn="l" defTabSz="4175915" rtl="0" eaLnBrk="0" fontAlgn="base" hangingPunct="0">
        <a:spcBef>
          <a:spcPct val="20000"/>
        </a:spcBef>
        <a:spcAft>
          <a:spcPct val="0"/>
        </a:spcAft>
        <a:buChar char="»"/>
        <a:defRPr sz="9200">
          <a:solidFill>
            <a:schemeClr val="tx1"/>
          </a:solidFill>
          <a:latin typeface="+mn-lt"/>
        </a:defRPr>
      </a:lvl5pPr>
      <a:lvl6pPr marL="10067955" indent="-915269" algn="l" rtl="0" fontAlgn="base">
        <a:spcBef>
          <a:spcPct val="20000"/>
        </a:spcBef>
        <a:spcAft>
          <a:spcPct val="0"/>
        </a:spcAft>
        <a:buChar char="»"/>
        <a:defRPr sz="8000">
          <a:solidFill>
            <a:schemeClr val="tx1"/>
          </a:solidFill>
          <a:latin typeface="+mn-lt"/>
        </a:defRPr>
      </a:lvl6pPr>
      <a:lvl7pPr marL="11898493" indent="-915269" algn="l" rtl="0" fontAlgn="base">
        <a:spcBef>
          <a:spcPct val="20000"/>
        </a:spcBef>
        <a:spcAft>
          <a:spcPct val="0"/>
        </a:spcAft>
        <a:buChar char="»"/>
        <a:defRPr sz="8000">
          <a:solidFill>
            <a:schemeClr val="tx1"/>
          </a:solidFill>
          <a:latin typeface="+mn-lt"/>
        </a:defRPr>
      </a:lvl7pPr>
      <a:lvl8pPr marL="13729030" indent="-915269" algn="l" rtl="0" fontAlgn="base">
        <a:spcBef>
          <a:spcPct val="20000"/>
        </a:spcBef>
        <a:spcAft>
          <a:spcPct val="0"/>
        </a:spcAft>
        <a:buChar char="»"/>
        <a:defRPr sz="8000">
          <a:solidFill>
            <a:schemeClr val="tx1"/>
          </a:solidFill>
          <a:latin typeface="+mn-lt"/>
        </a:defRPr>
      </a:lvl8pPr>
      <a:lvl9pPr marL="15559568" indent="-915269" algn="l" rtl="0" fontAlgn="base">
        <a:spcBef>
          <a:spcPct val="20000"/>
        </a:spcBef>
        <a:spcAft>
          <a:spcPct val="0"/>
        </a:spcAft>
        <a:buChar char="»"/>
        <a:defRPr sz="8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3661075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1pPr>
      <a:lvl2pPr marL="1830537" algn="l" defTabSz="3661075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2pPr>
      <a:lvl3pPr marL="3661075" algn="l" defTabSz="3661075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3pPr>
      <a:lvl4pPr marL="5491612" algn="l" defTabSz="3661075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4pPr>
      <a:lvl5pPr marL="7322149" algn="l" defTabSz="3661075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5pPr>
      <a:lvl6pPr marL="9152687" algn="l" defTabSz="3661075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6pPr>
      <a:lvl7pPr marL="10983224" algn="l" defTabSz="3661075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7pPr>
      <a:lvl8pPr marL="12813762" algn="l" defTabSz="3661075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8pPr>
      <a:lvl9pPr marL="14644299" algn="l" defTabSz="3661075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234686E1-47E2-4F7F-BA41-A1A81704730F}"/>
              </a:ext>
            </a:extLst>
          </p:cNvPr>
          <p:cNvSpPr txBox="1"/>
          <p:nvPr/>
        </p:nvSpPr>
        <p:spPr>
          <a:xfrm>
            <a:off x="506583" y="4099006"/>
            <a:ext cx="29266807" cy="3816429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BE" sz="5400" dirty="0">
                <a:solidFill>
                  <a:schemeClr val="tx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Introduction</a:t>
            </a:r>
          </a:p>
          <a:p>
            <a:pPr algn="just"/>
            <a:r>
              <a:rPr lang="en-US" sz="3600" b="0" dirty="0">
                <a:solidFill>
                  <a:schemeClr val="tx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The present research is part of a Walloon project “</a:t>
            </a:r>
            <a:r>
              <a:rPr lang="en-US" sz="3600" b="0" dirty="0" err="1">
                <a:solidFill>
                  <a:schemeClr val="tx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ValCerWal</a:t>
            </a:r>
            <a:r>
              <a:rPr lang="en-US" sz="3600" b="0" dirty="0">
                <a:solidFill>
                  <a:schemeClr val="tx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” (funded by the “Walloon Recovery Plan”) conducted by the Walloon Agricultural Research Centre (CRA-W) in Belgium. It aims to increase the added value of cereals such as wheat, spelt durum, barley, for local production to reach industrial and artisanal quality requirement using different sorting technologies. </a:t>
            </a:r>
          </a:p>
          <a:p>
            <a:pPr algn="just"/>
            <a:r>
              <a:rPr lang="en-US" sz="3600" b="0" dirty="0">
                <a:solidFill>
                  <a:schemeClr val="tx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More precisely, this study aims to give a short overview of the situation in wheat in Belgium in 2023 and 2024</a:t>
            </a:r>
            <a:r>
              <a:rPr lang="en-US" sz="3200" b="0" dirty="0">
                <a:solidFill>
                  <a:schemeClr val="tx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.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A total of 133 wheat samples from 2023 and 2024 harvests were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analysed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 with a multi-mycotoxin analysis method by UPLC-MS/MS. </a:t>
            </a:r>
            <a:endParaRPr lang="en-US" sz="3200" b="0" dirty="0">
              <a:solidFill>
                <a:schemeClr val="tx2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A7A1777-C038-406A-BC74-C4D82FACACBF}"/>
              </a:ext>
            </a:extLst>
          </p:cNvPr>
          <p:cNvSpPr/>
          <p:nvPr/>
        </p:nvSpPr>
        <p:spPr>
          <a:xfrm>
            <a:off x="475225" y="8198122"/>
            <a:ext cx="29262499" cy="923330"/>
          </a:xfrm>
          <a:prstGeom prst="rect">
            <a:avLst/>
          </a:prstGeom>
          <a:solidFill>
            <a:srgbClr val="009A44"/>
          </a:solidFill>
        </p:spPr>
        <p:txBody>
          <a:bodyPr wrap="square">
            <a:spAutoFit/>
          </a:bodyPr>
          <a:lstStyle/>
          <a:p>
            <a:pPr algn="just"/>
            <a:r>
              <a:rPr lang="fr-BE" sz="54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Materials and </a:t>
            </a:r>
            <a:r>
              <a:rPr lang="fr-BE" sz="5400" dirty="0" err="1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method</a:t>
            </a:r>
            <a:endParaRPr lang="fr-BE" sz="5400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052" name="Rectangle 134"/>
          <p:cNvSpPr>
            <a:spLocks noChangeArrowheads="1"/>
          </p:cNvSpPr>
          <p:nvPr/>
        </p:nvSpPr>
        <p:spPr bwMode="auto">
          <a:xfrm>
            <a:off x="0" y="-79412"/>
            <a:ext cx="30279975" cy="394777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lIns="114841" tIns="57418" rIns="114841" bIns="57418">
            <a:spAutoFit/>
          </a:bodyPr>
          <a:lstStyle>
            <a:lvl1pPr defTabSz="285750" eaLnBrk="0" hangingPunct="0">
              <a:defRPr sz="27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285750" eaLnBrk="0" hangingPunct="0">
              <a:defRPr sz="27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285750" eaLnBrk="0" hangingPunct="0">
              <a:defRPr sz="27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285750" eaLnBrk="0" hangingPunct="0">
              <a:defRPr sz="27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285750" eaLnBrk="0" hangingPunct="0">
              <a:defRPr sz="27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285750" eaLnBrk="0" fontAlgn="base" hangingPunct="0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285750" eaLnBrk="0" fontAlgn="base" hangingPunct="0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285750" eaLnBrk="0" fontAlgn="base" hangingPunct="0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285750" eaLnBrk="0" fontAlgn="base" hangingPunct="0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en-US" altLang="fr-FR" sz="7200" dirty="0">
                <a:latin typeface="Helvetica" panose="020B0604020202020204" pitchFamily="34" charset="0"/>
                <a:cs typeface="Helvetica" panose="020B0604020202020204" pitchFamily="34" charset="0"/>
              </a:rPr>
              <a:t>Multi-mycotoxin analyses by UPLC-MS/MS in wheat: </a:t>
            </a:r>
          </a:p>
          <a:p>
            <a:pPr algn="ctr" eaLnBrk="1" hangingPunct="1"/>
            <a:r>
              <a:rPr lang="en-US" altLang="fr-FR" sz="7200" dirty="0">
                <a:latin typeface="Helvetica" panose="020B0604020202020204" pitchFamily="34" charset="0"/>
                <a:cs typeface="Helvetica" panose="020B0604020202020204" pitchFamily="34" charset="0"/>
              </a:rPr>
              <a:t>Situation in Belgium in 2023 and 2024</a:t>
            </a:r>
          </a:p>
          <a:p>
            <a:pPr algn="ctr" eaLnBrk="1" hangingPunct="1">
              <a:spcAft>
                <a:spcPts val="600"/>
              </a:spcAft>
            </a:pPr>
            <a:r>
              <a:rPr lang="nl-NL" altLang="fr-FR" sz="4400" b="0" i="1" dirty="0">
                <a:solidFill>
                  <a:srgbClr val="009A44"/>
                </a:solidFill>
                <a:latin typeface="Helvetica" pitchFamily="34" charset="0"/>
              </a:rPr>
              <a:t>Jonard C.</a:t>
            </a:r>
            <a:r>
              <a:rPr lang="fr-BE" sz="44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fr-BE" sz="4400" b="0" i="1" baseline="30000" dirty="0">
                <a:solidFill>
                  <a:srgbClr val="009A44"/>
                </a:solidFill>
                <a:effectLst/>
                <a:latin typeface="Helvetica" panose="020B0604020202020204"/>
                <a:ea typeface="Calibri" panose="020F0502020204030204" pitchFamily="34" charset="0"/>
                <a:cs typeface="Helvetica" panose="020B0604020202020204"/>
              </a:rPr>
              <a:t>1</a:t>
            </a:r>
            <a:r>
              <a:rPr lang="nl-NL" altLang="fr-FR" sz="4400" b="0" i="1" dirty="0">
                <a:solidFill>
                  <a:srgbClr val="009A44"/>
                </a:solidFill>
                <a:latin typeface="Helvetica" pitchFamily="34" charset="0"/>
              </a:rPr>
              <a:t>, </a:t>
            </a:r>
            <a:r>
              <a:rPr lang="nl-NL" altLang="fr-FR" sz="4400" b="0" i="1" dirty="0" err="1">
                <a:solidFill>
                  <a:srgbClr val="009A44"/>
                </a:solidFill>
                <a:latin typeface="Helvetica" pitchFamily="34" charset="0"/>
              </a:rPr>
              <a:t>Chandelier</a:t>
            </a:r>
            <a:r>
              <a:rPr lang="nl-NL" altLang="fr-FR" sz="4400" b="0" i="1" dirty="0">
                <a:solidFill>
                  <a:srgbClr val="009A44"/>
                </a:solidFill>
                <a:latin typeface="Helvetica" pitchFamily="34" charset="0"/>
              </a:rPr>
              <a:t> A.</a:t>
            </a:r>
            <a:r>
              <a:rPr lang="fr-BE" sz="4400" b="0" i="1" baseline="30000" dirty="0">
                <a:solidFill>
                  <a:srgbClr val="009A44"/>
                </a:solidFill>
                <a:effectLst/>
                <a:latin typeface="Helvetica" panose="020B0604020202020204"/>
                <a:ea typeface="Calibri" panose="020F0502020204030204" pitchFamily="34" charset="0"/>
                <a:cs typeface="Helvetica" panose="020B0604020202020204"/>
              </a:rPr>
              <a:t> 1</a:t>
            </a:r>
            <a:r>
              <a:rPr lang="nl-NL" altLang="fr-FR" sz="4400" b="0" i="1" dirty="0">
                <a:solidFill>
                  <a:srgbClr val="009A44"/>
                </a:solidFill>
                <a:latin typeface="Helvetica" pitchFamily="34" charset="0"/>
              </a:rPr>
              <a:t>, </a:t>
            </a:r>
            <a:r>
              <a:rPr lang="nl-NL" altLang="fr-FR" sz="4400" b="0" i="1" dirty="0" err="1">
                <a:solidFill>
                  <a:srgbClr val="009A44"/>
                </a:solidFill>
                <a:latin typeface="Helvetica" pitchFamily="34" charset="0"/>
              </a:rPr>
              <a:t>Eylenbosch</a:t>
            </a:r>
            <a:r>
              <a:rPr lang="nl-NL" altLang="fr-FR" sz="4400" b="0" i="1" dirty="0">
                <a:solidFill>
                  <a:srgbClr val="009A44"/>
                </a:solidFill>
                <a:latin typeface="Helvetica" pitchFamily="34" charset="0"/>
              </a:rPr>
              <a:t> D.</a:t>
            </a:r>
            <a:r>
              <a:rPr lang="fr-BE" sz="4400" baseline="30000" dirty="0">
                <a:solidFill>
                  <a:srgbClr val="009A44"/>
                </a:solidFill>
                <a:effectLst/>
                <a:latin typeface="Helvetica" panose="020B0604020202020204"/>
                <a:ea typeface="Calibri" panose="020F0502020204030204" pitchFamily="34" charset="0"/>
                <a:cs typeface="Helvetica" panose="020B0604020202020204"/>
              </a:rPr>
              <a:t> </a:t>
            </a:r>
            <a:r>
              <a:rPr lang="fr-BE" sz="4400" b="0" i="1" baseline="30000" dirty="0">
                <a:solidFill>
                  <a:srgbClr val="009A44"/>
                </a:solidFill>
                <a:effectLst/>
                <a:latin typeface="Helvetica" panose="020B0604020202020204"/>
                <a:ea typeface="Calibri" panose="020F0502020204030204" pitchFamily="34" charset="0"/>
                <a:cs typeface="Helvetica" panose="020B0604020202020204"/>
              </a:rPr>
              <a:t>1</a:t>
            </a:r>
            <a:r>
              <a:rPr lang="nl-NL" altLang="fr-FR" sz="4400" b="0" i="1" dirty="0">
                <a:solidFill>
                  <a:srgbClr val="009A44"/>
                </a:solidFill>
                <a:latin typeface="Helvetica" pitchFamily="34" charset="0"/>
              </a:rPr>
              <a:t>, Pannecoucque J.</a:t>
            </a:r>
            <a:r>
              <a:rPr lang="nl-NL" altLang="fr-FR" sz="4400" b="0" i="1" dirty="0">
                <a:solidFill>
                  <a:srgbClr val="009A4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²</a:t>
            </a:r>
            <a:r>
              <a:rPr lang="nl-NL" altLang="fr-FR" sz="4400" b="0" i="1" dirty="0">
                <a:solidFill>
                  <a:srgbClr val="009A44"/>
                </a:solidFill>
                <a:latin typeface="Helvetica" pitchFamily="34" charset="0"/>
              </a:rPr>
              <a:t>, </a:t>
            </a:r>
            <a:r>
              <a:rPr lang="nl-NL" altLang="fr-FR" sz="4400" b="0" i="1" dirty="0" err="1">
                <a:solidFill>
                  <a:srgbClr val="009A44"/>
                </a:solidFill>
                <a:latin typeface="Helvetica" pitchFamily="34" charset="0"/>
              </a:rPr>
              <a:t>Demoitie</a:t>
            </a:r>
            <a:r>
              <a:rPr lang="nl-NL" altLang="fr-FR" sz="4400" b="0" i="1" dirty="0">
                <a:solidFill>
                  <a:srgbClr val="009A44"/>
                </a:solidFill>
                <a:latin typeface="Helvetica" pitchFamily="34" charset="0"/>
              </a:rPr>
              <a:t> C.</a:t>
            </a:r>
            <a:r>
              <a:rPr lang="fr-BE" sz="4400" baseline="30000" dirty="0">
                <a:solidFill>
                  <a:srgbClr val="009A44"/>
                </a:solidFill>
                <a:effectLst/>
                <a:latin typeface="Helvetica" panose="020B0604020202020204"/>
                <a:ea typeface="Calibri" panose="020F0502020204030204" pitchFamily="34" charset="0"/>
                <a:cs typeface="Helvetica" panose="020B0604020202020204"/>
              </a:rPr>
              <a:t> </a:t>
            </a:r>
            <a:r>
              <a:rPr lang="fr-BE" sz="4400" b="0" i="1" baseline="30000" dirty="0">
                <a:solidFill>
                  <a:srgbClr val="009A44"/>
                </a:solidFill>
                <a:effectLst/>
                <a:latin typeface="Helvetica" panose="020B0604020202020204"/>
                <a:ea typeface="Calibri" panose="020F0502020204030204" pitchFamily="34" charset="0"/>
                <a:cs typeface="Helvetica" panose="020B0604020202020204"/>
              </a:rPr>
              <a:t>1</a:t>
            </a:r>
            <a:r>
              <a:rPr lang="nl-NL" altLang="fr-FR" sz="4400" b="0" i="1" dirty="0">
                <a:solidFill>
                  <a:srgbClr val="009A44"/>
                </a:solidFill>
                <a:latin typeface="Helvetica" pitchFamily="34" charset="0"/>
              </a:rPr>
              <a:t>, Godin B.</a:t>
            </a:r>
            <a:r>
              <a:rPr lang="fr-BE" sz="4400" baseline="30000" dirty="0">
                <a:solidFill>
                  <a:srgbClr val="009A44"/>
                </a:solidFill>
                <a:effectLst/>
                <a:latin typeface="Helvetica" panose="020B0604020202020204"/>
                <a:ea typeface="Calibri" panose="020F0502020204030204" pitchFamily="34" charset="0"/>
                <a:cs typeface="Helvetica" panose="020B0604020202020204"/>
              </a:rPr>
              <a:t> </a:t>
            </a:r>
            <a:r>
              <a:rPr lang="fr-BE" sz="4400" b="0" i="1" baseline="30000" dirty="0">
                <a:solidFill>
                  <a:srgbClr val="009A44"/>
                </a:solidFill>
                <a:effectLst/>
                <a:latin typeface="Helvetica" panose="020B0604020202020204"/>
                <a:ea typeface="Calibri" panose="020F0502020204030204" pitchFamily="34" charset="0"/>
                <a:cs typeface="Helvetica" panose="020B0604020202020204"/>
              </a:rPr>
              <a:t>1</a:t>
            </a:r>
            <a:r>
              <a:rPr lang="nl-NL" altLang="fr-FR" sz="4400" b="0" i="1" dirty="0">
                <a:solidFill>
                  <a:srgbClr val="009A44"/>
                </a:solidFill>
                <a:latin typeface="Helvetica" pitchFamily="34" charset="0"/>
              </a:rPr>
              <a:t>, </a:t>
            </a:r>
            <a:r>
              <a:rPr lang="nl-NL" altLang="fr-FR" sz="4400" b="0" i="1" dirty="0" err="1">
                <a:solidFill>
                  <a:srgbClr val="009A44"/>
                </a:solidFill>
                <a:latin typeface="Helvetica" pitchFamily="34" charset="0"/>
              </a:rPr>
              <a:t>Gofflot</a:t>
            </a:r>
            <a:r>
              <a:rPr lang="nl-NL" altLang="fr-FR" sz="4400" b="0" i="1" dirty="0">
                <a:solidFill>
                  <a:srgbClr val="009A44"/>
                </a:solidFill>
                <a:latin typeface="Helvetica" pitchFamily="34" charset="0"/>
              </a:rPr>
              <a:t> S.</a:t>
            </a:r>
            <a:r>
              <a:rPr lang="fr-BE" sz="4400" baseline="30000" dirty="0">
                <a:solidFill>
                  <a:srgbClr val="009A44"/>
                </a:solidFill>
                <a:effectLst/>
                <a:latin typeface="Helvetica" panose="020B0604020202020204"/>
                <a:ea typeface="Calibri" panose="020F0502020204030204" pitchFamily="34" charset="0"/>
                <a:cs typeface="Helvetica" panose="020B0604020202020204"/>
              </a:rPr>
              <a:t> </a:t>
            </a:r>
            <a:r>
              <a:rPr lang="fr-BE" sz="4400" b="0" i="1" baseline="30000" dirty="0">
                <a:solidFill>
                  <a:srgbClr val="009A44"/>
                </a:solidFill>
                <a:effectLst/>
                <a:latin typeface="Helvetica" panose="020B0604020202020204"/>
                <a:ea typeface="Calibri" panose="020F0502020204030204" pitchFamily="34" charset="0"/>
                <a:cs typeface="Helvetica" panose="020B0604020202020204"/>
              </a:rPr>
              <a:t>1</a:t>
            </a:r>
            <a:endParaRPr lang="nl-NL" altLang="fr-FR" sz="4400" b="0" i="1" dirty="0">
              <a:solidFill>
                <a:srgbClr val="009A44"/>
              </a:solidFill>
              <a:latin typeface="Helvetica" pitchFamily="34" charset="0"/>
            </a:endParaRPr>
          </a:p>
          <a:p>
            <a:pPr algn="ctr" eaLnBrk="1" hangingPunct="1"/>
            <a:r>
              <a:rPr lang="fr-BE" sz="2800" b="0" i="1" baseline="30000" dirty="0">
                <a:effectLst/>
                <a:latin typeface="Helvetica" panose="020B0604020202020204"/>
                <a:ea typeface="Calibri" panose="020F0502020204030204" pitchFamily="34" charset="0"/>
                <a:cs typeface="Helvetica" panose="020B0604020202020204"/>
              </a:rPr>
              <a:t>1 </a:t>
            </a:r>
            <a:r>
              <a:rPr lang="fr-BE" sz="2800" b="0" i="1" baseline="30000" dirty="0">
                <a:solidFill>
                  <a:srgbClr val="009A44"/>
                </a:solidFill>
                <a:effectLst/>
                <a:latin typeface="Helvetica" panose="020B0604020202020204"/>
                <a:ea typeface="Calibri" panose="020F0502020204030204" pitchFamily="34" charset="0"/>
                <a:cs typeface="Helvetica" panose="020B0604020202020204"/>
              </a:rPr>
              <a:t> </a:t>
            </a:r>
            <a:r>
              <a:rPr lang="en-US" altLang="fr-FR" sz="2800" b="0" dirty="0">
                <a:latin typeface="Helvetica" panose="020B0604020202020204" pitchFamily="34" charset="0"/>
                <a:cs typeface="Helvetica" panose="020B0604020202020204" pitchFamily="34" charset="0"/>
              </a:rPr>
              <a:t>Walloon Agricultural Research Centre, 5030 Gembloux, Belgium</a:t>
            </a:r>
          </a:p>
          <a:p>
            <a:pPr algn="ctr" eaLnBrk="1" hangingPunct="1"/>
            <a:r>
              <a:rPr lang="nl-NL" altLang="fr-FR" sz="2800" b="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²  </a:t>
            </a:r>
            <a:r>
              <a:rPr lang="en-US" altLang="fr-FR" sz="2800" b="0" dirty="0">
                <a:latin typeface="Helvetica" panose="020B0604020202020204" pitchFamily="34" charset="0"/>
                <a:cs typeface="Helvetica" panose="020B0604020202020204" pitchFamily="34" charset="0"/>
              </a:rPr>
              <a:t>Research Institute for Agriculture, Fisheries and Food, 9820 </a:t>
            </a:r>
            <a:r>
              <a:rPr lang="en-US" altLang="fr-FR" sz="2800" b="0" dirty="0" err="1">
                <a:latin typeface="Helvetica" panose="020B0604020202020204" pitchFamily="34" charset="0"/>
                <a:cs typeface="Helvetica" panose="020B0604020202020204" pitchFamily="34" charset="0"/>
              </a:rPr>
              <a:t>Merelbeke</a:t>
            </a:r>
            <a:r>
              <a:rPr lang="en-US" altLang="fr-FR" sz="2800" b="0" dirty="0">
                <a:latin typeface="Helvetica" panose="020B0604020202020204" pitchFamily="34" charset="0"/>
                <a:cs typeface="Helvetica" panose="020B0604020202020204" pitchFamily="34" charset="0"/>
              </a:rPr>
              <a:t>-Melle, Belgium</a:t>
            </a:r>
            <a:endParaRPr lang="fr-FR" altLang="fr-FR" sz="2800" b="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1" name="Rectangle 4"/>
          <p:cNvSpPr>
            <a:spLocks noChangeArrowheads="1"/>
          </p:cNvSpPr>
          <p:nvPr/>
        </p:nvSpPr>
        <p:spPr bwMode="auto">
          <a:xfrm>
            <a:off x="0" y="0"/>
            <a:ext cx="3027997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BE"/>
          </a:p>
        </p:txBody>
      </p:sp>
      <p:sp>
        <p:nvSpPr>
          <p:cNvPr id="8" name="Rectangle 7"/>
          <p:cNvSpPr/>
          <p:nvPr/>
        </p:nvSpPr>
        <p:spPr>
          <a:xfrm>
            <a:off x="-27413" y="39640354"/>
            <a:ext cx="30307387" cy="31750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5674933" y="40373646"/>
            <a:ext cx="11969867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fr-BE" altLang="fr-FR" sz="4400" dirty="0" err="1">
                <a:solidFill>
                  <a:srgbClr val="009A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Walloon</a:t>
            </a:r>
            <a:r>
              <a:rPr lang="fr-BE" altLang="fr-FR" sz="4400" dirty="0">
                <a:solidFill>
                  <a:srgbClr val="009A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Agricultural </a:t>
            </a:r>
            <a:r>
              <a:rPr lang="fr-BE" altLang="fr-FR" sz="4400" dirty="0" err="1">
                <a:solidFill>
                  <a:srgbClr val="009A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Research</a:t>
            </a:r>
            <a:r>
              <a:rPr lang="fr-BE" altLang="fr-FR" sz="4400" dirty="0">
                <a:solidFill>
                  <a:srgbClr val="009A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Centre</a:t>
            </a: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To address today’s questions and to prepare  tomorrow’s challenges</a:t>
            </a:r>
            <a:endParaRPr lang="fr-BE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BE" altLang="fr-FR" sz="4000" b="1" dirty="0">
                <a:solidFill>
                  <a:srgbClr val="C810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</a:t>
            </a:r>
            <a:r>
              <a:rPr lang="fr-FR" altLang="fr-FR" sz="4000" b="1" dirty="0">
                <a:solidFill>
                  <a:srgbClr val="C810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cra.wallonie.be </a:t>
            </a: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9543" y="39468684"/>
            <a:ext cx="6113808" cy="349974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B1324447-BA25-436D-B082-B76D81F18B19}"/>
              </a:ext>
            </a:extLst>
          </p:cNvPr>
          <p:cNvSpPr txBox="1"/>
          <p:nvPr/>
        </p:nvSpPr>
        <p:spPr>
          <a:xfrm>
            <a:off x="541365" y="35677497"/>
            <a:ext cx="29197243" cy="3139321"/>
          </a:xfrm>
          <a:prstGeom prst="rect">
            <a:avLst/>
          </a:prstGeom>
          <a:solidFill>
            <a:srgbClr val="009A44"/>
          </a:solidFill>
        </p:spPr>
        <p:txBody>
          <a:bodyPr wrap="square" rtlCol="0">
            <a:spAutoFit/>
          </a:bodyPr>
          <a:lstStyle/>
          <a:p>
            <a:r>
              <a:rPr lang="fr-BE" sz="54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Conclusion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3600" b="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The increased prevalence of mycotoxins in 2024 could be attributed to the rainy conditions during the wheat flowering period, which are known to enhance fungal development and toxin production. 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3600" b="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Within the framework of this study, some wheat varieties were found to be more susceptible to mycotoxin contamination.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3600" b="0" dirty="0" err="1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Enniatins</a:t>
            </a:r>
            <a:r>
              <a:rPr lang="en-US" sz="3600" b="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were widely found in wheat samples from 2024 harvest.</a:t>
            </a:r>
            <a:endParaRPr lang="en-US" sz="4000" b="0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E18FFD3-75F9-4869-92D6-ABDC90B30245}"/>
              </a:ext>
            </a:extLst>
          </p:cNvPr>
          <p:cNvSpPr/>
          <p:nvPr/>
        </p:nvSpPr>
        <p:spPr>
          <a:xfrm>
            <a:off x="441685" y="17443104"/>
            <a:ext cx="17122026" cy="923330"/>
          </a:xfrm>
          <a:prstGeom prst="rect">
            <a:avLst/>
          </a:prstGeom>
          <a:solidFill>
            <a:srgbClr val="009A44"/>
          </a:solidFill>
        </p:spPr>
        <p:txBody>
          <a:bodyPr wrap="square">
            <a:spAutoFit/>
          </a:bodyPr>
          <a:lstStyle/>
          <a:p>
            <a:pPr algn="just"/>
            <a:r>
              <a:rPr lang="fr-BE" sz="5400" dirty="0" err="1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Results</a:t>
            </a:r>
            <a:endParaRPr lang="fr-BE" sz="6000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D0F8551-ABED-4511-9C1D-BD3A47F12D76}"/>
              </a:ext>
            </a:extLst>
          </p:cNvPr>
          <p:cNvSpPr txBox="1"/>
          <p:nvPr/>
        </p:nvSpPr>
        <p:spPr>
          <a:xfrm>
            <a:off x="24212995" y="38923577"/>
            <a:ext cx="63784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3500" dirty="0">
                <a:latin typeface="Helvetica" panose="020B0604020202020204" pitchFamily="34" charset="0"/>
                <a:cs typeface="Helvetica" panose="020B0604020202020204" pitchFamily="34" charset="0"/>
              </a:rPr>
              <a:t>c.jonard@cra.wallonie.be</a:t>
            </a:r>
          </a:p>
        </p:txBody>
      </p:sp>
      <p:sp>
        <p:nvSpPr>
          <p:cNvPr id="2053" name="ZoneTexte 2052">
            <a:extLst>
              <a:ext uri="{FF2B5EF4-FFF2-40B4-BE49-F238E27FC236}">
                <a16:creationId xmlns:a16="http://schemas.microsoft.com/office/drawing/2014/main" id="{BA313609-7687-9490-8A71-03642DEF33C6}"/>
              </a:ext>
            </a:extLst>
          </p:cNvPr>
          <p:cNvSpPr txBox="1"/>
          <p:nvPr/>
        </p:nvSpPr>
        <p:spPr>
          <a:xfrm>
            <a:off x="10747499" y="9249767"/>
            <a:ext cx="1121487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dirty="0">
                <a:latin typeface="Helvetica" panose="020B0604020202020204" pitchFamily="34" charset="0"/>
                <a:cs typeface="Helvetica" panose="020B0604020202020204" pitchFamily="34" charset="0"/>
              </a:rPr>
              <a:t>2023 harvest</a:t>
            </a:r>
            <a:r>
              <a:rPr lang="en-US" sz="3600" b="0" dirty="0">
                <a:latin typeface="Helvetica" panose="020B0604020202020204" pitchFamily="34" charset="0"/>
                <a:cs typeface="Helvetica" panose="020B0604020202020204" pitchFamily="34" charset="0"/>
              </a:rPr>
              <a:t> : 45 samples from 9 cultivation site </a:t>
            </a:r>
          </a:p>
          <a:p>
            <a:r>
              <a:rPr lang="en-US" sz="3600" b="0" dirty="0">
                <a:latin typeface="Helvetica" panose="020B0604020202020204" pitchFamily="34" charset="0"/>
                <a:cs typeface="Helvetica" panose="020B0604020202020204" pitchFamily="34" charset="0"/>
              </a:rPr>
              <a:t>	(5 different varieties) </a:t>
            </a:r>
          </a:p>
          <a:p>
            <a:r>
              <a:rPr lang="en-US" sz="3600" dirty="0">
                <a:latin typeface="Helvetica" panose="020B0604020202020204" pitchFamily="34" charset="0"/>
                <a:cs typeface="Helvetica" panose="020B0604020202020204" pitchFamily="34" charset="0"/>
              </a:rPr>
              <a:t>2024 harvest </a:t>
            </a:r>
            <a:r>
              <a:rPr lang="en-US" sz="3600" b="0" dirty="0">
                <a:latin typeface="Helvetica" panose="020B0604020202020204" pitchFamily="34" charset="0"/>
                <a:cs typeface="Helvetica" panose="020B0604020202020204" pitchFamily="34" charset="0"/>
              </a:rPr>
              <a:t>: 88 samples from 8 cultivation site </a:t>
            </a:r>
          </a:p>
          <a:p>
            <a:r>
              <a:rPr lang="en-US" sz="3600" b="0" dirty="0">
                <a:latin typeface="Helvetica" panose="020B0604020202020204" pitchFamily="34" charset="0"/>
                <a:cs typeface="Helvetica" panose="020B0604020202020204" pitchFamily="34" charset="0"/>
              </a:rPr>
              <a:t>	(11 different varieties)</a:t>
            </a:r>
            <a:endParaRPr lang="fr-BE" sz="3600" dirty="0"/>
          </a:p>
        </p:txBody>
      </p:sp>
      <p:sp>
        <p:nvSpPr>
          <p:cNvPr id="2059" name="ZoneTexte 2058">
            <a:extLst>
              <a:ext uri="{FF2B5EF4-FFF2-40B4-BE49-F238E27FC236}">
                <a16:creationId xmlns:a16="http://schemas.microsoft.com/office/drawing/2014/main" id="{AF702A8E-024E-63F2-242F-B7C39EE17D64}"/>
              </a:ext>
            </a:extLst>
          </p:cNvPr>
          <p:cNvSpPr txBox="1"/>
          <p:nvPr/>
        </p:nvSpPr>
        <p:spPr>
          <a:xfrm>
            <a:off x="10747499" y="11767317"/>
            <a:ext cx="7231837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GB" sz="3600" dirty="0">
                <a:latin typeface="Helvetica" panose="020B0604020202020204" pitchFamily="34" charset="0"/>
                <a:cs typeface="Helvetica" panose="020B0604020202020204" pitchFamily="34" charset="0"/>
              </a:rPr>
              <a:t>Multi-mycotoxin analytical method</a:t>
            </a:r>
            <a:r>
              <a:rPr lang="en-GB" sz="3600" b="0" dirty="0">
                <a:latin typeface="Helvetica" panose="020B0604020202020204" pitchFamily="34" charset="0"/>
                <a:cs typeface="Helvetica" panose="020B0604020202020204" pitchFamily="34" charset="0"/>
              </a:rPr>
              <a:t> : </a:t>
            </a:r>
          </a:p>
          <a:p>
            <a:pPr>
              <a:spcAft>
                <a:spcPts val="1200"/>
              </a:spcAft>
            </a:pPr>
            <a:r>
              <a:rPr lang="en-GB" sz="3600" b="0" dirty="0">
                <a:latin typeface="Helvetica" panose="020B0604020202020204" pitchFamily="34" charset="0"/>
                <a:cs typeface="Helvetica" panose="020B0604020202020204" pitchFamily="34" charset="0"/>
              </a:rPr>
              <a:t>Simplified </a:t>
            </a:r>
            <a:r>
              <a:rPr lang="en-GB" sz="3600" b="0" dirty="0" err="1">
                <a:latin typeface="Helvetica" panose="020B0604020202020204" pitchFamily="34" charset="0"/>
                <a:cs typeface="Helvetica" panose="020B0604020202020204" pitchFamily="34" charset="0"/>
              </a:rPr>
              <a:t>QuEChERS</a:t>
            </a:r>
            <a:r>
              <a:rPr lang="en-GB" sz="3600" b="0" dirty="0">
                <a:latin typeface="Helvetica" panose="020B0604020202020204" pitchFamily="34" charset="0"/>
                <a:cs typeface="Helvetica" panose="020B0604020202020204" pitchFamily="34" charset="0"/>
              </a:rPr>
              <a:t> extraction</a:t>
            </a:r>
          </a:p>
          <a:p>
            <a:pPr>
              <a:spcAft>
                <a:spcPts val="1200"/>
              </a:spcAft>
            </a:pPr>
            <a:r>
              <a:rPr lang="en-GB" sz="3600" b="0" dirty="0">
                <a:latin typeface="Helvetica" panose="020B0604020202020204" pitchFamily="34" charset="0"/>
                <a:cs typeface="Helvetica" panose="020B0604020202020204" pitchFamily="34" charset="0"/>
              </a:rPr>
              <a:t>Injection on UPLC-MS/MS system in a Multiple Reaction Monitoring mode</a:t>
            </a:r>
          </a:p>
          <a:p>
            <a:pPr>
              <a:spcAft>
                <a:spcPts val="1200"/>
              </a:spcAft>
            </a:pPr>
            <a:endParaRPr lang="en-GB" sz="3600" b="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30ABF6B-0260-640E-B4A8-43314A346D18}"/>
              </a:ext>
            </a:extLst>
          </p:cNvPr>
          <p:cNvSpPr txBox="1"/>
          <p:nvPr/>
        </p:nvSpPr>
        <p:spPr>
          <a:xfrm>
            <a:off x="441685" y="18500658"/>
            <a:ext cx="171220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3200" dirty="0">
                <a:latin typeface="Helvetica" panose="020B0604020202020204" pitchFamily="34" charset="0"/>
                <a:cs typeface="Helvetica" panose="020B0604020202020204" pitchFamily="34" charset="0"/>
              </a:rPr>
              <a:t>Summary of mycotoxin contamination in 2023 wheat samples</a:t>
            </a:r>
            <a:endParaRPr lang="en-GB" sz="32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7496EDBD-25C5-3D94-8F98-B763E21FEF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auto">
          <a:xfrm>
            <a:off x="18333455" y="23775778"/>
            <a:ext cx="11406424" cy="10633877"/>
          </a:xfrm>
          <a:prstGeom prst="rect">
            <a:avLst/>
          </a:prstGeom>
          <a:noFill/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95E1A903-015E-3866-97A6-3A341A36FD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 bwMode="auto">
          <a:xfrm>
            <a:off x="17979336" y="11832170"/>
            <a:ext cx="11758388" cy="10386310"/>
          </a:xfrm>
          <a:prstGeom prst="rect">
            <a:avLst/>
          </a:prstGeom>
          <a:noFill/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2556EDBB-116C-E749-8617-31D00C6AA45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685" y="19205275"/>
            <a:ext cx="17122026" cy="3467750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6DB01BE9-24AF-514F-8AE0-4FB6B80F076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685" y="23143530"/>
            <a:ext cx="17170692" cy="3912309"/>
          </a:xfrm>
          <a:prstGeom prst="rect">
            <a:avLst/>
          </a:prstGeom>
        </p:spPr>
      </p:pic>
      <p:sp>
        <p:nvSpPr>
          <p:cNvPr id="35" name="ZoneTexte 34">
            <a:extLst>
              <a:ext uri="{FF2B5EF4-FFF2-40B4-BE49-F238E27FC236}">
                <a16:creationId xmlns:a16="http://schemas.microsoft.com/office/drawing/2014/main" id="{84BE1A68-0D59-7903-0751-517C9C18EDEA}"/>
              </a:ext>
            </a:extLst>
          </p:cNvPr>
          <p:cNvSpPr txBox="1"/>
          <p:nvPr/>
        </p:nvSpPr>
        <p:spPr>
          <a:xfrm>
            <a:off x="441685" y="22430496"/>
            <a:ext cx="171220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3200" dirty="0">
                <a:latin typeface="Helvetica" panose="020B0604020202020204" pitchFamily="34" charset="0"/>
                <a:cs typeface="Helvetica" panose="020B0604020202020204" pitchFamily="34" charset="0"/>
              </a:rPr>
              <a:t>Summary of mycotoxin contamination in 2024 wheat samples</a:t>
            </a:r>
            <a:endParaRPr lang="en-GB" sz="32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CAF95EC1-28A1-1707-2350-14C3BF98BF86}"/>
              </a:ext>
            </a:extLst>
          </p:cNvPr>
          <p:cNvSpPr txBox="1"/>
          <p:nvPr/>
        </p:nvSpPr>
        <p:spPr>
          <a:xfrm>
            <a:off x="441685" y="26329212"/>
            <a:ext cx="17122026" cy="21903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GB" sz="3200" b="0" i="1" dirty="0">
                <a:latin typeface="Helvetica" panose="020B0604020202020204" pitchFamily="34" charset="0"/>
                <a:cs typeface="Helvetica" panose="020B0604020202020204" pitchFamily="34" charset="0"/>
              </a:rPr>
              <a:t>n: number of samples; ND: non-detected; ND were replaced by 0 and &lt; LOQ were replaced by LOQ/2 for the calculation of the mean and the median</a:t>
            </a:r>
          </a:p>
          <a:p>
            <a:pPr>
              <a:spcAft>
                <a:spcPts val="0"/>
              </a:spcAft>
            </a:pPr>
            <a:r>
              <a:rPr lang="en-GB" sz="3200" i="1" dirty="0">
                <a:latin typeface="Helvetica" panose="020B0604020202020204" pitchFamily="34" charset="0"/>
                <a:cs typeface="Helvetica" panose="020B0604020202020204" pitchFamily="34" charset="0"/>
              </a:rPr>
              <a:t>LOD (µg/kg): </a:t>
            </a:r>
            <a:r>
              <a:rPr lang="en-GB" sz="3200" b="0" i="1" dirty="0">
                <a:latin typeface="Helvetica" panose="020B0604020202020204" pitchFamily="34" charset="0"/>
                <a:cs typeface="Helvetica" panose="020B0604020202020204" pitchFamily="34" charset="0"/>
              </a:rPr>
              <a:t>DON (60), ZEA (2.4), ENN A1 ( ); ENN B ( ), ENN B1( )</a:t>
            </a:r>
            <a:endParaRPr lang="en-GB" sz="3200" i="1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>
              <a:spcAft>
                <a:spcPts val="1000"/>
              </a:spcAft>
            </a:pPr>
            <a:r>
              <a:rPr lang="en-GB" sz="3200" i="1" dirty="0">
                <a:latin typeface="Helvetica" panose="020B0604020202020204" pitchFamily="34" charset="0"/>
                <a:cs typeface="Helvetica" panose="020B0604020202020204" pitchFamily="34" charset="0"/>
              </a:rPr>
              <a:t>LOQ (µg/kg):</a:t>
            </a:r>
            <a:r>
              <a:rPr lang="en-GB" sz="3200" b="0" i="1" dirty="0">
                <a:latin typeface="Helvetica" panose="020B0604020202020204" pitchFamily="34" charset="0"/>
                <a:cs typeface="Helvetica" panose="020B0604020202020204" pitchFamily="34" charset="0"/>
              </a:rPr>
              <a:t> DON (100), ZEA (10), ENN A1 (10), ENN B (10), ENN B1 (10)</a:t>
            </a:r>
            <a:endParaRPr lang="fr-BE" sz="3200" b="0" i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79F9FACA-1C3D-B263-6923-B8C8D764B488}"/>
              </a:ext>
            </a:extLst>
          </p:cNvPr>
          <p:cNvSpPr txBox="1"/>
          <p:nvPr/>
        </p:nvSpPr>
        <p:spPr>
          <a:xfrm>
            <a:off x="17766392" y="11298080"/>
            <a:ext cx="117465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3200" dirty="0">
                <a:latin typeface="Helvetica" panose="020B0604020202020204" pitchFamily="34" charset="0"/>
                <a:cs typeface="Helvetica" panose="020B0604020202020204" pitchFamily="34" charset="0"/>
              </a:rPr>
              <a:t>Variety effect</a:t>
            </a:r>
            <a:endParaRPr lang="en-GB" sz="32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8E9CA5C8-EAE8-325C-2C07-C6E4B2E4F675}"/>
              </a:ext>
            </a:extLst>
          </p:cNvPr>
          <p:cNvSpPr txBox="1"/>
          <p:nvPr/>
        </p:nvSpPr>
        <p:spPr>
          <a:xfrm>
            <a:off x="18163408" y="23006587"/>
            <a:ext cx="117465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3200" dirty="0">
                <a:latin typeface="Helvetica" panose="020B0604020202020204" pitchFamily="34" charset="0"/>
                <a:cs typeface="Helvetica" panose="020B0604020202020204" pitchFamily="34" charset="0"/>
              </a:rPr>
              <a:t>Cultivation site effect</a:t>
            </a:r>
            <a:endParaRPr lang="en-GB" sz="32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8DDCA384-A6C6-E53D-E259-8008E25B7168}"/>
              </a:ext>
            </a:extLst>
          </p:cNvPr>
          <p:cNvSpPr txBox="1"/>
          <p:nvPr/>
        </p:nvSpPr>
        <p:spPr>
          <a:xfrm>
            <a:off x="441685" y="15657532"/>
            <a:ext cx="1702108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Detection and quantification of 16 mycotoxins </a:t>
            </a: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: DON, 3Ac-DON, 15Ac-DON, OTB, OTA, T2, HT2, ZEA, AME , AOH, ENN A, ENN A1, ENN B, ENN B1, FUM B1, and STE </a:t>
            </a: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9234F9C5-B128-905E-2855-DD6A11860749}"/>
              </a:ext>
            </a:extLst>
          </p:cNvPr>
          <p:cNvSpPr txBox="1"/>
          <p:nvPr/>
        </p:nvSpPr>
        <p:spPr>
          <a:xfrm>
            <a:off x="548261" y="28923646"/>
            <a:ext cx="16914504" cy="6401753"/>
          </a:xfrm>
          <a:prstGeom prst="rect">
            <a:avLst/>
          </a:prstGeom>
          <a:noFill/>
          <a:ln w="76200">
            <a:solidFill>
              <a:srgbClr val="009A44"/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GB" sz="3600" dirty="0">
                <a:latin typeface="Helvetica" panose="020B0604020202020204" pitchFamily="34" charset="0"/>
                <a:cs typeface="Helvetica" panose="020B0604020202020204" pitchFamily="34" charset="0"/>
              </a:rPr>
              <a:t>Comparison between 2023 and 2024 samples: </a:t>
            </a:r>
          </a:p>
          <a:p>
            <a:pPr>
              <a:spcAft>
                <a:spcPts val="1200"/>
              </a:spcAft>
            </a:pPr>
            <a:r>
              <a:rPr lang="en-US" sz="3600" b="0" dirty="0">
                <a:latin typeface="Helvetica" panose="020B0604020202020204" pitchFamily="34" charset="0"/>
                <a:cs typeface="Helvetica" panose="020B0604020202020204" pitchFamily="34" charset="0"/>
              </a:rPr>
              <a:t>Higher mycotoxin occurrence in 2024 compared to 2023, both in terms of number of contaminated samples and contamination levels.</a:t>
            </a:r>
          </a:p>
          <a:p>
            <a:pPr>
              <a:spcAft>
                <a:spcPts val="1200"/>
              </a:spcAft>
            </a:pPr>
            <a:r>
              <a:rPr lang="en-US" sz="3600" dirty="0">
                <a:latin typeface="Helvetica" panose="020B0604020202020204" pitchFamily="34" charset="0"/>
                <a:cs typeface="Helvetica" panose="020B0604020202020204" pitchFamily="34" charset="0"/>
              </a:rPr>
              <a:t>Variety effect: </a:t>
            </a:r>
          </a:p>
          <a:p>
            <a:pPr>
              <a:spcAft>
                <a:spcPts val="1200"/>
              </a:spcAft>
            </a:pPr>
            <a:r>
              <a:rPr lang="en-US" sz="3600" b="0" dirty="0">
                <a:latin typeface="Helvetica" panose="020B0604020202020204" pitchFamily="34" charset="0"/>
                <a:cs typeface="Helvetica" panose="020B0604020202020204" pitchFamily="34" charset="0"/>
              </a:rPr>
              <a:t>As part of this trial network, significant variety effect was observed for the contamination levels of DON, ZEA, ENN B1, and ENN A1 (p &lt; 0.05). </a:t>
            </a:r>
          </a:p>
          <a:p>
            <a:pPr>
              <a:spcAft>
                <a:spcPts val="1200"/>
              </a:spcAft>
            </a:pPr>
            <a:r>
              <a:rPr lang="en-US" sz="3600" dirty="0" err="1">
                <a:latin typeface="Helvetica" panose="020B0604020202020204" pitchFamily="34" charset="0"/>
                <a:cs typeface="Helvetica" panose="020B0604020202020204" pitchFamily="34" charset="0"/>
              </a:rPr>
              <a:t>Localisation</a:t>
            </a:r>
            <a:r>
              <a:rPr lang="en-US" sz="3600" dirty="0">
                <a:latin typeface="Helvetica" panose="020B0604020202020204" pitchFamily="34" charset="0"/>
                <a:cs typeface="Helvetica" panose="020B0604020202020204" pitchFamily="34" charset="0"/>
              </a:rPr>
              <a:t> effect: </a:t>
            </a:r>
          </a:p>
          <a:p>
            <a:pPr>
              <a:spcAft>
                <a:spcPts val="1200"/>
              </a:spcAft>
            </a:pPr>
            <a:r>
              <a:rPr lang="en-US" sz="3600" b="0" dirty="0">
                <a:latin typeface="Helvetica" panose="020B0604020202020204" pitchFamily="34" charset="0"/>
                <a:cs typeface="Helvetica" panose="020B0604020202020204" pitchFamily="34" charset="0"/>
              </a:rPr>
              <a:t>In this study, location significantly affected mycotoxin presence probably due to specific weather events. </a:t>
            </a:r>
            <a:r>
              <a:rPr lang="en-US" sz="3600" b="0" dirty="0" err="1">
                <a:latin typeface="Helvetica" panose="020B0604020202020204" pitchFamily="34" charset="0"/>
                <a:cs typeface="Helvetica" panose="020B0604020202020204" pitchFamily="34" charset="0"/>
              </a:rPr>
              <a:t>Gesves</a:t>
            </a:r>
            <a:r>
              <a:rPr lang="en-US" sz="3600" b="0" dirty="0">
                <a:latin typeface="Helvetica" panose="020B0604020202020204" pitchFamily="34" charset="0"/>
                <a:cs typeface="Helvetica" panose="020B0604020202020204" pitchFamily="34" charset="0"/>
              </a:rPr>
              <a:t> was the most impacted site, with heavy rain and mudflows damaging the crops</a:t>
            </a:r>
            <a:endParaRPr lang="en-GB" sz="3600" b="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54" name="Image 2">
            <a:extLst>
              <a:ext uri="{FF2B5EF4-FFF2-40B4-BE49-F238E27FC236}">
                <a16:creationId xmlns:a16="http://schemas.microsoft.com/office/drawing/2014/main" id="{841FA36C-1C9F-D210-3138-B083F85AC62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50974" y="39872320"/>
            <a:ext cx="2818534" cy="2818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Image 1">
            <a:extLst>
              <a:ext uri="{FF2B5EF4-FFF2-40B4-BE49-F238E27FC236}">
                <a16:creationId xmlns:a16="http://schemas.microsoft.com/office/drawing/2014/main" id="{761D4502-0714-8591-2870-85E3595984F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27099" y="41535123"/>
            <a:ext cx="2818536" cy="1139281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56" name="Image 55">
            <a:extLst>
              <a:ext uri="{FF2B5EF4-FFF2-40B4-BE49-F238E27FC236}">
                <a16:creationId xmlns:a16="http://schemas.microsoft.com/office/drawing/2014/main" id="{A439F363-CD70-A679-3C82-0B73C6C9480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4694056" y="39853871"/>
            <a:ext cx="2113900" cy="2818534"/>
          </a:xfrm>
          <a:prstGeom prst="rect">
            <a:avLst/>
          </a:prstGeom>
        </p:spPr>
      </p:pic>
      <p:pic>
        <p:nvPicPr>
          <p:cNvPr id="57" name="Image 56">
            <a:extLst>
              <a:ext uri="{FF2B5EF4-FFF2-40B4-BE49-F238E27FC236}">
                <a16:creationId xmlns:a16="http://schemas.microsoft.com/office/drawing/2014/main" id="{89441CE4-97ED-C5C9-4F6C-7583098BCCA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8620108" y="39897229"/>
            <a:ext cx="2818535" cy="1377824"/>
          </a:xfrm>
          <a:prstGeom prst="rect">
            <a:avLst/>
          </a:prstGeom>
        </p:spPr>
      </p:pic>
      <p:pic>
        <p:nvPicPr>
          <p:cNvPr id="58" name="Image 57">
            <a:extLst>
              <a:ext uri="{FF2B5EF4-FFF2-40B4-BE49-F238E27FC236}">
                <a16:creationId xmlns:a16="http://schemas.microsoft.com/office/drawing/2014/main" id="{4D45AA4A-F961-9CF8-231E-639AB53AEBC9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57243" y="39853871"/>
            <a:ext cx="2680481" cy="2821757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CF2C82D0-74E1-9D5E-8B73-39CA69B150E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41685" y="9293122"/>
            <a:ext cx="10118727" cy="6052403"/>
          </a:xfrm>
          <a:prstGeom prst="rect">
            <a:avLst/>
          </a:prstGeom>
        </p:spPr>
      </p:pic>
      <p:sp>
        <p:nvSpPr>
          <p:cNvPr id="51" name="ZoneTexte 50">
            <a:extLst>
              <a:ext uri="{FF2B5EF4-FFF2-40B4-BE49-F238E27FC236}">
                <a16:creationId xmlns:a16="http://schemas.microsoft.com/office/drawing/2014/main" id="{E50A7275-A2B9-555B-A494-ED40BEAA38DB}"/>
              </a:ext>
            </a:extLst>
          </p:cNvPr>
          <p:cNvSpPr txBox="1"/>
          <p:nvPr/>
        </p:nvSpPr>
        <p:spPr>
          <a:xfrm>
            <a:off x="18333455" y="34420845"/>
            <a:ext cx="1139825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The letters were obtained by a Dunn test done following a </a:t>
            </a:r>
            <a:r>
              <a:rPr kumimoji="0" lang="en-US" sz="32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Kruskall</a:t>
            </a: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-Wallis test. </a:t>
            </a:r>
            <a:endParaRPr kumimoji="0" lang="en-GB" sz="32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anose="020B0604020202020204" pitchFamily="34" charset="0"/>
              <a:ea typeface="+mn-ea"/>
              <a:cs typeface="Helvetica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dèle par défaut">
  <a:themeElements>
    <a:clrScheme name="Modèle par défaut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dèle par défau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6639</TotalTime>
  <Words>597</Words>
  <Application>Microsoft Office PowerPoint</Application>
  <PresentationFormat>Personnalisé</PresentationFormat>
  <Paragraphs>40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Arial</vt:lpstr>
      <vt:lpstr>Calibri</vt:lpstr>
      <vt:lpstr>Helvetica</vt:lpstr>
      <vt:lpstr>Times New Roman</vt:lpstr>
      <vt:lpstr>Modèle par défaut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brunelli</dc:creator>
  <cp:lastModifiedBy>Camille JONARD</cp:lastModifiedBy>
  <cp:revision>194</cp:revision>
  <cp:lastPrinted>2017-06-06T10:10:43Z</cp:lastPrinted>
  <dcterms:created xsi:type="dcterms:W3CDTF">2003-10-30T15:28:50Z</dcterms:created>
  <dcterms:modified xsi:type="dcterms:W3CDTF">2025-03-25T13:29:56Z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escription0">
    <vt:lpwstr>Modèle présentation poster (Affiche A0) - 2010</vt:lpwstr>
  </property>
</Properties>
</file>